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2"/>
  </p:notesMasterIdLst>
  <p:handoutMasterIdLst>
    <p:handoutMasterId r:id="rId63"/>
  </p:handoutMasterIdLst>
  <p:sldIdLst>
    <p:sldId id="256" r:id="rId2"/>
    <p:sldId id="270" r:id="rId3"/>
    <p:sldId id="307" r:id="rId4"/>
    <p:sldId id="356" r:id="rId5"/>
    <p:sldId id="317" r:id="rId6"/>
    <p:sldId id="342" r:id="rId7"/>
    <p:sldId id="292" r:id="rId8"/>
    <p:sldId id="336" r:id="rId9"/>
    <p:sldId id="272" r:id="rId10"/>
    <p:sldId id="257" r:id="rId11"/>
    <p:sldId id="258" r:id="rId12"/>
    <p:sldId id="259" r:id="rId13"/>
    <p:sldId id="260" r:id="rId14"/>
    <p:sldId id="262" r:id="rId15"/>
    <p:sldId id="263" r:id="rId16"/>
    <p:sldId id="264" r:id="rId17"/>
    <p:sldId id="265" r:id="rId18"/>
    <p:sldId id="266" r:id="rId19"/>
    <p:sldId id="310" r:id="rId20"/>
    <p:sldId id="309" r:id="rId21"/>
    <p:sldId id="313" r:id="rId22"/>
    <p:sldId id="311" r:id="rId23"/>
    <p:sldId id="290" r:id="rId24"/>
    <p:sldId id="364" r:id="rId25"/>
    <p:sldId id="303" r:id="rId26"/>
    <p:sldId id="304" r:id="rId27"/>
    <p:sldId id="305" r:id="rId28"/>
    <p:sldId id="306" r:id="rId29"/>
    <p:sldId id="293" r:id="rId30"/>
    <p:sldId id="277" r:id="rId31"/>
    <p:sldId id="278" r:id="rId32"/>
    <p:sldId id="279" r:id="rId33"/>
    <p:sldId id="331" r:id="rId34"/>
    <p:sldId id="280" r:id="rId35"/>
    <p:sldId id="281" r:id="rId36"/>
    <p:sldId id="314" r:id="rId37"/>
    <p:sldId id="315" r:id="rId38"/>
    <p:sldId id="299" r:id="rId39"/>
    <p:sldId id="308" r:id="rId40"/>
    <p:sldId id="326" r:id="rId41"/>
    <p:sldId id="363" r:id="rId42"/>
    <p:sldId id="357" r:id="rId43"/>
    <p:sldId id="324" r:id="rId44"/>
    <p:sldId id="325" r:id="rId45"/>
    <p:sldId id="361" r:id="rId46"/>
    <p:sldId id="261" r:id="rId47"/>
    <p:sldId id="362" r:id="rId48"/>
    <p:sldId id="318" r:id="rId49"/>
    <p:sldId id="316" r:id="rId50"/>
    <p:sldId id="355" r:id="rId51"/>
    <p:sldId id="354" r:id="rId52"/>
    <p:sldId id="300" r:id="rId53"/>
    <p:sldId id="302" r:id="rId54"/>
    <p:sldId id="341" r:id="rId55"/>
    <p:sldId id="335" r:id="rId56"/>
    <p:sldId id="350" r:id="rId57"/>
    <p:sldId id="301" r:id="rId58"/>
    <p:sldId id="295" r:id="rId59"/>
    <p:sldId id="288" r:id="rId60"/>
    <p:sldId id="28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068" autoAdjust="0"/>
  </p:normalViewPr>
  <p:slideViewPr>
    <p:cSldViewPr snapToGrid="0">
      <p:cViewPr varScale="1">
        <p:scale>
          <a:sx n="68" d="100"/>
          <a:sy n="68" d="100"/>
        </p:scale>
        <p:origin x="78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86AAD-269C-4C3F-B3CD-696A6B301F9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66D88623-A563-4FBD-884D-909E06D3C18A}">
      <dgm:prSet phldrT="[Text]" custT="1"/>
      <dgm:spPr/>
      <dgm:t>
        <a:bodyPr/>
        <a:lstStyle/>
        <a:p>
          <a:endParaRPr lang="en-US" sz="3800" dirty="0"/>
        </a:p>
        <a:p>
          <a:r>
            <a:rPr lang="en-US" sz="3600" dirty="0"/>
            <a:t>Compliance procedure</a:t>
          </a:r>
          <a:endParaRPr lang="en-IN" sz="3600" dirty="0"/>
        </a:p>
      </dgm:t>
    </dgm:pt>
    <dgm:pt modelId="{DC0C4FF9-4D5B-4669-9E4C-53FDEA85AA8D}" type="parTrans" cxnId="{71BE1640-C84D-4A87-9DD3-19468CCBAE59}">
      <dgm:prSet/>
      <dgm:spPr/>
      <dgm:t>
        <a:bodyPr/>
        <a:lstStyle/>
        <a:p>
          <a:endParaRPr lang="en-IN"/>
        </a:p>
      </dgm:t>
    </dgm:pt>
    <dgm:pt modelId="{777E80E6-A568-4384-863B-8EC650D8834C}" type="sibTrans" cxnId="{71BE1640-C84D-4A87-9DD3-19468CCBAE59}">
      <dgm:prSet/>
      <dgm:spPr/>
      <dgm:t>
        <a:bodyPr/>
        <a:lstStyle/>
        <a:p>
          <a:endParaRPr lang="en-IN"/>
        </a:p>
      </dgm:t>
    </dgm:pt>
    <dgm:pt modelId="{8D289DFE-4207-4F43-A263-AB0CAE643FCF}">
      <dgm:prSet phldrT="[Text]"/>
      <dgm:spPr/>
      <dgm:t>
        <a:bodyPr/>
        <a:lstStyle/>
        <a:p>
          <a:r>
            <a:rPr lang="en-US" dirty="0"/>
            <a:t>Test design, implementation of controls</a:t>
          </a:r>
          <a:endParaRPr lang="en-IN" dirty="0"/>
        </a:p>
      </dgm:t>
    </dgm:pt>
    <dgm:pt modelId="{766B5A32-BABD-4B65-8A0E-2A48D5886011}" type="parTrans" cxnId="{D65C5A47-F468-452E-8EEA-176E28BB575C}">
      <dgm:prSet/>
      <dgm:spPr/>
      <dgm:t>
        <a:bodyPr/>
        <a:lstStyle/>
        <a:p>
          <a:endParaRPr lang="en-IN"/>
        </a:p>
      </dgm:t>
    </dgm:pt>
    <dgm:pt modelId="{BE81FF0E-F48F-4A34-9A8E-C0D327574387}" type="sibTrans" cxnId="{D65C5A47-F468-452E-8EEA-176E28BB575C}">
      <dgm:prSet/>
      <dgm:spPr/>
      <dgm:t>
        <a:bodyPr/>
        <a:lstStyle/>
        <a:p>
          <a:endParaRPr lang="en-IN"/>
        </a:p>
      </dgm:t>
    </dgm:pt>
    <dgm:pt modelId="{2A730784-4F87-4137-B6AF-C291C5623618}">
      <dgm:prSet phldrT="[Text]"/>
      <dgm:spPr/>
      <dgm:t>
        <a:bodyPr/>
        <a:lstStyle/>
        <a:p>
          <a:r>
            <a:rPr lang="en-US" dirty="0"/>
            <a:t>Check effectiveness of controls and form opinion</a:t>
          </a:r>
          <a:endParaRPr lang="en-IN" dirty="0"/>
        </a:p>
      </dgm:t>
    </dgm:pt>
    <dgm:pt modelId="{2F1B54A5-B021-477C-9895-07B8DE39CF94}" type="parTrans" cxnId="{F6738D92-1350-41F5-8E2C-E949D3138CEF}">
      <dgm:prSet/>
      <dgm:spPr/>
      <dgm:t>
        <a:bodyPr/>
        <a:lstStyle/>
        <a:p>
          <a:endParaRPr lang="en-IN"/>
        </a:p>
      </dgm:t>
    </dgm:pt>
    <dgm:pt modelId="{9EE12925-E9D3-4674-99C4-DC6B9AEE0C1C}" type="sibTrans" cxnId="{F6738D92-1350-41F5-8E2C-E949D3138CEF}">
      <dgm:prSet/>
      <dgm:spPr/>
      <dgm:t>
        <a:bodyPr/>
        <a:lstStyle/>
        <a:p>
          <a:endParaRPr lang="en-IN"/>
        </a:p>
      </dgm:t>
    </dgm:pt>
    <dgm:pt modelId="{1D023993-8C9B-4C98-9ADC-55B65B3A1DCD}">
      <dgm:prSet phldrT="[Text]" custT="1"/>
      <dgm:spPr/>
      <dgm:t>
        <a:bodyPr/>
        <a:lstStyle/>
        <a:p>
          <a:r>
            <a:rPr lang="en-US" sz="3600" dirty="0"/>
            <a:t>Substantive procedure</a:t>
          </a:r>
          <a:endParaRPr lang="en-IN" sz="3600" dirty="0"/>
        </a:p>
      </dgm:t>
    </dgm:pt>
    <dgm:pt modelId="{5F88F7C6-5598-492B-86FA-1F5A958C2F80}" type="parTrans" cxnId="{52046DF7-472E-453A-A6E2-E004A54EB266}">
      <dgm:prSet/>
      <dgm:spPr/>
      <dgm:t>
        <a:bodyPr/>
        <a:lstStyle/>
        <a:p>
          <a:endParaRPr lang="en-IN"/>
        </a:p>
      </dgm:t>
    </dgm:pt>
    <dgm:pt modelId="{61FEC0E8-9EFE-46F7-A1B6-E573C8C6F228}" type="sibTrans" cxnId="{52046DF7-472E-453A-A6E2-E004A54EB266}">
      <dgm:prSet/>
      <dgm:spPr/>
      <dgm:t>
        <a:bodyPr/>
        <a:lstStyle/>
        <a:p>
          <a:endParaRPr lang="en-IN"/>
        </a:p>
      </dgm:t>
    </dgm:pt>
    <dgm:pt modelId="{9941C961-3753-478C-B800-D06DC1E2D56A}">
      <dgm:prSet phldrT="[Text]"/>
      <dgm:spPr/>
      <dgm:t>
        <a:bodyPr/>
        <a:lstStyle/>
        <a:p>
          <a:r>
            <a:rPr lang="en-US" dirty="0"/>
            <a:t>Compliance with Technical, Professional and Ethical standards- as defined</a:t>
          </a:r>
          <a:endParaRPr lang="en-IN" dirty="0"/>
        </a:p>
      </dgm:t>
    </dgm:pt>
    <dgm:pt modelId="{7AE88E90-481F-4C82-861D-18302529BCDD}" type="parTrans" cxnId="{5D9739A7-2126-4B7A-B759-6112AB7E6338}">
      <dgm:prSet/>
      <dgm:spPr/>
      <dgm:t>
        <a:bodyPr/>
        <a:lstStyle/>
        <a:p>
          <a:endParaRPr lang="en-IN"/>
        </a:p>
      </dgm:t>
    </dgm:pt>
    <dgm:pt modelId="{E64BC83C-9AA6-4633-A4DF-6C00AE35315D}" type="sibTrans" cxnId="{5D9739A7-2126-4B7A-B759-6112AB7E6338}">
      <dgm:prSet/>
      <dgm:spPr/>
      <dgm:t>
        <a:bodyPr/>
        <a:lstStyle/>
        <a:p>
          <a:endParaRPr lang="en-IN"/>
        </a:p>
      </dgm:t>
    </dgm:pt>
    <dgm:pt modelId="{CEBFE6DF-5BEF-48A7-BE01-C780587C1939}">
      <dgm:prSet phldrT="[Text]"/>
      <dgm:spPr/>
      <dgm:t>
        <a:bodyPr/>
        <a:lstStyle/>
        <a:p>
          <a:r>
            <a:rPr lang="en-US" dirty="0"/>
            <a:t>To the extent required in samples </a:t>
          </a:r>
          <a:endParaRPr lang="en-IN" dirty="0"/>
        </a:p>
      </dgm:t>
    </dgm:pt>
    <dgm:pt modelId="{C06D18CA-27FF-4378-A8AA-C6484554C53B}" type="parTrans" cxnId="{7692147F-357E-4CD7-B0B9-3E2C6EAB3718}">
      <dgm:prSet/>
      <dgm:spPr/>
      <dgm:t>
        <a:bodyPr/>
        <a:lstStyle/>
        <a:p>
          <a:endParaRPr lang="en-IN"/>
        </a:p>
      </dgm:t>
    </dgm:pt>
    <dgm:pt modelId="{377F9759-2422-463C-BD79-176990FD2FB7}" type="sibTrans" cxnId="{7692147F-357E-4CD7-B0B9-3E2C6EAB3718}">
      <dgm:prSet/>
      <dgm:spPr/>
      <dgm:t>
        <a:bodyPr/>
        <a:lstStyle/>
        <a:p>
          <a:endParaRPr lang="en-IN"/>
        </a:p>
      </dgm:t>
    </dgm:pt>
    <dgm:pt modelId="{2C4F13E5-810C-4FF6-B6C1-ABEF3FE455D3}" type="pres">
      <dgm:prSet presAssocID="{55B86AAD-269C-4C3F-B3CD-696A6B301F94}" presName="Name0" presStyleCnt="0">
        <dgm:presLayoutVars>
          <dgm:dir/>
          <dgm:animLvl val="lvl"/>
          <dgm:resizeHandles/>
        </dgm:presLayoutVars>
      </dgm:prSet>
      <dgm:spPr/>
    </dgm:pt>
    <dgm:pt modelId="{67B80F3F-F10F-4649-80EA-2A2C69D43F91}" type="pres">
      <dgm:prSet presAssocID="{66D88623-A563-4FBD-884D-909E06D3C18A}" presName="linNode" presStyleCnt="0"/>
      <dgm:spPr/>
    </dgm:pt>
    <dgm:pt modelId="{CEB6F731-36EE-495A-A07A-4FFE17ECE2F4}" type="pres">
      <dgm:prSet presAssocID="{66D88623-A563-4FBD-884D-909E06D3C18A}" presName="parentShp" presStyleLbl="node1" presStyleIdx="0" presStyleCnt="2">
        <dgm:presLayoutVars>
          <dgm:bulletEnabled val="1"/>
        </dgm:presLayoutVars>
      </dgm:prSet>
      <dgm:spPr/>
    </dgm:pt>
    <dgm:pt modelId="{75285339-8A17-4DEA-8DD3-01411768B45C}" type="pres">
      <dgm:prSet presAssocID="{66D88623-A563-4FBD-884D-909E06D3C18A}" presName="childShp" presStyleLbl="bgAccFollowNode1" presStyleIdx="0" presStyleCnt="2">
        <dgm:presLayoutVars>
          <dgm:bulletEnabled val="1"/>
        </dgm:presLayoutVars>
      </dgm:prSet>
      <dgm:spPr/>
    </dgm:pt>
    <dgm:pt modelId="{9116FB19-1B2E-4D83-A9E3-3DEE46F5B04D}" type="pres">
      <dgm:prSet presAssocID="{777E80E6-A568-4384-863B-8EC650D8834C}" presName="spacing" presStyleCnt="0"/>
      <dgm:spPr/>
    </dgm:pt>
    <dgm:pt modelId="{29951381-641E-41BD-B8E2-DBC1F9C06DD4}" type="pres">
      <dgm:prSet presAssocID="{1D023993-8C9B-4C98-9ADC-55B65B3A1DCD}" presName="linNode" presStyleCnt="0"/>
      <dgm:spPr/>
    </dgm:pt>
    <dgm:pt modelId="{763DCA4B-C611-4193-91B9-D030885A3148}" type="pres">
      <dgm:prSet presAssocID="{1D023993-8C9B-4C98-9ADC-55B65B3A1DCD}" presName="parentShp" presStyleLbl="node1" presStyleIdx="1" presStyleCnt="2">
        <dgm:presLayoutVars>
          <dgm:bulletEnabled val="1"/>
        </dgm:presLayoutVars>
      </dgm:prSet>
      <dgm:spPr/>
    </dgm:pt>
    <dgm:pt modelId="{21547201-F766-4C84-8640-D694235239C6}" type="pres">
      <dgm:prSet presAssocID="{1D023993-8C9B-4C98-9ADC-55B65B3A1DCD}" presName="childShp" presStyleLbl="bgAccFollowNode1" presStyleIdx="1" presStyleCnt="2">
        <dgm:presLayoutVars>
          <dgm:bulletEnabled val="1"/>
        </dgm:presLayoutVars>
      </dgm:prSet>
      <dgm:spPr/>
    </dgm:pt>
  </dgm:ptLst>
  <dgm:cxnLst>
    <dgm:cxn modelId="{D87C420D-E951-48C6-9DE3-2E373D4FC0F4}" type="presOf" srcId="{CEBFE6DF-5BEF-48A7-BE01-C780587C1939}" destId="{21547201-F766-4C84-8640-D694235239C6}" srcOrd="0" destOrd="1" presId="urn:microsoft.com/office/officeart/2005/8/layout/vList6"/>
    <dgm:cxn modelId="{EE0BA00F-A529-41F5-BA40-C4AE88029C96}" type="presOf" srcId="{8D289DFE-4207-4F43-A263-AB0CAE643FCF}" destId="{75285339-8A17-4DEA-8DD3-01411768B45C}" srcOrd="0" destOrd="0" presId="urn:microsoft.com/office/officeart/2005/8/layout/vList6"/>
    <dgm:cxn modelId="{57FE3D29-2F37-40A1-8053-D41B0256C281}" type="presOf" srcId="{66D88623-A563-4FBD-884D-909E06D3C18A}" destId="{CEB6F731-36EE-495A-A07A-4FFE17ECE2F4}" srcOrd="0" destOrd="0" presId="urn:microsoft.com/office/officeart/2005/8/layout/vList6"/>
    <dgm:cxn modelId="{71BE1640-C84D-4A87-9DD3-19468CCBAE59}" srcId="{55B86AAD-269C-4C3F-B3CD-696A6B301F94}" destId="{66D88623-A563-4FBD-884D-909E06D3C18A}" srcOrd="0" destOrd="0" parTransId="{DC0C4FF9-4D5B-4669-9E4C-53FDEA85AA8D}" sibTransId="{777E80E6-A568-4384-863B-8EC650D8834C}"/>
    <dgm:cxn modelId="{41727661-99F4-418A-8BA0-5467CA07898D}" type="presOf" srcId="{2A730784-4F87-4137-B6AF-C291C5623618}" destId="{75285339-8A17-4DEA-8DD3-01411768B45C}" srcOrd="0" destOrd="1" presId="urn:microsoft.com/office/officeart/2005/8/layout/vList6"/>
    <dgm:cxn modelId="{D65C5A47-F468-452E-8EEA-176E28BB575C}" srcId="{66D88623-A563-4FBD-884D-909E06D3C18A}" destId="{8D289DFE-4207-4F43-A263-AB0CAE643FCF}" srcOrd="0" destOrd="0" parTransId="{766B5A32-BABD-4B65-8A0E-2A48D5886011}" sibTransId="{BE81FF0E-F48F-4A34-9A8E-C0D327574387}"/>
    <dgm:cxn modelId="{7692147F-357E-4CD7-B0B9-3E2C6EAB3718}" srcId="{1D023993-8C9B-4C98-9ADC-55B65B3A1DCD}" destId="{CEBFE6DF-5BEF-48A7-BE01-C780587C1939}" srcOrd="1" destOrd="0" parTransId="{C06D18CA-27FF-4378-A8AA-C6484554C53B}" sibTransId="{377F9759-2422-463C-BD79-176990FD2FB7}"/>
    <dgm:cxn modelId="{2BAD7D90-22B5-4E94-A1BB-9E3C41257E83}" type="presOf" srcId="{55B86AAD-269C-4C3F-B3CD-696A6B301F94}" destId="{2C4F13E5-810C-4FF6-B6C1-ABEF3FE455D3}" srcOrd="0" destOrd="0" presId="urn:microsoft.com/office/officeart/2005/8/layout/vList6"/>
    <dgm:cxn modelId="{F6738D92-1350-41F5-8E2C-E949D3138CEF}" srcId="{66D88623-A563-4FBD-884D-909E06D3C18A}" destId="{2A730784-4F87-4137-B6AF-C291C5623618}" srcOrd="1" destOrd="0" parTransId="{2F1B54A5-B021-477C-9895-07B8DE39CF94}" sibTransId="{9EE12925-E9D3-4674-99C4-DC6B9AEE0C1C}"/>
    <dgm:cxn modelId="{5D9739A7-2126-4B7A-B759-6112AB7E6338}" srcId="{1D023993-8C9B-4C98-9ADC-55B65B3A1DCD}" destId="{9941C961-3753-478C-B800-D06DC1E2D56A}" srcOrd="0" destOrd="0" parTransId="{7AE88E90-481F-4C82-861D-18302529BCDD}" sibTransId="{E64BC83C-9AA6-4633-A4DF-6C00AE35315D}"/>
    <dgm:cxn modelId="{0AEE11AD-2963-47FC-AE32-9B9CEA2B627B}" type="presOf" srcId="{1D023993-8C9B-4C98-9ADC-55B65B3A1DCD}" destId="{763DCA4B-C611-4193-91B9-D030885A3148}" srcOrd="0" destOrd="0" presId="urn:microsoft.com/office/officeart/2005/8/layout/vList6"/>
    <dgm:cxn modelId="{42480CEB-8085-43FC-8D64-A400348B492A}" type="presOf" srcId="{9941C961-3753-478C-B800-D06DC1E2D56A}" destId="{21547201-F766-4C84-8640-D694235239C6}" srcOrd="0" destOrd="0" presId="urn:microsoft.com/office/officeart/2005/8/layout/vList6"/>
    <dgm:cxn modelId="{52046DF7-472E-453A-A6E2-E004A54EB266}" srcId="{55B86AAD-269C-4C3F-B3CD-696A6B301F94}" destId="{1D023993-8C9B-4C98-9ADC-55B65B3A1DCD}" srcOrd="1" destOrd="0" parTransId="{5F88F7C6-5598-492B-86FA-1F5A958C2F80}" sibTransId="{61FEC0E8-9EFE-46F7-A1B6-E573C8C6F228}"/>
    <dgm:cxn modelId="{3EBAED77-67AD-4F5C-8369-C61382B9CF98}" type="presParOf" srcId="{2C4F13E5-810C-4FF6-B6C1-ABEF3FE455D3}" destId="{67B80F3F-F10F-4649-80EA-2A2C69D43F91}" srcOrd="0" destOrd="0" presId="urn:microsoft.com/office/officeart/2005/8/layout/vList6"/>
    <dgm:cxn modelId="{5C9A9B0B-E474-436D-B368-DAF60C805450}" type="presParOf" srcId="{67B80F3F-F10F-4649-80EA-2A2C69D43F91}" destId="{CEB6F731-36EE-495A-A07A-4FFE17ECE2F4}" srcOrd="0" destOrd="0" presId="urn:microsoft.com/office/officeart/2005/8/layout/vList6"/>
    <dgm:cxn modelId="{86A56E6E-17B3-42EC-B505-633906CACD41}" type="presParOf" srcId="{67B80F3F-F10F-4649-80EA-2A2C69D43F91}" destId="{75285339-8A17-4DEA-8DD3-01411768B45C}" srcOrd="1" destOrd="0" presId="urn:microsoft.com/office/officeart/2005/8/layout/vList6"/>
    <dgm:cxn modelId="{7A4DCA0E-CDF4-4B74-A9A1-252EE2E6A559}" type="presParOf" srcId="{2C4F13E5-810C-4FF6-B6C1-ABEF3FE455D3}" destId="{9116FB19-1B2E-4D83-A9E3-3DEE46F5B04D}" srcOrd="1" destOrd="0" presId="urn:microsoft.com/office/officeart/2005/8/layout/vList6"/>
    <dgm:cxn modelId="{FF089A68-10EB-4A9E-A705-3FD36913EA11}" type="presParOf" srcId="{2C4F13E5-810C-4FF6-B6C1-ABEF3FE455D3}" destId="{29951381-641E-41BD-B8E2-DBC1F9C06DD4}" srcOrd="2" destOrd="0" presId="urn:microsoft.com/office/officeart/2005/8/layout/vList6"/>
    <dgm:cxn modelId="{4F758DAA-D5B3-4FB6-A273-10CC3931748B}" type="presParOf" srcId="{29951381-641E-41BD-B8E2-DBC1F9C06DD4}" destId="{763DCA4B-C611-4193-91B9-D030885A3148}" srcOrd="0" destOrd="0" presId="urn:microsoft.com/office/officeart/2005/8/layout/vList6"/>
    <dgm:cxn modelId="{A21C0D80-044E-4D82-A081-94372F5E6CF5}" type="presParOf" srcId="{29951381-641E-41BD-B8E2-DBC1F9C06DD4}" destId="{21547201-F766-4C84-8640-D694235239C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85339-8A17-4DEA-8DD3-01411768B45C}">
      <dsp:nvSpPr>
        <dsp:cNvPr id="0" name=""/>
        <dsp:cNvSpPr/>
      </dsp:nvSpPr>
      <dsp:spPr>
        <a:xfrm>
          <a:off x="3291839"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Test design, implementation of controls</a:t>
          </a:r>
          <a:endParaRPr lang="en-IN" sz="1800" kern="1200" dirty="0"/>
        </a:p>
        <a:p>
          <a:pPr marL="171450" lvl="1" indent="-171450" algn="l" defTabSz="800100">
            <a:lnSpc>
              <a:spcPct val="90000"/>
            </a:lnSpc>
            <a:spcBef>
              <a:spcPct val="0"/>
            </a:spcBef>
            <a:spcAft>
              <a:spcPct val="15000"/>
            </a:spcAft>
            <a:buChar char="•"/>
          </a:pPr>
          <a:r>
            <a:rPr lang="en-US" sz="1800" kern="1200" dirty="0"/>
            <a:t>Check effectiveness of controls and form opinion</a:t>
          </a:r>
          <a:endParaRPr lang="en-IN" sz="1800" kern="1200" dirty="0"/>
        </a:p>
      </dsp:txBody>
      <dsp:txXfrm>
        <a:off x="3291839" y="269889"/>
        <a:ext cx="4129750" cy="1616020"/>
      </dsp:txXfrm>
    </dsp:sp>
    <dsp:sp modelId="{CEB6F731-36EE-495A-A07A-4FFE17ECE2F4}">
      <dsp:nvSpPr>
        <dsp:cNvPr id="0" name=""/>
        <dsp:cNvSpPr/>
      </dsp:nvSpPr>
      <dsp:spPr>
        <a:xfrm>
          <a:off x="0" y="552"/>
          <a:ext cx="3291840" cy="215469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endParaRPr lang="en-US" sz="3800" kern="1200" dirty="0"/>
        </a:p>
        <a:p>
          <a:pPr marL="0" lvl="0" indent="0" algn="ctr" defTabSz="1689100">
            <a:lnSpc>
              <a:spcPct val="90000"/>
            </a:lnSpc>
            <a:spcBef>
              <a:spcPct val="0"/>
            </a:spcBef>
            <a:spcAft>
              <a:spcPct val="35000"/>
            </a:spcAft>
            <a:buNone/>
          </a:pPr>
          <a:r>
            <a:rPr lang="en-US" sz="3600" kern="1200" dirty="0"/>
            <a:t>Compliance procedure</a:t>
          </a:r>
          <a:endParaRPr lang="en-IN" sz="3600" kern="1200" dirty="0"/>
        </a:p>
      </dsp:txBody>
      <dsp:txXfrm>
        <a:off x="105183" y="105735"/>
        <a:ext cx="3081474" cy="1944328"/>
      </dsp:txXfrm>
    </dsp:sp>
    <dsp:sp modelId="{21547201-F766-4C84-8640-D694235239C6}">
      <dsp:nvSpPr>
        <dsp:cNvPr id="0" name=""/>
        <dsp:cNvSpPr/>
      </dsp:nvSpPr>
      <dsp:spPr>
        <a:xfrm>
          <a:off x="3291839"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Compliance with Technical, Professional and Ethical standards- as defined</a:t>
          </a:r>
          <a:endParaRPr lang="en-IN" sz="1800" kern="1200" dirty="0"/>
        </a:p>
        <a:p>
          <a:pPr marL="171450" lvl="1" indent="-171450" algn="l" defTabSz="800100">
            <a:lnSpc>
              <a:spcPct val="90000"/>
            </a:lnSpc>
            <a:spcBef>
              <a:spcPct val="0"/>
            </a:spcBef>
            <a:spcAft>
              <a:spcPct val="15000"/>
            </a:spcAft>
            <a:buChar char="•"/>
          </a:pPr>
          <a:r>
            <a:rPr lang="en-US" sz="1800" kern="1200" dirty="0"/>
            <a:t>To the extent required in samples </a:t>
          </a:r>
          <a:endParaRPr lang="en-IN" sz="1800" kern="1200" dirty="0"/>
        </a:p>
      </dsp:txBody>
      <dsp:txXfrm>
        <a:off x="3291839" y="2640053"/>
        <a:ext cx="4129750" cy="1616020"/>
      </dsp:txXfrm>
    </dsp:sp>
    <dsp:sp modelId="{763DCA4B-C611-4193-91B9-D030885A3148}">
      <dsp:nvSpPr>
        <dsp:cNvPr id="0" name=""/>
        <dsp:cNvSpPr/>
      </dsp:nvSpPr>
      <dsp:spPr>
        <a:xfrm>
          <a:off x="0" y="2370716"/>
          <a:ext cx="3291840" cy="215469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Substantive procedure</a:t>
          </a:r>
          <a:endParaRPr lang="en-IN" sz="3600" kern="1200" dirty="0"/>
        </a:p>
      </dsp:txBody>
      <dsp:txXfrm>
        <a:off x="105183" y="2475899"/>
        <a:ext cx="3081474" cy="19443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9DA2C0-76DA-FE5F-92D8-2C9F580613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DB870E28-4575-6971-B26F-35F68C3A56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81B266-112B-4B95-AE40-DE5338C01846}" type="datetimeFigureOut">
              <a:rPr lang="en-IN" smtClean="0"/>
              <a:t>09/03/2026</a:t>
            </a:fld>
            <a:endParaRPr lang="en-IN"/>
          </a:p>
        </p:txBody>
      </p:sp>
      <p:sp>
        <p:nvSpPr>
          <p:cNvPr id="4" name="Footer Placeholder 3">
            <a:extLst>
              <a:ext uri="{FF2B5EF4-FFF2-40B4-BE49-F238E27FC236}">
                <a16:creationId xmlns:a16="http://schemas.microsoft.com/office/drawing/2014/main" id="{7F151F90-512E-B922-5D2B-55965AC380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8739C7E-5B7F-CC28-0CE8-FBBA656F5C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4E566-2FEB-4AC7-98BA-7BB9E8107841}" type="slidenum">
              <a:rPr lang="en-IN" smtClean="0"/>
              <a:t>‹#›</a:t>
            </a:fld>
            <a:endParaRPr lang="en-IN"/>
          </a:p>
        </p:txBody>
      </p:sp>
    </p:spTree>
    <p:extLst>
      <p:ext uri="{BB962C8B-B14F-4D97-AF65-F5344CB8AC3E}">
        <p14:creationId xmlns:p14="http://schemas.microsoft.com/office/powerpoint/2010/main" val="863980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BCCDA-5AF0-4687-AEEC-9E8FD739A053}" type="datetimeFigureOut">
              <a:rPr lang="en-IN" smtClean="0"/>
              <a:t>09/03/2026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05174-FD5F-42D0-B72C-1CF957DF5FA0}" type="slidenum">
              <a:rPr lang="en-IN" smtClean="0"/>
              <a:t>‹#›</a:t>
            </a:fld>
            <a:endParaRPr lang="en-IN"/>
          </a:p>
        </p:txBody>
      </p:sp>
    </p:spTree>
    <p:extLst>
      <p:ext uri="{BB962C8B-B14F-4D97-AF65-F5344CB8AC3E}">
        <p14:creationId xmlns:p14="http://schemas.microsoft.com/office/powerpoint/2010/main" val="37111505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12D577D-F430-4C59-99C7-759E21BC3839}" type="datetime1">
              <a:rPr lang="en-IN" smtClean="0"/>
              <a:t>09/03/2026</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faculty/facilitator CA RAMLAXMAN NOLAKHA 9322140998, MUMBAI</a:t>
            </a:r>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987527-4F94-449D-8DFA-25520CA89050}"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147DD1-AC58-4A91-B026-248DFCDFD145}" type="datetime1">
              <a:rPr lang="en-IN" smtClean="0"/>
              <a:t>09/03/2026</a:t>
            </a:fld>
            <a:endParaRPr lang="en-IN"/>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a:p>
        </p:txBody>
      </p:sp>
      <p:sp>
        <p:nvSpPr>
          <p:cNvPr id="6" name="Slide Number Placeholder 5"/>
          <p:cNvSpPr>
            <a:spLocks noGrp="1"/>
          </p:cNvSpPr>
          <p:nvPr>
            <p:ph type="sldNum" sz="quarter" idx="12"/>
          </p:nvPr>
        </p:nvSpPr>
        <p:spPr/>
        <p:txBody>
          <a:bodyPr/>
          <a:lstStyle/>
          <a:p>
            <a:fld id="{84987527-4F94-449D-8DFA-25520CA89050}"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86797-7E90-439A-85F1-5912F85C0E26}" type="datetime1">
              <a:rPr lang="en-IN" smtClean="0"/>
              <a:t>09/03/2026</a:t>
            </a:fld>
            <a:endParaRPr lang="en-IN"/>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a:p>
        </p:txBody>
      </p:sp>
      <p:sp>
        <p:nvSpPr>
          <p:cNvPr id="6" name="Slide Number Placeholder 5"/>
          <p:cNvSpPr>
            <a:spLocks noGrp="1"/>
          </p:cNvSpPr>
          <p:nvPr>
            <p:ph type="sldNum" sz="quarter" idx="12"/>
          </p:nvPr>
        </p:nvSpPr>
        <p:spPr/>
        <p:txBody>
          <a:bodyPr/>
          <a:lstStyle/>
          <a:p>
            <a:fld id="{84987527-4F94-449D-8DFA-25520CA89050}"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3DDD86-9E36-45FA-B986-BE5E35AE6B22}" type="datetime1">
              <a:rPr lang="en-IN" smtClean="0"/>
              <a:t>09/03/2026</a:t>
            </a:fld>
            <a:endParaRPr lang="en-IN"/>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a:p>
        </p:txBody>
      </p:sp>
      <p:sp>
        <p:nvSpPr>
          <p:cNvPr id="6" name="Slide Number Placeholder 5"/>
          <p:cNvSpPr>
            <a:spLocks noGrp="1"/>
          </p:cNvSpPr>
          <p:nvPr>
            <p:ph type="sldNum" sz="quarter" idx="12"/>
          </p:nvPr>
        </p:nvSpPr>
        <p:spPr/>
        <p:txBody>
          <a:bodyPr/>
          <a:lstStyle/>
          <a:p>
            <a:fld id="{84987527-4F94-449D-8DFA-25520CA89050}" type="slidenum">
              <a:rPr lang="en-IN" smtClean="0"/>
              <a:t>‹#›</a:t>
            </a:fld>
            <a:endParaRPr lang="en-IN"/>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0978D12-7F26-4339-BA7D-CC2C6E972ED9}" type="datetime1">
              <a:rPr lang="en-IN" smtClean="0"/>
              <a:t>09/03/2026</a:t>
            </a:fld>
            <a:endParaRPr lang="en-IN"/>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a:p>
        </p:txBody>
      </p:sp>
      <p:sp>
        <p:nvSpPr>
          <p:cNvPr id="6" name="Slide Number Placeholder 5"/>
          <p:cNvSpPr>
            <a:spLocks noGrp="1"/>
          </p:cNvSpPr>
          <p:nvPr>
            <p:ph type="sldNum" sz="quarter" idx="12"/>
          </p:nvPr>
        </p:nvSpPr>
        <p:spPr/>
        <p:txBody>
          <a:bodyPr/>
          <a:lstStyle/>
          <a:p>
            <a:fld id="{84987527-4F94-449D-8DFA-25520CA89050}" type="slidenum">
              <a:rPr lang="en-IN" smtClean="0"/>
              <a:t>‹#›</a:t>
            </a:fld>
            <a:endParaRPr lang="en-IN"/>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999E00-E9C5-4F85-9887-2552B5B4D818}" type="datetime1">
              <a:rPr lang="en-IN" smtClean="0"/>
              <a:t>09/03/2026</a:t>
            </a:fld>
            <a:endParaRPr lang="en-IN"/>
          </a:p>
        </p:txBody>
      </p:sp>
      <p:sp>
        <p:nvSpPr>
          <p:cNvPr id="6" name="Footer Placeholder 5"/>
          <p:cNvSpPr>
            <a:spLocks noGrp="1"/>
          </p:cNvSpPr>
          <p:nvPr>
            <p:ph type="ftr" sz="quarter" idx="11"/>
          </p:nvPr>
        </p:nvSpPr>
        <p:spPr/>
        <p:txBody>
          <a:bodyPr/>
          <a:lstStyle/>
          <a:p>
            <a:r>
              <a:rPr lang="en-US"/>
              <a:t>faculty/facilitator CA RAMLAXMAN NOLAKHA 9322140998, MUMBAI</a:t>
            </a:r>
            <a:endParaRPr lang="en-IN"/>
          </a:p>
        </p:txBody>
      </p:sp>
      <p:sp>
        <p:nvSpPr>
          <p:cNvPr id="7" name="Slide Number Placeholder 6"/>
          <p:cNvSpPr>
            <a:spLocks noGrp="1"/>
          </p:cNvSpPr>
          <p:nvPr>
            <p:ph type="sldNum" sz="quarter" idx="12"/>
          </p:nvPr>
        </p:nvSpPr>
        <p:spPr/>
        <p:txBody>
          <a:bodyPr/>
          <a:lstStyle/>
          <a:p>
            <a:fld id="{84987527-4F94-449D-8DFA-25520CA89050}" type="slidenum">
              <a:rPr lang="en-IN" smtClean="0"/>
              <a:t>‹#›</a:t>
            </a:fld>
            <a:endParaRPr lang="en-I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DE4D2E-1431-4119-A223-09062E204E49}" type="datetime1">
              <a:rPr lang="en-IN" smtClean="0"/>
              <a:t>09/03/2026</a:t>
            </a:fld>
            <a:endParaRPr lang="en-IN"/>
          </a:p>
        </p:txBody>
      </p:sp>
      <p:sp>
        <p:nvSpPr>
          <p:cNvPr id="8" name="Footer Placeholder 7"/>
          <p:cNvSpPr>
            <a:spLocks noGrp="1"/>
          </p:cNvSpPr>
          <p:nvPr>
            <p:ph type="ftr" sz="quarter" idx="11"/>
          </p:nvPr>
        </p:nvSpPr>
        <p:spPr/>
        <p:txBody>
          <a:bodyPr/>
          <a:lstStyle/>
          <a:p>
            <a:r>
              <a:rPr lang="en-US"/>
              <a:t>faculty/facilitator CA RAMLAXMAN NOLAKHA 9322140998, MUMBAI</a:t>
            </a:r>
            <a:endParaRPr lang="en-IN"/>
          </a:p>
        </p:txBody>
      </p:sp>
      <p:sp>
        <p:nvSpPr>
          <p:cNvPr id="9" name="Slide Number Placeholder 8"/>
          <p:cNvSpPr>
            <a:spLocks noGrp="1"/>
          </p:cNvSpPr>
          <p:nvPr>
            <p:ph type="sldNum" sz="quarter" idx="12"/>
          </p:nvPr>
        </p:nvSpPr>
        <p:spPr/>
        <p:txBody>
          <a:bodyPr/>
          <a:lstStyle/>
          <a:p>
            <a:fld id="{84987527-4F94-449D-8DFA-25520CA8905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F26208-30DA-4CDC-95C8-3FD6CA32AD1A}" type="datetime1">
              <a:rPr lang="en-IN" smtClean="0"/>
              <a:t>09/03/2026</a:t>
            </a:fld>
            <a:endParaRPr lang="en-IN"/>
          </a:p>
        </p:txBody>
      </p:sp>
      <p:sp>
        <p:nvSpPr>
          <p:cNvPr id="4" name="Footer Placeholder 3"/>
          <p:cNvSpPr>
            <a:spLocks noGrp="1"/>
          </p:cNvSpPr>
          <p:nvPr>
            <p:ph type="ftr" sz="quarter" idx="11"/>
          </p:nvPr>
        </p:nvSpPr>
        <p:spPr/>
        <p:txBody>
          <a:bodyPr/>
          <a:lstStyle/>
          <a:p>
            <a:r>
              <a:rPr lang="en-US"/>
              <a:t>faculty/facilitator CA RAMLAXMAN NOLAKHA 9322140998, MUMBAI</a:t>
            </a:r>
            <a:endParaRPr lang="en-IN"/>
          </a:p>
        </p:txBody>
      </p:sp>
      <p:sp>
        <p:nvSpPr>
          <p:cNvPr id="5" name="Slide Number Placeholder 4"/>
          <p:cNvSpPr>
            <a:spLocks noGrp="1"/>
          </p:cNvSpPr>
          <p:nvPr>
            <p:ph type="sldNum" sz="quarter" idx="12"/>
          </p:nvPr>
        </p:nvSpPr>
        <p:spPr/>
        <p:txBody>
          <a:bodyPr/>
          <a:lstStyle/>
          <a:p>
            <a:fld id="{84987527-4F94-449D-8DFA-25520CA89050}" type="slidenum">
              <a:rPr lang="en-IN" smtClean="0"/>
              <a:t>‹#›</a:t>
            </a:fld>
            <a:endParaRPr lang="en-I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A385D-FBB2-4DE7-A3E5-41B22CECEE5C}" type="datetime1">
              <a:rPr lang="en-IN" smtClean="0"/>
              <a:t>09/03/2026</a:t>
            </a:fld>
            <a:endParaRPr lang="en-IN"/>
          </a:p>
        </p:txBody>
      </p:sp>
      <p:sp>
        <p:nvSpPr>
          <p:cNvPr id="3" name="Footer Placeholder 2"/>
          <p:cNvSpPr>
            <a:spLocks noGrp="1"/>
          </p:cNvSpPr>
          <p:nvPr>
            <p:ph type="ftr" sz="quarter" idx="11"/>
          </p:nvPr>
        </p:nvSpPr>
        <p:spPr/>
        <p:txBody>
          <a:bodyPr/>
          <a:lstStyle/>
          <a:p>
            <a:r>
              <a:rPr lang="en-US"/>
              <a:t>faculty/facilitator CA RAMLAXMAN NOLAKHA 9322140998, MUMBAI</a:t>
            </a:r>
            <a:endParaRPr lang="en-IN"/>
          </a:p>
        </p:txBody>
      </p:sp>
      <p:sp>
        <p:nvSpPr>
          <p:cNvPr id="4" name="Slide Number Placeholder 3"/>
          <p:cNvSpPr>
            <a:spLocks noGrp="1"/>
          </p:cNvSpPr>
          <p:nvPr>
            <p:ph type="sldNum" sz="quarter" idx="12"/>
          </p:nvPr>
        </p:nvSpPr>
        <p:spPr/>
        <p:txBody>
          <a:bodyPr/>
          <a:lstStyle/>
          <a:p>
            <a:fld id="{84987527-4F94-449D-8DFA-25520CA89050}"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E758228A-463A-4E9C-942B-B1FF97C2CC4C}" type="datetime1">
              <a:rPr lang="en-IN" smtClean="0"/>
              <a:t>09/03/2026</a:t>
            </a:fld>
            <a:endParaRPr lang="en-IN"/>
          </a:p>
        </p:txBody>
      </p:sp>
      <p:sp>
        <p:nvSpPr>
          <p:cNvPr id="6" name="Footer Placeholder 5"/>
          <p:cNvSpPr>
            <a:spLocks noGrp="1"/>
          </p:cNvSpPr>
          <p:nvPr>
            <p:ph type="ftr" sz="quarter" idx="11"/>
          </p:nvPr>
        </p:nvSpPr>
        <p:spPr/>
        <p:txBody>
          <a:bodyPr/>
          <a:lstStyle/>
          <a:p>
            <a:r>
              <a:rPr lang="en-US"/>
              <a:t>faculty/facilitator CA RAMLAXMAN NOLAKHA 9322140998, MUMBAI</a:t>
            </a:r>
            <a:endParaRPr lang="en-IN"/>
          </a:p>
        </p:txBody>
      </p:sp>
      <p:sp>
        <p:nvSpPr>
          <p:cNvPr id="7" name="Slide Number Placeholder 6"/>
          <p:cNvSpPr>
            <a:spLocks noGrp="1"/>
          </p:cNvSpPr>
          <p:nvPr>
            <p:ph type="sldNum" sz="quarter" idx="12"/>
          </p:nvPr>
        </p:nvSpPr>
        <p:spPr/>
        <p:txBody>
          <a:bodyPr/>
          <a:lstStyle/>
          <a:p>
            <a:fld id="{84987527-4F94-449D-8DFA-25520CA8905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52A4AE0-868C-4A18-89E1-556BBB0DD166}" type="datetime1">
              <a:rPr lang="en-IN" smtClean="0"/>
              <a:t>09/03/2026</a:t>
            </a:fld>
            <a:endParaRPr lang="en-IN"/>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en-US"/>
              <a:t>faculty/facilitator CA RAMLAXMAN NOLAKHA 9322140998, MUMBAI</a:t>
            </a:r>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987527-4F94-449D-8DFA-25520CA89050}" type="slidenum">
              <a:rPr lang="en-IN" smtClean="0"/>
              <a:t>‹#›</a:t>
            </a:fld>
            <a:endParaRPr lang="en-IN"/>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FE7F954-C847-4D86-8E71-23EC9D68B75A}" type="datetime1">
              <a:rPr lang="en-IN" smtClean="0"/>
              <a:t>09/03/2026</a:t>
            </a:fld>
            <a:endParaRPr lang="en-IN"/>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a:t>faculty/facilitator CA RAMLAXMAN NOLAKHA 9322140998, MUMBAI</a:t>
            </a:r>
            <a:endParaRPr lang="en-IN"/>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84987527-4F94-449D-8DFA-25520CA89050}"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prb.reports@icai.in"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resource.cdn.icai.org/72012prb57960-annex2.pdf" TargetMode="External"/><Relationship Id="rId2" Type="http://schemas.openxmlformats.org/officeDocument/2006/relationships/hyperlink" Target="https://resource.cdn.icai.org/66199prb53446-6.pdf" TargetMode="External"/><Relationship Id="rId1" Type="http://schemas.openxmlformats.org/officeDocument/2006/relationships/slideLayout" Target="../slideLayouts/slideLayout7.xml"/><Relationship Id="rId5" Type="http://schemas.openxmlformats.org/officeDocument/2006/relationships/hyperlink" Target="https://resource.cdn.icai.org/72066prb57994.pdf" TargetMode="External"/><Relationship Id="rId4" Type="http://schemas.openxmlformats.org/officeDocument/2006/relationships/hyperlink" Target="https://resource.cdn.icai.org/72013prb57960-annex3.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rlnolakha22@yahoo.com"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A2660C-29F8-6C25-6C91-8DD990AC6BFE}"/>
              </a:ext>
            </a:extLst>
          </p:cNvPr>
          <p:cNvSpPr>
            <a:spLocks noGrp="1"/>
          </p:cNvSpPr>
          <p:nvPr>
            <p:ph idx="1"/>
          </p:nvPr>
        </p:nvSpPr>
        <p:spPr>
          <a:xfrm>
            <a:off x="609600" y="1127343"/>
            <a:ext cx="10972800" cy="4879950"/>
          </a:xfrm>
        </p:spPr>
        <p:txBody>
          <a:bodyPr>
            <a:normAutofit/>
          </a:bodyPr>
          <a:lstStyle/>
          <a:p>
            <a:pPr algn="ctr"/>
            <a:r>
              <a:rPr lang="en-IN" sz="3200" dirty="0">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IN" sz="1800" dirty="0"/>
          </a:p>
        </p:txBody>
      </p:sp>
      <p:sp>
        <p:nvSpPr>
          <p:cNvPr id="5" name="Slide Number Placeholder 4">
            <a:extLst>
              <a:ext uri="{FF2B5EF4-FFF2-40B4-BE49-F238E27FC236}">
                <a16:creationId xmlns:a16="http://schemas.microsoft.com/office/drawing/2014/main" id="{7AD1E1F3-A7ED-0A9A-9461-E0A623518A03}"/>
              </a:ext>
            </a:extLst>
          </p:cNvPr>
          <p:cNvSpPr>
            <a:spLocks noGrp="1"/>
          </p:cNvSpPr>
          <p:nvPr>
            <p:ph type="sldNum" sz="quarter" idx="12"/>
          </p:nvPr>
        </p:nvSpPr>
        <p:spPr/>
        <p:txBody>
          <a:bodyPr/>
          <a:lstStyle/>
          <a:p>
            <a:fld id="{84987527-4F94-449D-8DFA-25520CA89050}" type="slidenum">
              <a:rPr lang="en-IN" smtClean="0"/>
              <a:t>1</a:t>
            </a:fld>
            <a:endParaRPr lang="en-IN"/>
          </a:p>
        </p:txBody>
      </p:sp>
      <p:sp>
        <p:nvSpPr>
          <p:cNvPr id="2" name="Title 1">
            <a:extLst>
              <a:ext uri="{FF2B5EF4-FFF2-40B4-BE49-F238E27FC236}">
                <a16:creationId xmlns:a16="http://schemas.microsoft.com/office/drawing/2014/main" id="{5487F0D7-B234-646F-869D-A4E6F0BEB16B}"/>
              </a:ext>
            </a:extLst>
          </p:cNvPr>
          <p:cNvSpPr>
            <a:spLocks noGrp="1"/>
          </p:cNvSpPr>
          <p:nvPr>
            <p:ph type="title"/>
          </p:nvPr>
        </p:nvSpPr>
        <p:spPr>
          <a:xfrm>
            <a:off x="526093" y="162838"/>
            <a:ext cx="10985326" cy="2855935"/>
          </a:xfrm>
        </p:spPr>
        <p:txBody>
          <a:bodyPr>
            <a:normAutofit fontScale="90000"/>
          </a:bodyPr>
          <a:lstStyle/>
          <a:p>
            <a:pPr algn="ctr"/>
            <a:br>
              <a:rPr lang="en-IN"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IN"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dirty="0">
                <a:solidFill>
                  <a:schemeClr val="tx1"/>
                </a:solidFill>
                <a:effectLst/>
                <a:latin typeface="Berlin Sans FB Demi" pitchFamily="34" charset="0"/>
                <a:ea typeface="Calibri" panose="020F0502020204030204" pitchFamily="34" charset="0"/>
                <a:cs typeface="Times New Roman" panose="02020603050405020304" pitchFamily="18" charset="0"/>
              </a:rPr>
              <a:t>Subject-</a:t>
            </a:r>
            <a: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t>Review Procedures and Reporting by </a:t>
            </a:r>
            <a:b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br>
            <a: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t>Peer Reviewer and importance of </a:t>
            </a:r>
            <a:b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br>
            <a: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t>AQMM in Peer Review</a:t>
            </a:r>
            <a:br>
              <a:rPr lang="en-IN" sz="4000" dirty="0">
                <a:solidFill>
                  <a:schemeClr val="tx1"/>
                </a:solidFill>
                <a:effectLst/>
                <a:latin typeface="Berlin Sans FB Demi" pitchFamily="34" charset="0"/>
                <a:ea typeface="Calibri" panose="020F0502020204030204" pitchFamily="34" charset="0"/>
                <a:cs typeface="Times New Roman" panose="02020603050405020304" pitchFamily="18" charset="0"/>
              </a:rPr>
            </a:b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 day training programme organized by  PEER REVIEW BOARD and hosted by VASAI BRANCH of WIRC of ICAI-</a:t>
            </a:r>
            <a:b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15/03/2026, SUNDAY</a:t>
            </a:r>
            <a:b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Speaker- CA. </a:t>
            </a:r>
            <a:r>
              <a:rPr lang="en-IN" sz="4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Ramlaxman</a:t>
            </a: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IN" sz="4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Nolakha</a:t>
            </a: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r>
              <a:rPr lang="en-IN" sz="2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isclaimer note- PPT for reference of speaker only please refer- ICAI, PRB  website, publications, for all purposes.  </a:t>
            </a:r>
            <a:br>
              <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IN" sz="4000" dirty="0"/>
          </a:p>
        </p:txBody>
      </p:sp>
      <p:sp>
        <p:nvSpPr>
          <p:cNvPr id="4" name="Footer Placeholder 3">
            <a:extLst>
              <a:ext uri="{FF2B5EF4-FFF2-40B4-BE49-F238E27FC236}">
                <a16:creationId xmlns:a16="http://schemas.microsoft.com/office/drawing/2014/main" id="{CB47E652-9F54-87ED-9810-647CF546E77A}"/>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9146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59901EB-4D90-AFA8-26F5-B2D945C3059B}"/>
              </a:ext>
            </a:extLst>
          </p:cNvPr>
          <p:cNvGraphicFramePr>
            <a:graphicFrameLocks noGrp="1"/>
          </p:cNvGraphicFramePr>
          <p:nvPr>
            <p:ph idx="1"/>
            <p:extLst>
              <p:ext uri="{D42A27DB-BD31-4B8C-83A1-F6EECF244321}">
                <p14:modId xmlns:p14="http://schemas.microsoft.com/office/powerpoint/2010/main" val="3059677788"/>
              </p:ext>
            </p:extLst>
          </p:nvPr>
        </p:nvGraphicFramePr>
        <p:xfrm>
          <a:off x="838200" y="1368612"/>
          <a:ext cx="10515600" cy="4797910"/>
        </p:xfrm>
        <a:graphic>
          <a:graphicData uri="http://schemas.openxmlformats.org/drawingml/2006/table">
            <a:tbl>
              <a:tblPr firstRow="1" bandRow="1">
                <a:tableStyleId>{9D7B26C5-4107-4FEC-AEDC-1716B250A1EF}</a:tableStyleId>
              </a:tblPr>
              <a:tblGrid>
                <a:gridCol w="2100532">
                  <a:extLst>
                    <a:ext uri="{9D8B030D-6E8A-4147-A177-3AD203B41FA5}">
                      <a16:colId xmlns:a16="http://schemas.microsoft.com/office/drawing/2014/main" val="98552030"/>
                    </a:ext>
                  </a:extLst>
                </a:gridCol>
                <a:gridCol w="8415068">
                  <a:extLst>
                    <a:ext uri="{9D8B030D-6E8A-4147-A177-3AD203B41FA5}">
                      <a16:colId xmlns:a16="http://schemas.microsoft.com/office/drawing/2014/main" val="3951086934"/>
                    </a:ext>
                  </a:extLst>
                </a:gridCol>
              </a:tblGrid>
              <a:tr h="591670">
                <a:tc>
                  <a:txBody>
                    <a:bodyPr/>
                    <a:lstStyle/>
                    <a:p>
                      <a:r>
                        <a:rPr lang="en-US" dirty="0"/>
                        <a:t>Subject Heading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b="1" kern="1200" dirty="0">
                          <a:solidFill>
                            <a:schemeClr val="tx1"/>
                          </a:solidFill>
                          <a:effectLst/>
                          <a:latin typeface="+mn-lt"/>
                          <a:ea typeface="+mn-ea"/>
                          <a:cs typeface="+mn-cs"/>
                        </a:rPr>
                        <a:t>Peer Review procedures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8659124"/>
                  </a:ext>
                </a:extLst>
              </a:tr>
              <a:tr h="370840">
                <a:tc>
                  <a:txBody>
                    <a:bodyPr/>
                    <a:lstStyle/>
                    <a:p>
                      <a:r>
                        <a:rPr lang="en-US" dirty="0"/>
                        <a:t>Form 1 Contents:</a:t>
                      </a:r>
                    </a:p>
                    <a:p>
                      <a:r>
                        <a:rPr lang="en-US" dirty="0"/>
                        <a:t>Application cum Questionnaire to be submitted by PU</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tx1"/>
                          </a:solidFill>
                          <a:effectLst/>
                          <a:latin typeface="+mn-lt"/>
                          <a:ea typeface="+mn-ea"/>
                          <a:cs typeface="+mn-cs"/>
                        </a:rPr>
                        <a:t>1.Application - (page 3 to 6 of HB)</a:t>
                      </a:r>
                    </a:p>
                    <a:p>
                      <a:r>
                        <a:rPr lang="en-IN" sz="1800" kern="1200" dirty="0">
                          <a:solidFill>
                            <a:schemeClr val="tx1"/>
                          </a:solidFill>
                          <a:effectLst/>
                          <a:latin typeface="+mn-lt"/>
                          <a:ea typeface="+mn-ea"/>
                          <a:cs typeface="+mn-cs"/>
                        </a:rPr>
                        <a:t>2.Questionnaire -(page 7 to 50 of HB)</a:t>
                      </a:r>
                    </a:p>
                    <a:p>
                      <a:r>
                        <a:rPr lang="en-IN" sz="1800" kern="1200" dirty="0">
                          <a:solidFill>
                            <a:schemeClr val="tx1"/>
                          </a:solidFill>
                          <a:effectLst/>
                          <a:latin typeface="+mn-lt"/>
                          <a:ea typeface="+mn-ea"/>
                          <a:cs typeface="+mn-cs"/>
                        </a:rPr>
                        <a:t>PART A - Profile of PU - (with Annexure A  for assurance details )</a:t>
                      </a:r>
                    </a:p>
                    <a:p>
                      <a:r>
                        <a:rPr lang="en-IN" sz="1800" kern="1200" dirty="0">
                          <a:solidFill>
                            <a:schemeClr val="tx1"/>
                          </a:solidFill>
                          <a:effectLst/>
                          <a:latin typeface="+mn-lt"/>
                          <a:ea typeface="+mn-ea"/>
                          <a:cs typeface="+mn-cs"/>
                        </a:rPr>
                        <a:t>PART B - General controls based on SQC1 (not applicable for new units)</a:t>
                      </a:r>
                    </a:p>
                    <a:p>
                      <a:r>
                        <a:rPr lang="en-IN" sz="1800" kern="1200" dirty="0">
                          <a:solidFill>
                            <a:schemeClr val="tx1"/>
                          </a:solidFill>
                          <a:effectLst/>
                          <a:latin typeface="+mn-lt"/>
                          <a:ea typeface="+mn-ea"/>
                          <a:cs typeface="+mn-cs"/>
                        </a:rPr>
                        <a:t>Part B(I) - Leadership responsibilities for quality control ,</a:t>
                      </a:r>
                    </a:p>
                    <a:p>
                      <a:r>
                        <a:rPr lang="en-IN" sz="1800" kern="1200" dirty="0">
                          <a:solidFill>
                            <a:schemeClr val="tx1"/>
                          </a:solidFill>
                          <a:effectLst/>
                          <a:latin typeface="+mn-lt"/>
                          <a:ea typeface="+mn-ea"/>
                          <a:cs typeface="+mn-cs"/>
                        </a:rPr>
                        <a:t>        B(II) - Ethical requirements,</a:t>
                      </a:r>
                    </a:p>
                    <a:p>
                      <a:r>
                        <a:rPr lang="en-IN" sz="1800" kern="1200" dirty="0">
                          <a:solidFill>
                            <a:schemeClr val="tx1"/>
                          </a:solidFill>
                          <a:effectLst/>
                          <a:latin typeface="+mn-lt"/>
                          <a:ea typeface="+mn-ea"/>
                          <a:cs typeface="+mn-cs"/>
                        </a:rPr>
                        <a:t>        B(III) - Acceptance and continuation of client relationship,</a:t>
                      </a:r>
                    </a:p>
                    <a:p>
                      <a:r>
                        <a:rPr lang="en-IN" sz="1800" kern="1200" dirty="0">
                          <a:solidFill>
                            <a:schemeClr val="tx1"/>
                          </a:solidFill>
                          <a:effectLst/>
                          <a:latin typeface="+mn-lt"/>
                          <a:ea typeface="+mn-ea"/>
                          <a:cs typeface="+mn-cs"/>
                        </a:rPr>
                        <a:t>        B(IV) - Human resources , </a:t>
                      </a:r>
                    </a:p>
                    <a:p>
                      <a:r>
                        <a:rPr lang="en-IN" sz="1800" kern="1200" dirty="0">
                          <a:solidFill>
                            <a:schemeClr val="tx1"/>
                          </a:solidFill>
                          <a:effectLst/>
                          <a:latin typeface="+mn-lt"/>
                          <a:ea typeface="+mn-ea"/>
                          <a:cs typeface="+mn-cs"/>
                        </a:rPr>
                        <a:t>        B(V) - Engagement performance </a:t>
                      </a:r>
                    </a:p>
                    <a:p>
                      <a:r>
                        <a:rPr lang="en-IN" sz="1800" kern="1200" dirty="0">
                          <a:solidFill>
                            <a:schemeClr val="tx1"/>
                          </a:solidFill>
                          <a:effectLst/>
                          <a:latin typeface="+mn-lt"/>
                          <a:ea typeface="+mn-ea"/>
                          <a:cs typeface="+mn-cs"/>
                        </a:rPr>
                        <a:t>        B(VI)- Monitoring</a:t>
                      </a:r>
                    </a:p>
                    <a:p>
                      <a:r>
                        <a:rPr lang="en-IN" sz="1800" kern="1200" dirty="0">
                          <a:solidFill>
                            <a:schemeClr val="tx1"/>
                          </a:solidFill>
                          <a:effectLst/>
                          <a:latin typeface="+mn-lt"/>
                          <a:ea typeface="+mn-ea"/>
                          <a:cs typeface="+mn-cs"/>
                        </a:rPr>
                        <a:t>PART C - AQMM(Scores obtained )</a:t>
                      </a:r>
                    </a:p>
                    <a:p>
                      <a:r>
                        <a:rPr lang="en-IN" sz="1800" kern="1200" dirty="0">
                          <a:solidFill>
                            <a:schemeClr val="tx1"/>
                          </a:solidFill>
                          <a:effectLst/>
                          <a:latin typeface="+mn-lt"/>
                          <a:ea typeface="+mn-ea"/>
                          <a:cs typeface="+mn-cs"/>
                        </a:rPr>
                        <a:t>Section 1-Practice management assurance( maximum score -370)</a:t>
                      </a:r>
                    </a:p>
                    <a:p>
                      <a:r>
                        <a:rPr lang="en-IN" sz="1800" kern="1200" dirty="0">
                          <a:solidFill>
                            <a:schemeClr val="tx1"/>
                          </a:solidFill>
                          <a:effectLst/>
                          <a:latin typeface="+mn-lt"/>
                          <a:ea typeface="+mn-ea"/>
                          <a:cs typeface="+mn-cs"/>
                        </a:rPr>
                        <a:t>Section 2-Human resources management ( maximum  score -150) </a:t>
                      </a:r>
                    </a:p>
                    <a:p>
                      <a:r>
                        <a:rPr lang="en-IN" sz="1800" kern="1200" dirty="0">
                          <a:solidFill>
                            <a:schemeClr val="tx1"/>
                          </a:solidFill>
                          <a:effectLst/>
                          <a:latin typeface="+mn-lt"/>
                          <a:ea typeface="+mn-ea"/>
                          <a:cs typeface="+mn-cs"/>
                        </a:rPr>
                        <a:t>Section 3-Digital competency ( maximum score- 80) </a:t>
                      </a:r>
                    </a:p>
                    <a:p>
                      <a:r>
                        <a:rPr lang="en-IN" sz="1800" kern="1200" dirty="0">
                          <a:solidFill>
                            <a:schemeClr val="tx1"/>
                          </a:solidFill>
                          <a:effectLst/>
                          <a:latin typeface="+mn-lt"/>
                          <a:ea typeface="+mn-ea"/>
                          <a:cs typeface="+mn-cs"/>
                        </a:rPr>
                        <a:t>Total maximum score – 600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836097"/>
                  </a:ext>
                </a:extLst>
              </a:tr>
            </a:tbl>
          </a:graphicData>
        </a:graphic>
      </p:graphicFrame>
      <p:sp>
        <p:nvSpPr>
          <p:cNvPr id="7" name="Slide Number Placeholder 6">
            <a:extLst>
              <a:ext uri="{FF2B5EF4-FFF2-40B4-BE49-F238E27FC236}">
                <a16:creationId xmlns:a16="http://schemas.microsoft.com/office/drawing/2014/main" id="{04E9BE72-58CE-4CCD-AF35-5C3A8F30AB2C}"/>
              </a:ext>
            </a:extLst>
          </p:cNvPr>
          <p:cNvSpPr>
            <a:spLocks noGrp="1"/>
          </p:cNvSpPr>
          <p:nvPr>
            <p:ph type="sldNum" sz="quarter" idx="12"/>
          </p:nvPr>
        </p:nvSpPr>
        <p:spPr/>
        <p:txBody>
          <a:bodyPr/>
          <a:lstStyle/>
          <a:p>
            <a:fld id="{84987527-4F94-449D-8DFA-25520CA89050}" type="slidenum">
              <a:rPr lang="en-IN" smtClean="0"/>
              <a:t>10</a:t>
            </a:fld>
            <a:endParaRPr lang="en-IN"/>
          </a:p>
        </p:txBody>
      </p:sp>
      <p:sp>
        <p:nvSpPr>
          <p:cNvPr id="5" name="Title 1">
            <a:extLst>
              <a:ext uri="{FF2B5EF4-FFF2-40B4-BE49-F238E27FC236}">
                <a16:creationId xmlns:a16="http://schemas.microsoft.com/office/drawing/2014/main" id="{732AD69A-A7A2-C7DD-28D3-8C00B5360AC9}"/>
              </a:ext>
            </a:extLst>
          </p:cNvPr>
          <p:cNvSpPr txBox="1">
            <a:spLocks noGrp="1"/>
          </p:cNvSpPr>
          <p:nvPr>
            <p:ph type="title"/>
          </p:nvPr>
        </p:nvSpPr>
        <p:spPr>
          <a:xfrm>
            <a:off x="744351" y="490070"/>
            <a:ext cx="10058400" cy="756584"/>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IN" sz="1800" dirty="0">
                <a:latin typeface="Calibri" panose="020F0502020204030204" pitchFamily="34" charset="0"/>
                <a:ea typeface="Calibri" panose="020F0502020204030204" pitchFamily="34" charset="0"/>
                <a:cs typeface="Times New Roman" panose="02020603050405020304" pitchFamily="18" charset="0"/>
              </a:rPr>
            </a:br>
            <a:r>
              <a:rPr lang="en-IN" sz="2000" dirty="0">
                <a:latin typeface="Calibri" panose="020F0502020204030204" pitchFamily="34" charset="0"/>
                <a:ea typeface="Calibri" panose="020F0502020204030204" pitchFamily="34" charset="0"/>
                <a:cs typeface="Times New Roman" panose="02020603050405020304" pitchFamily="18" charset="0"/>
              </a:rPr>
              <a:t>Abbreviations: PRB - Peer Review Board, PU -Practice Unit, RE - Reviewer, HB - Hand book </a:t>
            </a:r>
            <a:br>
              <a:rPr lang="en-IN" sz="1800" dirty="0"/>
            </a:br>
            <a:endParaRPr lang="en-IN" sz="1800" dirty="0"/>
          </a:p>
        </p:txBody>
      </p:sp>
      <p:sp>
        <p:nvSpPr>
          <p:cNvPr id="2" name="Footer Placeholder 1">
            <a:extLst>
              <a:ext uri="{FF2B5EF4-FFF2-40B4-BE49-F238E27FC236}">
                <a16:creationId xmlns:a16="http://schemas.microsoft.com/office/drawing/2014/main" id="{7C5053BA-144A-EB6A-D6B5-E4496108EC38}"/>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57529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3105037115"/>
              </p:ext>
            </p:extLst>
          </p:nvPr>
        </p:nvGraphicFramePr>
        <p:xfrm>
          <a:off x="723153" y="277539"/>
          <a:ext cx="10835341" cy="6270358"/>
        </p:xfrm>
        <a:graphic>
          <a:graphicData uri="http://schemas.openxmlformats.org/drawingml/2006/table">
            <a:tbl>
              <a:tblPr firstRow="1" bandRow="1">
                <a:tableStyleId>{5C22544A-7EE6-4342-B048-85BDC9FD1C3A}</a:tableStyleId>
              </a:tblPr>
              <a:tblGrid>
                <a:gridCol w="2250940">
                  <a:extLst>
                    <a:ext uri="{9D8B030D-6E8A-4147-A177-3AD203B41FA5}">
                      <a16:colId xmlns:a16="http://schemas.microsoft.com/office/drawing/2014/main" val="778991661"/>
                    </a:ext>
                  </a:extLst>
                </a:gridCol>
                <a:gridCol w="8584401">
                  <a:extLst>
                    <a:ext uri="{9D8B030D-6E8A-4147-A177-3AD203B41FA5}">
                      <a16:colId xmlns:a16="http://schemas.microsoft.com/office/drawing/2014/main" val="1009896613"/>
                    </a:ext>
                  </a:extLst>
                </a:gridCol>
              </a:tblGrid>
              <a:tr h="370859">
                <a:tc>
                  <a:txBody>
                    <a:bodyPr/>
                    <a:lstStyle/>
                    <a:p>
                      <a:r>
                        <a:rPr lang="en-IN" sz="1800" b="1" kern="1200" dirty="0">
                          <a:solidFill>
                            <a:schemeClr val="tx1"/>
                          </a:solidFill>
                          <a:effectLst/>
                          <a:latin typeface="+mn-lt"/>
                          <a:ea typeface="+mn-ea"/>
                          <a:cs typeface="+mn-cs"/>
                        </a:rPr>
                        <a:t>Guidance for checking Form 1</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b="0" kern="1200" dirty="0">
                          <a:solidFill>
                            <a:schemeClr val="tx1"/>
                          </a:solidFill>
                          <a:effectLst/>
                          <a:latin typeface="+mn-lt"/>
                          <a:ea typeface="+mn-ea"/>
                          <a:cs typeface="+mn-cs"/>
                        </a:rPr>
                        <a:t>General guidance points-Page no.  51 to 54 of Handbook on Peer Review Forms(HB)</a:t>
                      </a:r>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3867808"/>
                  </a:ext>
                </a:extLst>
              </a:tr>
              <a:tr h="370859">
                <a:tc>
                  <a:txBody>
                    <a:bodyPr/>
                    <a:lstStyle/>
                    <a:p>
                      <a:r>
                        <a:rPr lang="en-IN" sz="1800" b="1" kern="1200" dirty="0" err="1">
                          <a:solidFill>
                            <a:schemeClr val="dk1"/>
                          </a:solidFill>
                          <a:effectLst/>
                          <a:latin typeface="+mn-lt"/>
                          <a:ea typeface="+mn-ea"/>
                          <a:cs typeface="+mn-cs"/>
                        </a:rPr>
                        <a:t>i</a:t>
                      </a:r>
                      <a:r>
                        <a:rPr lang="en-IN" sz="1800" b="1" kern="1200" dirty="0">
                          <a:solidFill>
                            <a:schemeClr val="dk1"/>
                          </a:solidFill>
                          <a:effectLst/>
                          <a:latin typeface="+mn-lt"/>
                          <a:ea typeface="+mn-ea"/>
                          <a:cs typeface="+mn-cs"/>
                        </a:rPr>
                        <a:t>. Guidance for checking part A</a:t>
                      </a:r>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Profile of PU and Annexure of assurances Page no.  54 to 61 of HB</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0120"/>
                  </a:ext>
                </a:extLst>
              </a:tr>
              <a:tr h="370859">
                <a:tc>
                  <a:txBody>
                    <a:bodyPr/>
                    <a:lstStyle/>
                    <a:p>
                      <a:pPr>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ii. Guidance for checking part B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a:effectLst/>
                          <a:latin typeface="Calibri" panose="020F0502020204030204" pitchFamily="34" charset="0"/>
                          <a:ea typeface="Calibri" panose="020F0502020204030204" pitchFamily="34" charset="0"/>
                          <a:cs typeface="Calibri" panose="020F0502020204030204" pitchFamily="34" charset="0"/>
                        </a:rPr>
                        <a:t>Based on SQC1 as submitted by PU-Page no. 62 to 78 of HB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4101150"/>
                  </a:ext>
                </a:extLst>
              </a:tr>
              <a:tr h="370859">
                <a:tc>
                  <a:txBody>
                    <a:bodyPr/>
                    <a:lstStyle/>
                    <a:p>
                      <a:pPr>
                        <a:lnSpc>
                          <a:spcPct val="115000"/>
                        </a:lnSpc>
                        <a:spcAft>
                          <a:spcPts val="1000"/>
                        </a:spcAft>
                      </a:pPr>
                      <a:r>
                        <a:rPr lang="en-IN" sz="1800" b="1" dirty="0">
                          <a:effectLst/>
                          <a:latin typeface="Calibri" panose="020F0502020204030204" pitchFamily="34" charset="0"/>
                          <a:ea typeface="Calibri" panose="020F0502020204030204" pitchFamily="34" charset="0"/>
                          <a:cs typeface="Calibri" panose="020F0502020204030204" pitchFamily="34" charset="0"/>
                        </a:rPr>
                        <a:t>iii. Guidance for checking part C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Calibri" panose="020F0502020204030204" pitchFamily="34" charset="0"/>
                        </a:rPr>
                        <a:t>Scores obtained - Page no. 79 to 107 of HB—v1.0 AQMM-for v2.0 refer IG by CAQD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649756"/>
                  </a:ext>
                </a:extLst>
              </a:tr>
              <a:tr h="370859">
                <a:tc>
                  <a:txBody>
                    <a:bodyPr/>
                    <a:lstStyle/>
                    <a:p>
                      <a:pPr>
                        <a:lnSpc>
                          <a:spcPct val="115000"/>
                        </a:lnSpc>
                        <a:spcAft>
                          <a:spcPts val="10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Form 2 -Acceptance cum Declaration of Confidentiality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i="0" dirty="0">
                          <a:effectLst/>
                          <a:latin typeface="Calibri" panose="020F0502020204030204" pitchFamily="34" charset="0"/>
                          <a:ea typeface="Calibri" panose="020F0502020204030204" pitchFamily="34" charset="0"/>
                          <a:cs typeface="Times New Roman" panose="02020603050405020304" pitchFamily="18" charset="0"/>
                        </a:rPr>
                        <a:t>RE to submit to PU on its email id once selection is intimated by PRB - Page no. 108 to 111 of HB (Note: breach of any condition in Form 2 to be treated Gross negligence)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802969"/>
                  </a:ext>
                </a:extLst>
              </a:tr>
              <a:tr h="370859">
                <a:tc>
                  <a:txBody>
                    <a:bodyPr/>
                    <a:lstStyle/>
                    <a:p>
                      <a:pPr>
                        <a:lnSpc>
                          <a:spcPct val="115000"/>
                        </a:lnSpc>
                        <a:spcAft>
                          <a:spcPts val="1000"/>
                        </a:spcAft>
                      </a:pPr>
                      <a:r>
                        <a:rPr lang="en-IN" sz="1800" b="1">
                          <a:effectLst/>
                          <a:latin typeface="Calibri" panose="020F0502020204030204" pitchFamily="34" charset="0"/>
                          <a:ea typeface="Calibri" panose="020F0502020204030204" pitchFamily="34" charset="0"/>
                          <a:cs typeface="Times New Roman" panose="02020603050405020304" pitchFamily="18" charset="0"/>
                        </a:rPr>
                        <a:t>Form 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Form 3 -application for RE empanelment page 112 –HB. Form 4-Not relevant for subject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128173"/>
                  </a:ext>
                </a:extLst>
              </a:tr>
              <a:tr h="370859">
                <a:tc>
                  <a:txBody>
                    <a:bodyPr/>
                    <a:lstStyle/>
                    <a:p>
                      <a:pPr>
                        <a:lnSpc>
                          <a:spcPct val="115000"/>
                        </a:lnSpc>
                        <a:spcAft>
                          <a:spcPts val="1000"/>
                        </a:spcAft>
                      </a:pPr>
                      <a:r>
                        <a:rPr lang="en-IN" sz="1800" b="1">
                          <a:effectLst/>
                          <a:latin typeface="Calibri" panose="020F0502020204030204" pitchFamily="34" charset="0"/>
                          <a:ea typeface="Calibri" panose="020F0502020204030204" pitchFamily="34" charset="0"/>
                          <a:cs typeface="Times New Roman" panose="02020603050405020304" pitchFamily="18" charset="0"/>
                        </a:rPr>
                        <a:t>Form 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Notice by RE for samples and visiting office of PU - Page no. 120,121 of HB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768099"/>
                  </a:ext>
                </a:extLst>
              </a:tr>
              <a:tr h="370859">
                <a:tc>
                  <a:txBody>
                    <a:bodyPr/>
                    <a:lstStyle/>
                    <a:p>
                      <a:pPr>
                        <a:lnSpc>
                          <a:spcPct val="115000"/>
                        </a:lnSpc>
                        <a:spcAft>
                          <a:spcPts val="1000"/>
                        </a:spcAft>
                      </a:pPr>
                      <a:r>
                        <a:rPr lang="en-IN" sz="1800" b="1">
                          <a:effectLst/>
                          <a:latin typeface="Calibri" panose="020F0502020204030204" pitchFamily="34" charset="0"/>
                          <a:ea typeface="Calibri" panose="020F0502020204030204" pitchFamily="34" charset="0"/>
                          <a:cs typeface="Times New Roman" panose="02020603050405020304" pitchFamily="18" charset="0"/>
                        </a:rPr>
                        <a:t>Form 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a:effectLst/>
                          <a:latin typeface="Calibri" panose="020F0502020204030204" pitchFamily="34" charset="0"/>
                          <a:ea typeface="Calibri" panose="020F0502020204030204" pitchFamily="34" charset="0"/>
                          <a:cs typeface="Times New Roman" panose="02020603050405020304" pitchFamily="18" charset="0"/>
                        </a:rPr>
                        <a:t>Form for seeking additional information from PU-Page no.122,123 of HB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2838229"/>
                  </a:ext>
                </a:extLst>
              </a:tr>
              <a:tr h="370859">
                <a:tc>
                  <a:txBody>
                    <a:bodyPr/>
                    <a:lstStyle/>
                    <a:p>
                      <a:pPr>
                        <a:lnSpc>
                          <a:spcPct val="115000"/>
                        </a:lnSpc>
                        <a:spcAft>
                          <a:spcPts val="1000"/>
                        </a:spcAft>
                      </a:pPr>
                      <a:r>
                        <a:rPr lang="en-IN" sz="1800" b="1">
                          <a:effectLst/>
                          <a:latin typeface="Calibri" panose="020F0502020204030204" pitchFamily="34" charset="0"/>
                          <a:ea typeface="Calibri" panose="020F0502020204030204" pitchFamily="34" charset="0"/>
                          <a:cs typeface="Times New Roman" panose="02020603050405020304" pitchFamily="18" charset="0"/>
                        </a:rPr>
                        <a:t>Form 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Form for seeking additional time for completion of review-Page no.124,125 of HB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709600"/>
                  </a:ext>
                </a:extLst>
              </a:tr>
              <a:tr h="370859">
                <a:tc>
                  <a:txBody>
                    <a:bodyPr/>
                    <a:lstStyle/>
                    <a:p>
                      <a:pPr>
                        <a:lnSpc>
                          <a:spcPct val="115000"/>
                        </a:lnSpc>
                        <a:spcAft>
                          <a:spcPts val="10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Form 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Not relevant for subject here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519393"/>
                  </a:ext>
                </a:extLst>
              </a:tr>
              <a:tr h="370859">
                <a:tc>
                  <a:txBody>
                    <a:bodyPr/>
                    <a:lstStyle/>
                    <a:p>
                      <a:pPr>
                        <a:lnSpc>
                          <a:spcPct val="115000"/>
                        </a:lnSpc>
                        <a:spcAft>
                          <a:spcPts val="1000"/>
                        </a:spcAft>
                      </a:pPr>
                      <a:r>
                        <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 9</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Letter for submission of Final Report by RE to PRB (along with checklist annexures for compliance)-Page no. 128,129,130 of HB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4572025"/>
                  </a:ext>
                </a:extLst>
              </a:tr>
              <a:tr h="370859">
                <a:tc>
                  <a:txBody>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Form 10</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relevant for subject here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828854"/>
                  </a:ext>
                </a:extLst>
              </a:tr>
            </a:tbl>
          </a:graphicData>
        </a:graphic>
      </p:graphicFrame>
      <p:sp>
        <p:nvSpPr>
          <p:cNvPr id="3" name="Slide Number Placeholder 2">
            <a:extLst>
              <a:ext uri="{FF2B5EF4-FFF2-40B4-BE49-F238E27FC236}">
                <a16:creationId xmlns:a16="http://schemas.microsoft.com/office/drawing/2014/main" id="{164FF9D2-79A2-DFFA-7C88-023429B801D2}"/>
              </a:ext>
            </a:extLst>
          </p:cNvPr>
          <p:cNvSpPr>
            <a:spLocks noGrp="1"/>
          </p:cNvSpPr>
          <p:nvPr>
            <p:ph type="sldNum" sz="quarter" idx="12"/>
          </p:nvPr>
        </p:nvSpPr>
        <p:spPr/>
        <p:txBody>
          <a:bodyPr/>
          <a:lstStyle/>
          <a:p>
            <a:fld id="{84987527-4F94-449D-8DFA-25520CA89050}" type="slidenum">
              <a:rPr lang="en-IN" smtClean="0"/>
              <a:t>11</a:t>
            </a:fld>
            <a:endParaRPr lang="en-IN"/>
          </a:p>
        </p:txBody>
      </p:sp>
      <p:sp>
        <p:nvSpPr>
          <p:cNvPr id="4" name="Footer Placeholder 3">
            <a:extLst>
              <a:ext uri="{FF2B5EF4-FFF2-40B4-BE49-F238E27FC236}">
                <a16:creationId xmlns:a16="http://schemas.microsoft.com/office/drawing/2014/main" id="{B6441CF7-7820-1C77-58D9-D4BB5F406D47}"/>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99668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E7C001-46FD-36F5-FC7E-C4EF3DD34C25}"/>
              </a:ext>
            </a:extLst>
          </p:cNvPr>
          <p:cNvGraphicFramePr>
            <a:graphicFrameLocks noGrp="1"/>
          </p:cNvGraphicFramePr>
          <p:nvPr>
            <p:extLst>
              <p:ext uri="{D42A27DB-BD31-4B8C-83A1-F6EECF244321}">
                <p14:modId xmlns:p14="http://schemas.microsoft.com/office/powerpoint/2010/main" val="3077720695"/>
              </p:ext>
            </p:extLst>
          </p:nvPr>
        </p:nvGraphicFramePr>
        <p:xfrm>
          <a:off x="914400" y="659907"/>
          <a:ext cx="10844739" cy="5748037"/>
        </p:xfrm>
        <a:graphic>
          <a:graphicData uri="http://schemas.openxmlformats.org/drawingml/2006/table">
            <a:tbl>
              <a:tblPr firstRow="1" bandRow="1">
                <a:tableStyleId>{5C22544A-7EE6-4342-B048-85BDC9FD1C3A}</a:tableStyleId>
              </a:tblPr>
              <a:tblGrid>
                <a:gridCol w="501445">
                  <a:extLst>
                    <a:ext uri="{9D8B030D-6E8A-4147-A177-3AD203B41FA5}">
                      <a16:colId xmlns:a16="http://schemas.microsoft.com/office/drawing/2014/main" val="2526147165"/>
                    </a:ext>
                  </a:extLst>
                </a:gridCol>
                <a:gridCol w="10343294">
                  <a:extLst>
                    <a:ext uri="{9D8B030D-6E8A-4147-A177-3AD203B41FA5}">
                      <a16:colId xmlns:a16="http://schemas.microsoft.com/office/drawing/2014/main" val="1878353397"/>
                    </a:ext>
                  </a:extLst>
                </a:gridCol>
              </a:tblGrid>
              <a:tr h="381322">
                <a:tc gridSpan="2">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dirty="0">
                          <a:effectLst/>
                          <a:latin typeface="Calibri" panose="020F0502020204030204" pitchFamily="34" charset="0"/>
                          <a:ea typeface="Calibri" panose="020F0502020204030204" pitchFamily="34" charset="0"/>
                          <a:cs typeface="Times New Roman" panose="02020603050405020304" pitchFamily="18" charset="0"/>
                        </a:rPr>
                        <a:t>R</a:t>
                      </a:r>
                      <a:r>
                        <a:rPr lang="en-IN" sz="1800" b="1" kern="1200" dirty="0">
                          <a:solidFill>
                            <a:schemeClr val="tx1"/>
                          </a:solidFill>
                          <a:effectLst/>
                          <a:latin typeface="+mn-lt"/>
                          <a:ea typeface="+mn-ea"/>
                          <a:cs typeface="+mn-cs"/>
                        </a:rPr>
                        <a:t>REVIEW - OFF SITE PROCEDURES  </a:t>
                      </a:r>
                      <a:r>
                        <a:rPr lang="en-IN" sz="1800" b="1" dirty="0">
                          <a:effectLst/>
                          <a:latin typeface="Calibri" panose="020F0502020204030204" pitchFamily="34" charset="0"/>
                          <a:ea typeface="Calibri" panose="020F0502020204030204" pitchFamily="34" charset="0"/>
                          <a:cs typeface="Times New Roman" panose="02020603050405020304" pitchFamily="18" charset="0"/>
                        </a:rPr>
                        <a:t>VIEW - OFF SITE PROCEDURES</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904874311"/>
                  </a:ext>
                </a:extLst>
              </a:tr>
              <a:tr h="3519393">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1. Design review strategy program, Evaluate Form 1, Application, Questionnaire A-Profile, Assurances list,  B-SQC1, C-AQMM, form general opinion and note relevant points for further processing/enquiries or  during review visits. Check if all forms are complete and duly filled, also assurances list,</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 Write to PU in Form 6 for further inputs/information required.</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3. Intimate to PU in Form 5 for proposed dates of initial or review visits with SAMPLE SLECTION  ,as per Board’s criteria intimated to RE.</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4. Visit PU’s website and social media posts for review, if guidelines are followed and to know all about PU.</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5. Go through ICAI/PRB/Other  publications, books, download in  your library.</a:t>
                      </a:r>
                      <a:r>
                        <a:rPr lang="en-IN"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6204604"/>
                  </a:ext>
                </a:extLst>
              </a:tr>
              <a:tr h="381322">
                <a:tc gridSpan="2">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kern="1200" dirty="0">
                          <a:solidFill>
                            <a:schemeClr val="tx1"/>
                          </a:solidFill>
                          <a:effectLst/>
                          <a:latin typeface="+mn-lt"/>
                          <a:ea typeface="+mn-ea"/>
                          <a:cs typeface="+mn-cs"/>
                        </a:rPr>
                        <a:t>REVIEW - ON SITE PROCEDURES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2962315064"/>
                  </a:ext>
                </a:extLst>
              </a:tr>
              <a:tr h="381322">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b="1" dirty="0">
                          <a:effectLst/>
                          <a:latin typeface="Calibri" panose="020F0502020204030204" pitchFamily="34" charset="0"/>
                          <a:ea typeface="Calibri" panose="020F0502020204030204" pitchFamily="34" charset="0"/>
                          <a:cs typeface="Times New Roman" panose="02020603050405020304" pitchFamily="18" charset="0"/>
                        </a:rPr>
                        <a:t>First day visit - Suggested actions </a:t>
                      </a:r>
                      <a:endParaRPr lang="en-IN" sz="1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6056129"/>
                  </a:ext>
                </a:extLst>
              </a:tr>
              <a:tr h="1084678">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600" dirty="0" err="1">
                          <a:effectLst/>
                          <a:latin typeface="Calibri" panose="020F0502020204030204" pitchFamily="34" charset="0"/>
                          <a:ea typeface="Calibri" panose="020F0502020204030204" pitchFamily="34" charset="0"/>
                          <a:cs typeface="Times New Roman" panose="02020603050405020304" pitchFamily="18" charset="0"/>
                        </a:rPr>
                        <a:t>i</a:t>
                      </a:r>
                      <a:r>
                        <a:rPr lang="en-IN" sz="1800" dirty="0">
                          <a:effectLst/>
                          <a:latin typeface="Calibri" panose="020F0502020204030204" pitchFamily="34" charset="0"/>
                          <a:ea typeface="Calibri" panose="020F0502020204030204" pitchFamily="34" charset="0"/>
                          <a:cs typeface="Times New Roman" panose="02020603050405020304" pitchFamily="18" charset="0"/>
                        </a:rPr>
                        <a:t>. Visit to PU’s office as fixed with full preparation, reference materials  with  a daily work note book.</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ii. Have  introduction and conversations with PU team and do inspection  of office, infrastructure deployed, computer systems, storage arrangement, overall professional culture, library etc.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650834"/>
                  </a:ext>
                </a:extLst>
              </a:tr>
            </a:tbl>
          </a:graphicData>
        </a:graphic>
      </p:graphicFrame>
      <p:sp>
        <p:nvSpPr>
          <p:cNvPr id="3" name="Slide Number Placeholder 2">
            <a:extLst>
              <a:ext uri="{FF2B5EF4-FFF2-40B4-BE49-F238E27FC236}">
                <a16:creationId xmlns:a16="http://schemas.microsoft.com/office/drawing/2014/main" id="{B27ABD8C-FF18-930A-5141-354473C1057A}"/>
              </a:ext>
            </a:extLst>
          </p:cNvPr>
          <p:cNvSpPr>
            <a:spLocks noGrp="1"/>
          </p:cNvSpPr>
          <p:nvPr>
            <p:ph type="sldNum" sz="quarter" idx="12"/>
          </p:nvPr>
        </p:nvSpPr>
        <p:spPr/>
        <p:txBody>
          <a:bodyPr/>
          <a:lstStyle/>
          <a:p>
            <a:fld id="{84987527-4F94-449D-8DFA-25520CA89050}" type="slidenum">
              <a:rPr lang="en-IN" smtClean="0"/>
              <a:t>12</a:t>
            </a:fld>
            <a:endParaRPr lang="en-IN"/>
          </a:p>
        </p:txBody>
      </p:sp>
      <p:sp>
        <p:nvSpPr>
          <p:cNvPr id="4" name="Footer Placeholder 3">
            <a:extLst>
              <a:ext uri="{FF2B5EF4-FFF2-40B4-BE49-F238E27FC236}">
                <a16:creationId xmlns:a16="http://schemas.microsoft.com/office/drawing/2014/main" id="{585A51BE-1D78-A918-F6D6-C8DCA1880050}"/>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95820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37FF18C-C5AE-35DF-3168-39ACD4B151C6}"/>
              </a:ext>
            </a:extLst>
          </p:cNvPr>
          <p:cNvGraphicFramePr>
            <a:graphicFrameLocks noGrp="1"/>
          </p:cNvGraphicFramePr>
          <p:nvPr>
            <p:extLst>
              <p:ext uri="{D42A27DB-BD31-4B8C-83A1-F6EECF244321}">
                <p14:modId xmlns:p14="http://schemas.microsoft.com/office/powerpoint/2010/main" val="428890595"/>
              </p:ext>
            </p:extLst>
          </p:nvPr>
        </p:nvGraphicFramePr>
        <p:xfrm>
          <a:off x="348062" y="88435"/>
          <a:ext cx="10983326" cy="6411595"/>
        </p:xfrm>
        <a:graphic>
          <a:graphicData uri="http://schemas.openxmlformats.org/drawingml/2006/table">
            <a:tbl>
              <a:tblPr firstRow="1" bandRow="1">
                <a:tableStyleId>{5C22544A-7EE6-4342-B048-85BDC9FD1C3A}</a:tableStyleId>
              </a:tblPr>
              <a:tblGrid>
                <a:gridCol w="560362">
                  <a:extLst>
                    <a:ext uri="{9D8B030D-6E8A-4147-A177-3AD203B41FA5}">
                      <a16:colId xmlns:a16="http://schemas.microsoft.com/office/drawing/2014/main" val="2526147165"/>
                    </a:ext>
                  </a:extLst>
                </a:gridCol>
                <a:gridCol w="10422964">
                  <a:extLst>
                    <a:ext uri="{9D8B030D-6E8A-4147-A177-3AD203B41FA5}">
                      <a16:colId xmlns:a16="http://schemas.microsoft.com/office/drawing/2014/main" val="2322697132"/>
                    </a:ext>
                  </a:extLst>
                </a:gridCol>
              </a:tblGrid>
              <a:tr h="230450">
                <a:tc>
                  <a:txBody>
                    <a:bodyPr/>
                    <a:lstStyle/>
                    <a:p>
                      <a:pPr>
                        <a:lnSpc>
                          <a:spcPct val="115000"/>
                        </a:lnSpc>
                        <a:spcAft>
                          <a:spcPts val="1000"/>
                        </a:spcAft>
                      </a:pP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First day visit- Suggested actions </a:t>
                      </a:r>
                      <a:endParaRPr lang="en-IN"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518731"/>
                  </a:ext>
                </a:extLst>
              </a:tr>
              <a:tr h="370840">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iii. Obtain copy of SQC1 manual, compare with PU,s form 1, view audit manual, various checklists, inspection reports, system of assurance engagement from assurance strategy to final reporting and assembly of documents. Follow and notice </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compliance review system </a:t>
                      </a: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independence, professional skills and standards, outside consultation, staff supervision and development, office administration.</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iv. </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Verify contents of  Form 1, and questionnaire  information with support and conversation with PU team. If any variance please record, Check profile part as per Annexure G.</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Check Article trainee records and compliance, member and firm records, training methodology and records, library,  communications among PU firm staff and attendance system, talk to engagement staff, articles and proprietor / partner. (Base training guide by ICAI)</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 </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Talk and obtain about CPE compliance, Assurance registers, UDIN  mapping , overall assess and frame in mind how and in what way PU is having culture for quality control and engagement performance.</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vii. </a:t>
                      </a:r>
                      <a:r>
                        <a:rPr lang="en-IN" sz="1800" b="1" i="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 PU aware about the reporting requirements in Annexure I, II, III.  Also, note enquiry points in the Annexures. As RE you also have to keep in mind reporting objects as required in reporting Annexures</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viii. Take up sample selection file one by one, make a </a:t>
                      </a:r>
                      <a:r>
                        <a:rPr lang="en-IN"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check point sheet as documentation </a:t>
                      </a: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every sample reviewed. (Sample selections as per criteria and details in form 5 as intimated to PU.)</a:t>
                      </a:r>
                    </a:p>
                    <a:p>
                      <a:pPr algn="just">
                        <a:lnSpc>
                          <a:spcPct val="115000"/>
                        </a:lnSpc>
                        <a:spcAft>
                          <a:spcPts val="1000"/>
                        </a:spcAft>
                      </a:pP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ix. By first day, RE  to conclude about system and procedures, status of internal control at PU, frame </a:t>
                      </a:r>
                      <a:r>
                        <a:rPr lang="en-IN"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Compliance / substantive procedures </a:t>
                      </a:r>
                      <a:r>
                        <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apply and all about SQC1 applications at firm level.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9789425"/>
                  </a:ext>
                </a:extLst>
              </a:tr>
            </a:tbl>
          </a:graphicData>
        </a:graphic>
      </p:graphicFrame>
      <p:sp>
        <p:nvSpPr>
          <p:cNvPr id="3" name="Slide Number Placeholder 2">
            <a:extLst>
              <a:ext uri="{FF2B5EF4-FFF2-40B4-BE49-F238E27FC236}">
                <a16:creationId xmlns:a16="http://schemas.microsoft.com/office/drawing/2014/main" id="{B678AAFE-E244-1110-929C-7906D2B6F3C5}"/>
              </a:ext>
            </a:extLst>
          </p:cNvPr>
          <p:cNvSpPr>
            <a:spLocks noGrp="1"/>
          </p:cNvSpPr>
          <p:nvPr>
            <p:ph type="sldNum" sz="quarter" idx="12"/>
          </p:nvPr>
        </p:nvSpPr>
        <p:spPr/>
        <p:txBody>
          <a:bodyPr/>
          <a:lstStyle/>
          <a:p>
            <a:fld id="{84987527-4F94-449D-8DFA-25520CA89050}" type="slidenum">
              <a:rPr lang="en-IN" smtClean="0"/>
              <a:t>13</a:t>
            </a:fld>
            <a:endParaRPr lang="en-IN"/>
          </a:p>
        </p:txBody>
      </p:sp>
      <p:sp>
        <p:nvSpPr>
          <p:cNvPr id="4" name="Footer Placeholder 3">
            <a:extLst>
              <a:ext uri="{FF2B5EF4-FFF2-40B4-BE49-F238E27FC236}">
                <a16:creationId xmlns:a16="http://schemas.microsoft.com/office/drawing/2014/main" id="{2401CD8A-C83D-F0F2-81EA-BE002A9CBD29}"/>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30676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37FF18C-C5AE-35DF-3168-39ACD4B151C6}"/>
              </a:ext>
            </a:extLst>
          </p:cNvPr>
          <p:cNvGraphicFramePr>
            <a:graphicFrameLocks noGrp="1"/>
          </p:cNvGraphicFramePr>
          <p:nvPr>
            <p:extLst>
              <p:ext uri="{D42A27DB-BD31-4B8C-83A1-F6EECF244321}">
                <p14:modId xmlns:p14="http://schemas.microsoft.com/office/powerpoint/2010/main" val="2812737787"/>
              </p:ext>
            </p:extLst>
          </p:nvPr>
        </p:nvGraphicFramePr>
        <p:xfrm>
          <a:off x="375781" y="106513"/>
          <a:ext cx="11489035" cy="6762494"/>
        </p:xfrm>
        <a:graphic>
          <a:graphicData uri="http://schemas.openxmlformats.org/drawingml/2006/table">
            <a:tbl>
              <a:tblPr firstRow="1" bandRow="1">
                <a:tableStyleId>{5C22544A-7EE6-4342-B048-85BDC9FD1C3A}</a:tableStyleId>
              </a:tblPr>
              <a:tblGrid>
                <a:gridCol w="586163">
                  <a:extLst>
                    <a:ext uri="{9D8B030D-6E8A-4147-A177-3AD203B41FA5}">
                      <a16:colId xmlns:a16="http://schemas.microsoft.com/office/drawing/2014/main" val="2526147165"/>
                    </a:ext>
                  </a:extLst>
                </a:gridCol>
                <a:gridCol w="10902872">
                  <a:extLst>
                    <a:ext uri="{9D8B030D-6E8A-4147-A177-3AD203B41FA5}">
                      <a16:colId xmlns:a16="http://schemas.microsoft.com/office/drawing/2014/main" val="2322697132"/>
                    </a:ext>
                  </a:extLst>
                </a:gridCol>
              </a:tblGrid>
              <a:tr h="297515">
                <a:tc>
                  <a:txBody>
                    <a:bodyPr/>
                    <a:lstStyle/>
                    <a:p>
                      <a:pPr>
                        <a:lnSpc>
                          <a:spcPct val="115000"/>
                        </a:lnSpc>
                        <a:spcAft>
                          <a:spcPts val="100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 day visit- Suggested actions </a:t>
                      </a:r>
                      <a:endParaRPr lang="en-IN"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518731"/>
                  </a:ext>
                </a:extLst>
              </a:tr>
              <a:tr h="2082605">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kern="1200" dirty="0">
                          <a:solidFill>
                            <a:schemeClr val="dk1"/>
                          </a:solidFill>
                          <a:effectLst/>
                          <a:latin typeface="+mn-lt"/>
                          <a:ea typeface="+mn-ea"/>
                          <a:cs typeface="+mn-cs"/>
                        </a:rPr>
                        <a:t>Apply </a:t>
                      </a:r>
                      <a:r>
                        <a:rPr lang="en-IN" sz="1800" b="1" u="sng" kern="1200" dirty="0">
                          <a:solidFill>
                            <a:schemeClr val="dk1"/>
                          </a:solidFill>
                          <a:effectLst/>
                          <a:latin typeface="+mn-lt"/>
                          <a:ea typeface="+mn-ea"/>
                          <a:cs typeface="+mn-cs"/>
                        </a:rPr>
                        <a:t>compliance and or/substantive approach </a:t>
                      </a:r>
                      <a:r>
                        <a:rPr lang="en-IN" sz="1800" kern="1200" dirty="0">
                          <a:solidFill>
                            <a:schemeClr val="dk1"/>
                          </a:solidFill>
                          <a:effectLst/>
                          <a:latin typeface="+mn-lt"/>
                          <a:ea typeface="+mn-ea"/>
                          <a:cs typeface="+mn-cs"/>
                        </a:rPr>
                        <a:t>to review files, use judgements and make a </a:t>
                      </a:r>
                      <a:r>
                        <a:rPr lang="en-IN" sz="1800" u="sng" kern="1200" dirty="0">
                          <a:solidFill>
                            <a:schemeClr val="dk1"/>
                          </a:solidFill>
                          <a:effectLst/>
                          <a:latin typeface="+mn-lt"/>
                          <a:ea typeface="+mn-ea"/>
                          <a:cs typeface="+mn-cs"/>
                        </a:rPr>
                        <a:t>proper documentation sheet of your review, with date, time, who attended, explained, what reviewed, any deficiencies to note with highlighter</a:t>
                      </a:r>
                      <a:r>
                        <a:rPr lang="en-IN" sz="1800" kern="1200" dirty="0">
                          <a:solidFill>
                            <a:schemeClr val="dk1"/>
                          </a:solidFill>
                          <a:effectLst/>
                          <a:latin typeface="+mn-lt"/>
                          <a:ea typeface="+mn-ea"/>
                          <a:cs typeface="+mn-cs"/>
                        </a:rPr>
                        <a:t>. Special attention to pay if standards and guidance notes with applicable law and regulations followed.  All deferment of review subject/files  by PU to note in daily pending matters list, ( </a:t>
                      </a:r>
                      <a:r>
                        <a:rPr lang="en-IN" sz="1800" u="sng" kern="1200" dirty="0">
                          <a:solidFill>
                            <a:schemeClr val="dk1"/>
                          </a:solidFill>
                          <a:effectLst/>
                          <a:latin typeface="+mn-lt"/>
                          <a:ea typeface="+mn-ea"/>
                          <a:cs typeface="+mn-cs"/>
                        </a:rPr>
                        <a:t>suggested review procedure- refer   chapter 4,page 74 of manual volume 1,and peer review  guidelines 2022 chapter 2,page  8 onwards</a:t>
                      </a:r>
                      <a:r>
                        <a:rPr lang="en-IN" sz="1800" kern="1200" dirty="0">
                          <a:solidFill>
                            <a:schemeClr val="dk1"/>
                          </a:solidFill>
                          <a:effectLst/>
                          <a:latin typeface="+mn-lt"/>
                          <a:ea typeface="+mn-ea"/>
                          <a:cs typeface="+mn-cs"/>
                        </a:rPr>
                        <a:t>), extract of flow chart attached here.</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9789425"/>
                  </a:ext>
                </a:extLst>
              </a:tr>
              <a:tr h="365002">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b="1" kern="1200" dirty="0">
                          <a:solidFill>
                            <a:schemeClr val="dk1"/>
                          </a:solidFill>
                          <a:effectLst/>
                          <a:latin typeface="+mn-lt"/>
                          <a:ea typeface="+mn-ea"/>
                          <a:cs typeface="+mn-cs"/>
                        </a:rPr>
                        <a:t>Third, fourth and fifth day visit - Suggested actions</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476712"/>
                  </a:ext>
                </a:extLst>
              </a:tr>
              <a:tr h="1810960">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If </a:t>
                      </a:r>
                      <a:r>
                        <a:rPr lang="en-IN" sz="1800" b="1" kern="1200" dirty="0">
                          <a:solidFill>
                            <a:schemeClr val="dk1"/>
                          </a:solidFill>
                          <a:effectLst/>
                          <a:latin typeface="+mn-lt"/>
                          <a:ea typeface="+mn-ea"/>
                          <a:cs typeface="+mn-cs"/>
                        </a:rPr>
                        <a:t>additional samples to select</a:t>
                      </a:r>
                      <a:r>
                        <a:rPr lang="en-IN" sz="1800" kern="1200" dirty="0">
                          <a:solidFill>
                            <a:schemeClr val="dk1"/>
                          </a:solidFill>
                          <a:effectLst/>
                          <a:latin typeface="+mn-lt"/>
                          <a:ea typeface="+mn-ea"/>
                          <a:cs typeface="+mn-cs"/>
                        </a:rPr>
                        <a:t>-decide and inform PU in Form 5, copy to PRB.</a:t>
                      </a:r>
                    </a:p>
                    <a:p>
                      <a:r>
                        <a:rPr lang="en-IN" sz="1800" kern="1200" dirty="0">
                          <a:solidFill>
                            <a:schemeClr val="dk1"/>
                          </a:solidFill>
                          <a:effectLst/>
                          <a:latin typeface="+mn-lt"/>
                          <a:ea typeface="+mn-ea"/>
                          <a:cs typeface="+mn-cs"/>
                        </a:rPr>
                        <a:t>-check if branch records also to review at HO or to visit branches,</a:t>
                      </a:r>
                    </a:p>
                    <a:p>
                      <a:r>
                        <a:rPr lang="en-IN" sz="1800" kern="1200" dirty="0">
                          <a:solidFill>
                            <a:schemeClr val="dk1"/>
                          </a:solidFill>
                          <a:effectLst/>
                          <a:latin typeface="+mn-lt"/>
                          <a:ea typeface="+mn-ea"/>
                          <a:cs typeface="+mn-cs"/>
                        </a:rPr>
                        <a:t>-obtain billing details of all engagements, or ask for few highest revenue earning clients and take note during review of files,  </a:t>
                      </a:r>
                    </a:p>
                    <a:p>
                      <a:r>
                        <a:rPr lang="en-IN" sz="1800" kern="1200" dirty="0">
                          <a:solidFill>
                            <a:schemeClr val="dk1"/>
                          </a:solidFill>
                          <a:effectLst/>
                          <a:latin typeface="+mn-lt"/>
                          <a:ea typeface="+mn-ea"/>
                          <a:cs typeface="+mn-cs"/>
                        </a:rPr>
                        <a:t>-obtain income/expenditure account of PU, validate assurance figures.</a:t>
                      </a:r>
                    </a:p>
                    <a:p>
                      <a:r>
                        <a:rPr lang="en-IN" sz="1800" kern="1200" dirty="0">
                          <a:solidFill>
                            <a:schemeClr val="dk1"/>
                          </a:solidFill>
                          <a:effectLst/>
                          <a:latin typeface="+mn-lt"/>
                          <a:ea typeface="+mn-ea"/>
                          <a:cs typeface="+mn-cs"/>
                        </a:rPr>
                        <a:t>-continue review of files as per guidance in manual, obtain from </a:t>
                      </a:r>
                      <a:r>
                        <a:rPr lang="en-IN" sz="1800" b="1" kern="1200" dirty="0">
                          <a:solidFill>
                            <a:schemeClr val="dk1"/>
                          </a:solidFill>
                          <a:effectLst/>
                          <a:latin typeface="+mn-lt"/>
                          <a:ea typeface="+mn-ea"/>
                          <a:cs typeface="+mn-cs"/>
                        </a:rPr>
                        <a:t>PU all information pending so far or remind every day.</a:t>
                      </a:r>
                      <a:endPar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4543367"/>
                  </a:ext>
                </a:extLst>
              </a:tr>
              <a:tr h="297515">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b="1" kern="1200" dirty="0">
                          <a:solidFill>
                            <a:schemeClr val="dk1"/>
                          </a:solidFill>
                          <a:effectLst/>
                          <a:latin typeface="+mn-lt"/>
                          <a:ea typeface="+mn-ea"/>
                          <a:cs typeface="+mn-cs"/>
                        </a:rPr>
                        <a:t>Sixth day visit - Suggested actions</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78841"/>
                  </a:ext>
                </a:extLst>
              </a:tr>
              <a:tr h="1676567">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Remind finally unsupported action by PU, list in your documentation on daily basis. </a:t>
                      </a:r>
                    </a:p>
                    <a:p>
                      <a:r>
                        <a:rPr lang="en-IN" sz="1800" kern="1200" dirty="0">
                          <a:solidFill>
                            <a:schemeClr val="dk1"/>
                          </a:solidFill>
                          <a:effectLst/>
                          <a:latin typeface="+mn-lt"/>
                          <a:ea typeface="+mn-ea"/>
                          <a:cs typeface="+mn-cs"/>
                        </a:rPr>
                        <a:t>Complete all sample files selected and check from form 5 again, also Annexure III score points to be decided seeing overall observations and review of files engagements applications.</a:t>
                      </a:r>
                    </a:p>
                    <a:p>
                      <a:r>
                        <a:rPr lang="en-IN" sz="1800" kern="1200" dirty="0">
                          <a:solidFill>
                            <a:schemeClr val="dk1"/>
                          </a:solidFill>
                          <a:effectLst/>
                          <a:latin typeface="+mn-lt"/>
                          <a:ea typeface="+mn-ea"/>
                          <a:cs typeface="+mn-cs"/>
                        </a:rPr>
                        <a:t> </a:t>
                      </a:r>
                    </a:p>
                    <a:p>
                      <a:r>
                        <a:rPr lang="en-IN" sz="1800" kern="1200" dirty="0">
                          <a:solidFill>
                            <a:schemeClr val="dk1"/>
                          </a:solidFill>
                          <a:effectLst/>
                          <a:latin typeface="+mn-lt"/>
                          <a:ea typeface="+mn-ea"/>
                          <a:cs typeface="+mn-cs"/>
                        </a:rPr>
                        <a:t>Note- </a:t>
                      </a:r>
                      <a:r>
                        <a:rPr lang="en-IN" sz="1800" u="sng" kern="1200" dirty="0">
                          <a:solidFill>
                            <a:schemeClr val="dk1"/>
                          </a:solidFill>
                          <a:effectLst/>
                          <a:latin typeface="+mn-lt"/>
                          <a:ea typeface="+mn-ea"/>
                          <a:cs typeface="+mn-cs"/>
                        </a:rPr>
                        <a:t>suggested review days intermittently</a:t>
                      </a:r>
                      <a:r>
                        <a:rPr lang="en-IN" sz="1800" kern="1200" dirty="0">
                          <a:solidFill>
                            <a:schemeClr val="dk1"/>
                          </a:solidFill>
                          <a:effectLst/>
                          <a:latin typeface="+mn-lt"/>
                          <a:ea typeface="+mn-ea"/>
                          <a:cs typeface="+mn-cs"/>
                        </a:rPr>
                        <a:t> so that  RE can further do back office exercise and refer . Total illustrated  days visit  prescribed are  6.</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5740045"/>
                  </a:ext>
                </a:extLst>
              </a:tr>
            </a:tbl>
          </a:graphicData>
        </a:graphic>
      </p:graphicFrame>
      <p:sp>
        <p:nvSpPr>
          <p:cNvPr id="3" name="Slide Number Placeholder 2">
            <a:extLst>
              <a:ext uri="{FF2B5EF4-FFF2-40B4-BE49-F238E27FC236}">
                <a16:creationId xmlns:a16="http://schemas.microsoft.com/office/drawing/2014/main" id="{C73B7EF3-53CF-B991-CB42-37F3B8C1A8BE}"/>
              </a:ext>
            </a:extLst>
          </p:cNvPr>
          <p:cNvSpPr>
            <a:spLocks noGrp="1"/>
          </p:cNvSpPr>
          <p:nvPr>
            <p:ph type="sldNum" sz="quarter" idx="12"/>
          </p:nvPr>
        </p:nvSpPr>
        <p:spPr/>
        <p:txBody>
          <a:bodyPr/>
          <a:lstStyle/>
          <a:p>
            <a:fld id="{84987527-4F94-449D-8DFA-25520CA89050}" type="slidenum">
              <a:rPr lang="en-IN" smtClean="0"/>
              <a:t>14</a:t>
            </a:fld>
            <a:endParaRPr lang="en-IN"/>
          </a:p>
        </p:txBody>
      </p:sp>
      <p:sp>
        <p:nvSpPr>
          <p:cNvPr id="4" name="Footer Placeholder 3">
            <a:extLst>
              <a:ext uri="{FF2B5EF4-FFF2-40B4-BE49-F238E27FC236}">
                <a16:creationId xmlns:a16="http://schemas.microsoft.com/office/drawing/2014/main" id="{235647D0-580F-D8DB-0024-A309C3BE0B5B}"/>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17186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4032409521"/>
              </p:ext>
            </p:extLst>
          </p:nvPr>
        </p:nvGraphicFramePr>
        <p:xfrm>
          <a:off x="914400" y="713822"/>
          <a:ext cx="10365165" cy="6098978"/>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778991661"/>
                    </a:ext>
                  </a:extLst>
                </a:gridCol>
                <a:gridCol w="1645265">
                  <a:extLst>
                    <a:ext uri="{9D8B030D-6E8A-4147-A177-3AD203B41FA5}">
                      <a16:colId xmlns:a16="http://schemas.microsoft.com/office/drawing/2014/main" val="2039365395"/>
                    </a:ext>
                  </a:extLst>
                </a:gridCol>
                <a:gridCol w="8211900">
                  <a:extLst>
                    <a:ext uri="{9D8B030D-6E8A-4147-A177-3AD203B41FA5}">
                      <a16:colId xmlns:a16="http://schemas.microsoft.com/office/drawing/2014/main" val="1009896613"/>
                    </a:ext>
                  </a:extLst>
                </a:gridCol>
              </a:tblGrid>
              <a:tr h="370859">
                <a:tc gridSpan="2">
                  <a:txBody>
                    <a:bodyPr/>
                    <a:lstStyle/>
                    <a:p>
                      <a:pPr>
                        <a:lnSpc>
                          <a:spcPct val="115000"/>
                        </a:lnSpc>
                        <a:spcAft>
                          <a:spcPts val="1000"/>
                        </a:spcAft>
                      </a:pPr>
                      <a:r>
                        <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review of files is not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Apply for extension in Form 7 to PRB, get jointly signed by PU too, specify reasons, either RE or PU to email to PRB.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3867808"/>
                  </a:ext>
                </a:extLst>
              </a:tr>
              <a:tr h="370859">
                <a:tc gridSpan="2">
                  <a:txBody>
                    <a:bodyPr/>
                    <a:lstStyle/>
                    <a:p>
                      <a:pPr>
                        <a:lnSpc>
                          <a:spcPct val="115000"/>
                        </a:lnSpc>
                        <a:spcAft>
                          <a:spcPts val="1000"/>
                        </a:spcAft>
                      </a:pPr>
                      <a:r>
                        <a:rPr lang="en-IN"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Preliminary/initial finding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RE finds any deficiencies in review system of quality control and procedures carried or any more inputs required ,  same should be  communicated  to PU, ask PU for  response for your findings, else go for final reports.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0120"/>
                  </a:ext>
                </a:extLst>
              </a:tr>
              <a:tr h="370859">
                <a:tc gridSpan="3">
                  <a:txBody>
                    <a:bodyPr/>
                    <a:lstStyle/>
                    <a:p>
                      <a:pPr>
                        <a:lnSpc>
                          <a:spcPct val="115000"/>
                        </a:lnSpc>
                        <a:spcAft>
                          <a:spcPts val="1000"/>
                        </a:spcAft>
                      </a:pPr>
                      <a:r>
                        <a:rPr lang="en-IN" sz="1800" b="1" kern="1200" dirty="0">
                          <a:solidFill>
                            <a:schemeClr val="dk1"/>
                          </a:solidFill>
                          <a:effectLst/>
                          <a:latin typeface="+mn-lt"/>
                          <a:ea typeface="+mn-ea"/>
                          <a:cs typeface="+mn-cs"/>
                        </a:rPr>
                        <a:t>REPORTING PROCEDURES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4101150"/>
                  </a:ext>
                </a:extLst>
              </a:tr>
              <a:tr h="370859">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A.</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kern="1200" dirty="0">
                          <a:solidFill>
                            <a:schemeClr val="dk1"/>
                          </a:solidFill>
                          <a:effectLst/>
                          <a:latin typeface="+mn-lt"/>
                          <a:ea typeface="+mn-ea"/>
                          <a:cs typeface="+mn-cs"/>
                        </a:rPr>
                        <a:t>Evaluate responses and conclude type of report to issue.</a:t>
                      </a:r>
                      <a:endParaRPr lang="en-IN" sz="18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kern="1200" dirty="0">
                          <a:solidFill>
                            <a:schemeClr val="dk1"/>
                          </a:solidFill>
                          <a:effectLst/>
                          <a:latin typeface="+mn-lt"/>
                          <a:ea typeface="+mn-ea"/>
                          <a:cs typeface="+mn-cs"/>
                        </a:rPr>
                        <a:t>Evaluate responses and conclude type of report to issue.</a:t>
                      </a:r>
                      <a:endParaRPr lang="en-IN" sz="1800" kern="1200" dirty="0">
                        <a:solidFill>
                          <a:schemeClr val="dk1"/>
                        </a:solidFill>
                        <a:effectLst/>
                        <a:latin typeface="+mn-lt"/>
                        <a:ea typeface="+mn-ea"/>
                        <a:cs typeface="+mn-cs"/>
                      </a:endParaRPr>
                    </a:p>
                    <a:p>
                      <a:pPr>
                        <a:lnSpc>
                          <a:spcPct val="115000"/>
                        </a:lnSpc>
                        <a:spcAft>
                          <a:spcPts val="100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649756"/>
                  </a:ext>
                </a:extLst>
              </a:tr>
              <a:tr h="370859">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IN" sz="1800" kern="1200" dirty="0">
                          <a:solidFill>
                            <a:schemeClr val="dk1"/>
                          </a:solidFill>
                          <a:effectLst/>
                          <a:latin typeface="+mn-lt"/>
                          <a:ea typeface="+mn-ea"/>
                          <a:cs typeface="+mn-cs"/>
                        </a:rPr>
                        <a:t>RE to prepare satisfaction / verification report ( no format prescribed ) by evaluating every response by PU and conclude with note, how far as a RE you are satisfied or not, summarise the final points of deficiencies remained, evaluate if it is chronic, validate on certain standard key criteria as suggested in manual, conclude type of report to issue and finalise  comments in Annexure I,II. </a:t>
                      </a:r>
                    </a:p>
                    <a:p>
                      <a:r>
                        <a:rPr lang="en-IN" sz="1800" i="1" kern="1200" dirty="0">
                          <a:solidFill>
                            <a:schemeClr val="dk1"/>
                          </a:solidFill>
                          <a:effectLst/>
                          <a:latin typeface="+mn-lt"/>
                          <a:ea typeface="+mn-ea"/>
                          <a:cs typeface="+mn-cs"/>
                        </a:rPr>
                        <a:t>Concluding what type of report is matter of judgement on facts reviewed and noted, one has to take overall view and not isolated, with keeping in mind the tag word “REASONABLE”,”SATISFACTION”  As well criteria as listed in reporting section –</a:t>
                      </a:r>
                      <a:r>
                        <a:rPr lang="en-IN" sz="1800" i="1" kern="1200" dirty="0" err="1">
                          <a:solidFill>
                            <a:schemeClr val="dk1"/>
                          </a:solidFill>
                          <a:effectLst/>
                          <a:latin typeface="+mn-lt"/>
                          <a:ea typeface="+mn-ea"/>
                          <a:cs typeface="+mn-cs"/>
                        </a:rPr>
                        <a:t>vol.II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802969"/>
                  </a:ext>
                </a:extLst>
              </a:tr>
              <a:tr h="370859">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15000"/>
                        </a:lnSpc>
                        <a:spcAft>
                          <a:spcPts val="1000"/>
                        </a:spcAft>
                      </a:pPr>
                      <a:r>
                        <a:rPr lang="en-IN" sz="1800" b="1" kern="1200" dirty="0">
                          <a:solidFill>
                            <a:schemeClr val="dk1"/>
                          </a:solidFill>
                          <a:effectLst/>
                          <a:latin typeface="+mn-lt"/>
                          <a:ea typeface="+mn-ea"/>
                          <a:cs typeface="+mn-cs"/>
                        </a:rPr>
                        <a:t>Draft Final report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128173"/>
                  </a:ext>
                </a:extLst>
              </a:tr>
              <a:tr h="370859">
                <a:tc>
                  <a:txBody>
                    <a:bodyPr/>
                    <a:lstStyle/>
                    <a:p>
                      <a:pPr>
                        <a:lnSpc>
                          <a:spcPct val="115000"/>
                        </a:lnSpc>
                        <a:spcAft>
                          <a:spcPts val="1000"/>
                        </a:spcAft>
                      </a:pP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15000"/>
                        </a:lnSpc>
                        <a:spcAft>
                          <a:spcPts val="1000"/>
                        </a:spcAft>
                      </a:pPr>
                      <a:r>
                        <a:rPr lang="en-IN" sz="1800" kern="1200" dirty="0">
                          <a:solidFill>
                            <a:schemeClr val="dk1"/>
                          </a:solidFill>
                          <a:effectLst/>
                          <a:latin typeface="+mn-lt"/>
                          <a:ea typeface="+mn-ea"/>
                          <a:cs typeface="+mn-cs"/>
                        </a:rPr>
                        <a:t>Prepare Draft final report, if any information missing obtain it, obtain MRL on points needed, if qualified report discuss with PU else finalise report.  Format of model  final report and contents specified in manual. (Page 228 to 250 of Peer Review Manual Volume I, Edition January 2023)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768099"/>
                  </a:ext>
                </a:extLst>
              </a:tr>
            </a:tbl>
          </a:graphicData>
        </a:graphic>
      </p:graphicFrame>
      <p:sp>
        <p:nvSpPr>
          <p:cNvPr id="3" name="Slide Number Placeholder 2">
            <a:extLst>
              <a:ext uri="{FF2B5EF4-FFF2-40B4-BE49-F238E27FC236}">
                <a16:creationId xmlns:a16="http://schemas.microsoft.com/office/drawing/2014/main" id="{18752028-455A-85E4-89BD-B0636F991CDB}"/>
              </a:ext>
            </a:extLst>
          </p:cNvPr>
          <p:cNvSpPr>
            <a:spLocks noGrp="1"/>
          </p:cNvSpPr>
          <p:nvPr>
            <p:ph type="sldNum" sz="quarter" idx="12"/>
          </p:nvPr>
        </p:nvSpPr>
        <p:spPr/>
        <p:txBody>
          <a:bodyPr/>
          <a:lstStyle/>
          <a:p>
            <a:fld id="{84987527-4F94-449D-8DFA-25520CA89050}" type="slidenum">
              <a:rPr lang="en-IN" smtClean="0"/>
              <a:t>15</a:t>
            </a:fld>
            <a:endParaRPr lang="en-IN"/>
          </a:p>
        </p:txBody>
      </p:sp>
      <p:sp>
        <p:nvSpPr>
          <p:cNvPr id="4" name="Footer Placeholder 3">
            <a:extLst>
              <a:ext uri="{FF2B5EF4-FFF2-40B4-BE49-F238E27FC236}">
                <a16:creationId xmlns:a16="http://schemas.microsoft.com/office/drawing/2014/main" id="{01BA59D4-31D1-54F7-6155-2D99E9F28A32}"/>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5184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3424700047"/>
              </p:ext>
            </p:extLst>
          </p:nvPr>
        </p:nvGraphicFramePr>
        <p:xfrm>
          <a:off x="913417" y="268942"/>
          <a:ext cx="10365165" cy="6587037"/>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778991661"/>
                    </a:ext>
                  </a:extLst>
                </a:gridCol>
                <a:gridCol w="9857165">
                  <a:extLst>
                    <a:ext uri="{9D8B030D-6E8A-4147-A177-3AD203B41FA5}">
                      <a16:colId xmlns:a16="http://schemas.microsoft.com/office/drawing/2014/main" val="2039365395"/>
                    </a:ext>
                  </a:extLst>
                </a:gridCol>
              </a:tblGrid>
              <a:tr h="391051">
                <a:tc gridSpan="2">
                  <a:txBody>
                    <a:bodyPr/>
                    <a:lstStyle/>
                    <a:p>
                      <a:pPr>
                        <a:lnSpc>
                          <a:spcPct val="115000"/>
                        </a:lnSpc>
                        <a:spcAft>
                          <a:spcPts val="1000"/>
                        </a:spcAft>
                      </a:pPr>
                      <a:r>
                        <a:rPr lang="en-IN" sz="1800" b="1" kern="1200" dirty="0">
                          <a:solidFill>
                            <a:schemeClr val="dk1"/>
                          </a:solidFill>
                          <a:effectLst/>
                          <a:latin typeface="+mn-lt"/>
                          <a:ea typeface="+mn-ea"/>
                          <a:cs typeface="+mn-cs"/>
                        </a:rPr>
                        <a:t>REPORTING PROCEDURES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1804101150"/>
                  </a:ext>
                </a:extLst>
              </a:tr>
              <a:tr h="391051">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C.</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kern="1200" dirty="0">
                          <a:solidFill>
                            <a:schemeClr val="dk1"/>
                          </a:solidFill>
                          <a:effectLst/>
                          <a:latin typeface="+mn-lt"/>
                          <a:ea typeface="+mn-ea"/>
                          <a:cs typeface="+mn-cs"/>
                        </a:rPr>
                        <a:t>Ready to sign reports.</a:t>
                      </a:r>
                      <a:endParaRPr lang="en-IN" sz="18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649756"/>
                  </a:ext>
                </a:extLst>
              </a:tr>
              <a:tr h="578512">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Sign and send one copy to PU with intimation to PRB, and eligible/agreed professional fee bill raised in PU name. Obtain form 9 signed by  PU for acknowledgement of  reports – Final report, Annexure I,II,III.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802969"/>
                  </a:ext>
                </a:extLst>
              </a:tr>
              <a:tr h="391051">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b="1" kern="1200" dirty="0">
                          <a:solidFill>
                            <a:schemeClr val="dk1"/>
                          </a:solidFill>
                          <a:effectLst/>
                          <a:latin typeface="+mn-lt"/>
                          <a:ea typeface="+mn-ea"/>
                          <a:cs typeface="+mn-cs"/>
                        </a:rPr>
                        <a:t>Scheme of review –(optional as per best practice)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128173"/>
                  </a:ext>
                </a:extLst>
              </a:tr>
              <a:tr h="645737">
                <a:tc>
                  <a:txBody>
                    <a:bodyPr/>
                    <a:lstStyle/>
                    <a:p>
                      <a:pPr>
                        <a:lnSpc>
                          <a:spcPct val="115000"/>
                        </a:lnSpc>
                        <a:spcAft>
                          <a:spcPts val="1000"/>
                        </a:spcAft>
                      </a:pP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kern="1200" dirty="0">
                          <a:solidFill>
                            <a:schemeClr val="dk1"/>
                          </a:solidFill>
                          <a:effectLst/>
                          <a:latin typeface="+mn-lt"/>
                          <a:ea typeface="+mn-ea"/>
                          <a:cs typeface="+mn-cs"/>
                        </a:rPr>
                        <a:t>Draft scheme of review from beginning to end to be sent to PRB along with Form 9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768099"/>
                  </a:ext>
                </a:extLst>
              </a:tr>
              <a:tr h="391051">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b="1" kern="1200" dirty="0">
                          <a:solidFill>
                            <a:schemeClr val="dk1"/>
                          </a:solidFill>
                          <a:effectLst/>
                          <a:latin typeface="+mn-lt"/>
                          <a:ea typeface="+mn-ea"/>
                          <a:cs typeface="+mn-cs"/>
                        </a:rPr>
                        <a:t>Ready all attachments for uploading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714755"/>
                  </a:ext>
                </a:extLst>
              </a:tr>
              <a:tr h="978382">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IN" sz="1800" kern="1200" dirty="0">
                          <a:solidFill>
                            <a:schemeClr val="dk1"/>
                          </a:solidFill>
                          <a:effectLst/>
                          <a:latin typeface="+mn-lt"/>
                          <a:ea typeface="+mn-ea"/>
                          <a:cs typeface="+mn-cs"/>
                        </a:rPr>
                        <a:t>At the time of intimation for appointment, </a:t>
                      </a:r>
                      <a:r>
                        <a:rPr lang="en-IN" sz="1800" b="1" kern="1200" dirty="0">
                          <a:solidFill>
                            <a:schemeClr val="dk1"/>
                          </a:solidFill>
                          <a:effectLst/>
                          <a:latin typeface="+mn-lt"/>
                          <a:ea typeface="+mn-ea"/>
                          <a:cs typeface="+mn-cs"/>
                        </a:rPr>
                        <a:t>PRB annexes various links in e-mail with formats and checklists compliance to note and complete before sending on </a:t>
                      </a:r>
                      <a:r>
                        <a:rPr lang="en-IN" sz="1800" b="1" u="sng" kern="1200" dirty="0">
                          <a:solidFill>
                            <a:schemeClr val="dk1"/>
                          </a:solidFill>
                          <a:effectLst/>
                          <a:latin typeface="+mn-lt"/>
                          <a:ea typeface="+mn-ea"/>
                          <a:cs typeface="+mn-cs"/>
                          <a:hlinkClick r:id="rId2"/>
                        </a:rPr>
                        <a:t>prb.reports@icai.in</a:t>
                      </a:r>
                      <a:r>
                        <a:rPr lang="en-IN" sz="1800" b="1" kern="1200" dirty="0">
                          <a:solidFill>
                            <a:schemeClr val="dk1"/>
                          </a:solidFill>
                          <a:effectLst/>
                          <a:latin typeface="+mn-lt"/>
                          <a:ea typeface="+mn-ea"/>
                          <a:cs typeface="+mn-cs"/>
                        </a:rPr>
                        <a:t> (note separate reporting email) Form 9 and checklist covering letter to send.(soft copies allowed)</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8197962"/>
                  </a:ext>
                </a:extLst>
              </a:tr>
              <a:tr h="391051">
                <a:tc>
                  <a:txBody>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Note Suggested hints to RE</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9776231"/>
                  </a:ext>
                </a:extLst>
              </a:tr>
              <a:tr h="1911500">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IN" sz="1800" dirty="0">
                          <a:effectLst/>
                          <a:latin typeface="Calibri" panose="020F0502020204030204" pitchFamily="34" charset="0"/>
                          <a:ea typeface="Calibri" panose="020F0502020204030204" pitchFamily="34" charset="0"/>
                          <a:cs typeface="Times New Roman" panose="02020603050405020304" pitchFamily="18" charset="0"/>
                        </a:rPr>
                        <a:t>. All reports and correspondence with PRB/PU should be on individual name/letter head  of reviewer and not  in firm name.</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ii. All forms  emailed  to PU suggested to make CC to PRB –e.g. form 2, 5,6, 7. </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iii. PRB advises both RE and PU to co-operate each other mutually and complete review as such both have to understand obligations of each other.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701196"/>
                  </a:ext>
                </a:extLst>
              </a:tr>
            </a:tbl>
          </a:graphicData>
        </a:graphic>
      </p:graphicFrame>
      <p:sp>
        <p:nvSpPr>
          <p:cNvPr id="3" name="Slide Number Placeholder 2">
            <a:extLst>
              <a:ext uri="{FF2B5EF4-FFF2-40B4-BE49-F238E27FC236}">
                <a16:creationId xmlns:a16="http://schemas.microsoft.com/office/drawing/2014/main" id="{36A41F4E-3007-97E4-6A4D-B9406393FBF6}"/>
              </a:ext>
            </a:extLst>
          </p:cNvPr>
          <p:cNvSpPr>
            <a:spLocks noGrp="1"/>
          </p:cNvSpPr>
          <p:nvPr>
            <p:ph type="sldNum" sz="quarter" idx="12"/>
          </p:nvPr>
        </p:nvSpPr>
        <p:spPr/>
        <p:txBody>
          <a:bodyPr/>
          <a:lstStyle/>
          <a:p>
            <a:fld id="{84987527-4F94-449D-8DFA-25520CA89050}" type="slidenum">
              <a:rPr lang="en-IN" smtClean="0"/>
              <a:t>16</a:t>
            </a:fld>
            <a:endParaRPr lang="en-IN"/>
          </a:p>
        </p:txBody>
      </p:sp>
      <p:sp>
        <p:nvSpPr>
          <p:cNvPr id="4" name="Footer Placeholder 3">
            <a:extLst>
              <a:ext uri="{FF2B5EF4-FFF2-40B4-BE49-F238E27FC236}">
                <a16:creationId xmlns:a16="http://schemas.microsoft.com/office/drawing/2014/main" id="{D5D38358-3834-0FB0-78A6-162CBB276ABD}"/>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289962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2725495340"/>
              </p:ext>
            </p:extLst>
          </p:nvPr>
        </p:nvGraphicFramePr>
        <p:xfrm>
          <a:off x="914400" y="713822"/>
          <a:ext cx="10365165" cy="5657869"/>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778991661"/>
                    </a:ext>
                  </a:extLst>
                </a:gridCol>
                <a:gridCol w="9857165">
                  <a:extLst>
                    <a:ext uri="{9D8B030D-6E8A-4147-A177-3AD203B41FA5}">
                      <a16:colId xmlns:a16="http://schemas.microsoft.com/office/drawing/2014/main" val="2039365395"/>
                    </a:ext>
                  </a:extLst>
                </a:gridCol>
              </a:tblGrid>
              <a:tr h="370859">
                <a:tc gridSpan="2">
                  <a:txBody>
                    <a:bodyPr/>
                    <a:lstStyle/>
                    <a:p>
                      <a:pPr>
                        <a:lnSpc>
                          <a:spcPct val="115000"/>
                        </a:lnSpc>
                        <a:spcAft>
                          <a:spcPts val="1000"/>
                        </a:spcAft>
                      </a:pPr>
                      <a:r>
                        <a:rPr lang="en-IN" sz="1800" b="1" kern="1200" dirty="0">
                          <a:solidFill>
                            <a:schemeClr val="dk1"/>
                          </a:solidFill>
                          <a:effectLst/>
                          <a:latin typeface="+mn-lt"/>
                          <a:ea typeface="+mn-ea"/>
                          <a:cs typeface="+mn-cs"/>
                        </a:rPr>
                        <a:t>REPORTING PROCEDURES-continued</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1804101150"/>
                  </a:ext>
                </a:extLst>
              </a:tr>
              <a:tr h="370859">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iv. Send engagement letter to PU after sending form 2, no specific format but mention of frame work of PRB guidelines, manual, circulars and updates desired.</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v. </a:t>
                      </a:r>
                      <a:r>
                        <a:rPr lang="en-IN" sz="1800" u="sng" dirty="0">
                          <a:effectLst/>
                          <a:latin typeface="Calibri" panose="020F0502020204030204" pitchFamily="34" charset="0"/>
                          <a:ea typeface="Calibri" panose="020F0502020204030204" pitchFamily="34" charset="0"/>
                          <a:cs typeface="Times New Roman" panose="02020603050405020304" pitchFamily="18" charset="0"/>
                        </a:rPr>
                        <a:t>Your best friend is your library of books from PRB, ICAI audit assurance standards, publications, other relevant video/audio/print/PPT /DLH supports, as you have given Declaration of confidentiality. </a:t>
                      </a:r>
                    </a:p>
                    <a:p>
                      <a:pPr algn="just">
                        <a:lnSpc>
                          <a:spcPct val="115000"/>
                        </a:lnSpc>
                        <a:spcAft>
                          <a:spcPts val="1000"/>
                        </a:spcAft>
                      </a:pPr>
                      <a:r>
                        <a:rPr lang="en-IN" sz="1800" u="sng" dirty="0">
                          <a:effectLst/>
                          <a:latin typeface="Calibri" panose="020F0502020204030204" pitchFamily="34" charset="0"/>
                          <a:ea typeface="Calibri" panose="020F0502020204030204" pitchFamily="34" charset="0"/>
                          <a:cs typeface="Times New Roman" panose="02020603050405020304" pitchFamily="18" charset="0"/>
                        </a:rPr>
                        <a:t>vi. For any guidance call to PRB Secretary /team on number specified,</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vii. Maintain documentation of review carried.</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viii. Only 20 working days allowed for whole process of review, yes extension possible on request in Form 7.</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ix. read advisories  and guidance in Peer review manuals, hand book etc.  and follow them as directed .</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x. Reference books for review procedures and reporting - Hand book on Peer Review Forms, Peer Review Guidelines 2022 , Peer Review Manual Volume I, II, AQMM v1.0,v2.0 implementation guide, code of ethics, training guide and non standing PRB ,ESB,AASB, ASB committee ,CAQD directorate at ICAI website.</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701196"/>
                  </a:ext>
                </a:extLst>
              </a:tr>
            </a:tbl>
          </a:graphicData>
        </a:graphic>
      </p:graphicFrame>
      <p:sp>
        <p:nvSpPr>
          <p:cNvPr id="3" name="Slide Number Placeholder 2">
            <a:extLst>
              <a:ext uri="{FF2B5EF4-FFF2-40B4-BE49-F238E27FC236}">
                <a16:creationId xmlns:a16="http://schemas.microsoft.com/office/drawing/2014/main" id="{E938969C-669E-2A03-DDA1-CFE06DEE57B4}"/>
              </a:ext>
            </a:extLst>
          </p:cNvPr>
          <p:cNvSpPr>
            <a:spLocks noGrp="1"/>
          </p:cNvSpPr>
          <p:nvPr>
            <p:ph type="sldNum" sz="quarter" idx="12"/>
          </p:nvPr>
        </p:nvSpPr>
        <p:spPr/>
        <p:txBody>
          <a:bodyPr/>
          <a:lstStyle/>
          <a:p>
            <a:fld id="{84987527-4F94-449D-8DFA-25520CA89050}" type="slidenum">
              <a:rPr lang="en-IN" smtClean="0"/>
              <a:t>17</a:t>
            </a:fld>
            <a:endParaRPr lang="en-IN"/>
          </a:p>
        </p:txBody>
      </p:sp>
      <p:sp>
        <p:nvSpPr>
          <p:cNvPr id="4" name="Footer Placeholder 3">
            <a:extLst>
              <a:ext uri="{FF2B5EF4-FFF2-40B4-BE49-F238E27FC236}">
                <a16:creationId xmlns:a16="http://schemas.microsoft.com/office/drawing/2014/main" id="{C908B909-3E6A-7BD7-0713-B86C2B33DB73}"/>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94393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E5AA6C-7D2D-F2D3-6C54-DF2F6C465E01}"/>
              </a:ext>
            </a:extLst>
          </p:cNvPr>
          <p:cNvGraphicFramePr>
            <a:graphicFrameLocks noGrp="1"/>
          </p:cNvGraphicFramePr>
          <p:nvPr>
            <p:extLst>
              <p:ext uri="{D42A27DB-BD31-4B8C-83A1-F6EECF244321}">
                <p14:modId xmlns:p14="http://schemas.microsoft.com/office/powerpoint/2010/main" val="2134571040"/>
              </p:ext>
            </p:extLst>
          </p:nvPr>
        </p:nvGraphicFramePr>
        <p:xfrm>
          <a:off x="977031" y="121550"/>
          <a:ext cx="10365165" cy="6619692"/>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778991661"/>
                    </a:ext>
                  </a:extLst>
                </a:gridCol>
                <a:gridCol w="9857165">
                  <a:extLst>
                    <a:ext uri="{9D8B030D-6E8A-4147-A177-3AD203B41FA5}">
                      <a16:colId xmlns:a16="http://schemas.microsoft.com/office/drawing/2014/main" val="2039365395"/>
                    </a:ext>
                  </a:extLst>
                </a:gridCol>
              </a:tblGrid>
              <a:tr h="759004">
                <a:tc gridSpan="2">
                  <a:txBody>
                    <a:bodyPr/>
                    <a:lstStyle/>
                    <a:p>
                      <a:pPr>
                        <a:lnSpc>
                          <a:spcPct val="115000"/>
                        </a:lnSpc>
                        <a:spcAft>
                          <a:spcPts val="1000"/>
                        </a:spcAft>
                      </a:pPr>
                      <a:r>
                        <a:rPr lang="en-IN" sz="1800" b="1" kern="1200" dirty="0">
                          <a:solidFill>
                            <a:schemeClr val="tx1"/>
                          </a:solidFill>
                          <a:effectLst/>
                          <a:latin typeface="+mn-lt"/>
                          <a:ea typeface="+mn-ea"/>
                          <a:cs typeface="+mn-cs"/>
                        </a:rPr>
                        <a:t>PROCEDURE FOR PEER REVIEW OF  NEW UNIT</a:t>
                      </a:r>
                      <a:endParaRPr lang="en-I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1804101150"/>
                  </a:ext>
                </a:extLst>
              </a:tr>
              <a:tr h="370859">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n-IN" sz="1800" kern="1200" dirty="0">
                          <a:solidFill>
                            <a:schemeClr val="dk1"/>
                          </a:solidFill>
                          <a:effectLst/>
                          <a:latin typeface="+mn-lt"/>
                          <a:ea typeface="+mn-ea"/>
                          <a:cs typeface="+mn-cs"/>
                        </a:rPr>
                        <a:t>Peer review of a new unit is to be conducted based on the antecedents of partners and policy parameters announced by the Practice Unit for conduct of attest function. The RE has to verify the same from Application cum Questionnaire submitted by the PU in Form 1  as well as on site visit to the PU which shall be restricted to 1 day. Entire review process to complete within 7 working days. RE shall thereafter submit a report to the board in formats as prescribed by it. Reporting format Page 233,234 of Peer Review Manual Volume I Edition January 2023</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701196"/>
                  </a:ext>
                </a:extLst>
              </a:tr>
              <a:tr h="370859">
                <a:tc gridSpan="2">
                  <a:txBody>
                    <a:bodyPr/>
                    <a:lstStyle/>
                    <a:p>
                      <a:pPr algn="just">
                        <a:lnSpc>
                          <a:spcPct val="115000"/>
                        </a:lnSpc>
                        <a:spcAft>
                          <a:spcPts val="1000"/>
                        </a:spcAft>
                      </a:pPr>
                      <a:r>
                        <a:rPr lang="en-IN" sz="1800" b="1" kern="1200" dirty="0">
                          <a:solidFill>
                            <a:schemeClr val="dk1"/>
                          </a:solidFill>
                          <a:effectLst/>
                          <a:latin typeface="+mn-lt"/>
                          <a:ea typeface="+mn-ea"/>
                          <a:cs typeface="+mn-cs"/>
                        </a:rPr>
                        <a:t>STUDY NOTE FROM REVIEW MANUAL VOLUME 1 page 6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320775"/>
                  </a:ext>
                </a:extLst>
              </a:tr>
              <a:tr h="2849718">
                <a:tc>
                  <a:txBody>
                    <a:bodyPr/>
                    <a:lstStyle/>
                    <a:p>
                      <a:pPr>
                        <a:lnSpc>
                          <a:spcPct val="115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kern="1200" dirty="0">
                          <a:solidFill>
                            <a:schemeClr val="dk1"/>
                          </a:solidFill>
                          <a:effectLst/>
                          <a:latin typeface="+mn-lt"/>
                          <a:ea typeface="+mn-ea"/>
                          <a:cs typeface="+mn-cs"/>
                        </a:rPr>
                        <a:t>“……Peer review is directed towards maintenance as well as enhancement of quality of assurances and provide guidance to members to improve their performance and adherence to various statutory and other regulatory requirements. Such an objective of peer review process makes it amply clear that the reviewer is not going to sit on judgement of the practice unit while rendering assurance services but to evaluate the procedure followed by practice unit in rendering such a service, Accordingly where a practice unit is not following prescribed standards the reviewer is expected to recommend measures to improve the procedures followed by practice units.</a:t>
                      </a:r>
                    </a:p>
                    <a:p>
                      <a:r>
                        <a:rPr lang="en-IN" sz="1800" b="1" i="1" kern="1200" dirty="0">
                          <a:solidFill>
                            <a:schemeClr val="dk1"/>
                          </a:solidFill>
                          <a:effectLst/>
                          <a:latin typeface="+mn-lt"/>
                          <a:ea typeface="+mn-ea"/>
                          <a:cs typeface="+mn-cs"/>
                        </a:rPr>
                        <a:t>Objective is to enhance quality of assurances by providing guidance rather than simply pointing out deficiencies of practice units, to elaborate further key objective of peer review is not to identify isolated cases of engagement failure but to identify weaknesses that are pervasive and chronic in nature….”</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502319"/>
                  </a:ext>
                </a:extLst>
              </a:tr>
            </a:tbl>
          </a:graphicData>
        </a:graphic>
      </p:graphicFrame>
      <p:sp>
        <p:nvSpPr>
          <p:cNvPr id="3" name="Slide Number Placeholder 2">
            <a:extLst>
              <a:ext uri="{FF2B5EF4-FFF2-40B4-BE49-F238E27FC236}">
                <a16:creationId xmlns:a16="http://schemas.microsoft.com/office/drawing/2014/main" id="{56B67426-DAEE-81CB-5847-20D279E4F8DD}"/>
              </a:ext>
            </a:extLst>
          </p:cNvPr>
          <p:cNvSpPr>
            <a:spLocks noGrp="1"/>
          </p:cNvSpPr>
          <p:nvPr>
            <p:ph type="sldNum" sz="quarter" idx="12"/>
          </p:nvPr>
        </p:nvSpPr>
        <p:spPr/>
        <p:txBody>
          <a:bodyPr/>
          <a:lstStyle/>
          <a:p>
            <a:fld id="{84987527-4F94-449D-8DFA-25520CA89050}" type="slidenum">
              <a:rPr lang="en-IN" smtClean="0"/>
              <a:t>18</a:t>
            </a:fld>
            <a:endParaRPr lang="en-IN"/>
          </a:p>
        </p:txBody>
      </p:sp>
      <p:sp>
        <p:nvSpPr>
          <p:cNvPr id="4" name="Footer Placeholder 3">
            <a:extLst>
              <a:ext uri="{FF2B5EF4-FFF2-40B4-BE49-F238E27FC236}">
                <a16:creationId xmlns:a16="http://schemas.microsoft.com/office/drawing/2014/main" id="{E5854FA6-60DC-654A-92AA-DA576516E486}"/>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296360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19</a:t>
            </a:fld>
            <a:endParaRPr lang="en-IN"/>
          </a:p>
        </p:txBody>
      </p:sp>
      <p:sp>
        <p:nvSpPr>
          <p:cNvPr id="4" name="Title 3"/>
          <p:cNvSpPr>
            <a:spLocks noGrp="1"/>
          </p:cNvSpPr>
          <p:nvPr>
            <p:ph type="title"/>
          </p:nvPr>
        </p:nvSpPr>
        <p:spPr/>
        <p:txBody>
          <a:bodyPr>
            <a:normAutofit fontScale="90000"/>
          </a:bodyPr>
          <a:lstStyle/>
          <a:p>
            <a:r>
              <a:rPr lang="en-US" dirty="0"/>
              <a:t>Review procedures off site- summary-page 75 of PR manual vol-1</a:t>
            </a:r>
            <a:endParaRPr lang="en-IN" dirty="0"/>
          </a:p>
        </p:txBody>
      </p:sp>
      <p:sp>
        <p:nvSpPr>
          <p:cNvPr id="5" name="Rounded Rectangle 4"/>
          <p:cNvSpPr/>
          <p:nvPr/>
        </p:nvSpPr>
        <p:spPr>
          <a:xfrm>
            <a:off x="1127342" y="1628384"/>
            <a:ext cx="4609579" cy="2029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1-EVALUATES FORM 1-APPLICATION CUM QUESTIONNAIRE</a:t>
            </a:r>
            <a:endParaRPr lang="en-IN" sz="2800" dirty="0"/>
          </a:p>
        </p:txBody>
      </p:sp>
      <p:sp>
        <p:nvSpPr>
          <p:cNvPr id="6" name="Rounded Rectangle 5"/>
          <p:cNvSpPr/>
          <p:nvPr/>
        </p:nvSpPr>
        <p:spPr>
          <a:xfrm>
            <a:off x="6375748" y="1628384"/>
            <a:ext cx="4697260" cy="2029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2-DETERMINE THE SAMPLES FROM LIST OF ASSURANCES SERVICE CLIENTS,</a:t>
            </a:r>
            <a:endParaRPr lang="en-IN" sz="2400" dirty="0"/>
          </a:p>
        </p:txBody>
      </p:sp>
      <p:sp>
        <p:nvSpPr>
          <p:cNvPr id="7" name="Rounded Rectangle 6"/>
          <p:cNvSpPr/>
          <p:nvPr/>
        </p:nvSpPr>
        <p:spPr>
          <a:xfrm>
            <a:off x="1127342" y="3995803"/>
            <a:ext cx="4609579" cy="1866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3-INTIMATE TO PU THE LIST OF SAMPLES SELECTED , PROPOSED DATES OF VISIT IN FORM 5  </a:t>
            </a:r>
            <a:endParaRPr lang="en-IN" sz="2400" dirty="0"/>
          </a:p>
        </p:txBody>
      </p:sp>
      <p:sp>
        <p:nvSpPr>
          <p:cNvPr id="8" name="Rounded Rectangle 7"/>
          <p:cNvSpPr/>
          <p:nvPr/>
        </p:nvSpPr>
        <p:spPr>
          <a:xfrm>
            <a:off x="6181594" y="3995804"/>
            <a:ext cx="5085568" cy="1866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a:t>
            </a:r>
            <a:r>
              <a:rPr lang="en-US" sz="2400" dirty="0"/>
              <a:t>INTIMATE TO PU IN FORM 6 FOR SEEKING ANY ADDITIONAL INFORMATION IF REQUIRED</a:t>
            </a:r>
            <a:r>
              <a:rPr lang="en-US" dirty="0"/>
              <a:t>.</a:t>
            </a:r>
            <a:endParaRPr lang="en-IN" dirty="0"/>
          </a:p>
        </p:txBody>
      </p:sp>
      <p:sp>
        <p:nvSpPr>
          <p:cNvPr id="9" name="Footer Placeholder 8">
            <a:extLst>
              <a:ext uri="{FF2B5EF4-FFF2-40B4-BE49-F238E27FC236}">
                <a16:creationId xmlns:a16="http://schemas.microsoft.com/office/drawing/2014/main" id="{A07A737E-2924-B78A-151E-8329D5F78A04}"/>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3248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16043B-0E5D-A521-98FC-A0EA516A1961}"/>
              </a:ext>
            </a:extLst>
          </p:cNvPr>
          <p:cNvSpPr/>
          <p:nvPr/>
        </p:nvSpPr>
        <p:spPr>
          <a:xfrm>
            <a:off x="598515" y="1"/>
            <a:ext cx="10640291" cy="55300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dirty="0"/>
          </a:p>
          <a:p>
            <a:pPr algn="ctr"/>
            <a:endParaRPr lang="en-US" sz="4400" dirty="0"/>
          </a:p>
          <a:p>
            <a:pPr algn="ctr"/>
            <a:endParaRPr lang="en-US" sz="4400" dirty="0"/>
          </a:p>
          <a:p>
            <a:pPr algn="ctr"/>
            <a:r>
              <a:rPr lang="en-US" sz="4400" dirty="0"/>
              <a:t>“Invest in books, seminar, </a:t>
            </a:r>
          </a:p>
          <a:p>
            <a:pPr algn="ctr"/>
            <a:r>
              <a:rPr lang="en-US" sz="4400" dirty="0"/>
              <a:t>good clothing and other things that will increase your confidence and sense of worth..”</a:t>
            </a:r>
          </a:p>
          <a:p>
            <a:pPr algn="ctr"/>
            <a:endParaRPr lang="en-US" sz="4400" dirty="0"/>
          </a:p>
          <a:p>
            <a:pPr algn="ctr"/>
            <a:endParaRPr lang="en-US" sz="4400" dirty="0"/>
          </a:p>
          <a:p>
            <a:pPr algn="ctr"/>
            <a:endParaRPr lang="en-US" sz="4400" dirty="0"/>
          </a:p>
          <a:p>
            <a:pPr algn="ctr"/>
            <a:endParaRPr lang="en-IN" sz="2400" dirty="0"/>
          </a:p>
        </p:txBody>
      </p:sp>
      <p:sp>
        <p:nvSpPr>
          <p:cNvPr id="3" name="Slide Number Placeholder 2">
            <a:extLst>
              <a:ext uri="{FF2B5EF4-FFF2-40B4-BE49-F238E27FC236}">
                <a16:creationId xmlns:a16="http://schemas.microsoft.com/office/drawing/2014/main" id="{0DE1B060-6013-A191-7509-7E7ABAF73A19}"/>
              </a:ext>
            </a:extLst>
          </p:cNvPr>
          <p:cNvSpPr>
            <a:spLocks noGrp="1"/>
          </p:cNvSpPr>
          <p:nvPr>
            <p:ph type="sldNum" sz="quarter" idx="12"/>
          </p:nvPr>
        </p:nvSpPr>
        <p:spPr/>
        <p:txBody>
          <a:bodyPr/>
          <a:lstStyle/>
          <a:p>
            <a:fld id="{84987527-4F94-449D-8DFA-25520CA89050}" type="slidenum">
              <a:rPr lang="en-IN" smtClean="0"/>
              <a:t>2</a:t>
            </a:fld>
            <a:endParaRPr lang="en-IN"/>
          </a:p>
        </p:txBody>
      </p:sp>
      <p:sp>
        <p:nvSpPr>
          <p:cNvPr id="4" name="Footer Placeholder 3">
            <a:extLst>
              <a:ext uri="{FF2B5EF4-FFF2-40B4-BE49-F238E27FC236}">
                <a16:creationId xmlns:a16="http://schemas.microsoft.com/office/drawing/2014/main" id="{6C1CE0AF-1138-9756-5A23-7C5404605288}"/>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1235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20</a:t>
            </a:fld>
            <a:endParaRPr lang="en-IN"/>
          </a:p>
        </p:txBody>
      </p:sp>
      <p:sp>
        <p:nvSpPr>
          <p:cNvPr id="4" name="Title 3"/>
          <p:cNvSpPr>
            <a:spLocks noGrp="1"/>
          </p:cNvSpPr>
          <p:nvPr>
            <p:ph type="title"/>
          </p:nvPr>
        </p:nvSpPr>
        <p:spPr/>
        <p:txBody>
          <a:bodyPr>
            <a:normAutofit fontScale="90000"/>
          </a:bodyPr>
          <a:lstStyle/>
          <a:p>
            <a:r>
              <a:rPr lang="en-US" dirty="0"/>
              <a:t>Chart of flow of activities the reviewer follows for On site review-page 76 PR manual </a:t>
            </a:r>
            <a:r>
              <a:rPr lang="en-US" dirty="0" err="1"/>
              <a:t>vol</a:t>
            </a:r>
            <a:r>
              <a:rPr lang="en-US" dirty="0"/>
              <a:t> 1</a:t>
            </a:r>
            <a:endParaRPr lang="en-IN" dirty="0"/>
          </a:p>
        </p:txBody>
      </p:sp>
      <p:sp>
        <p:nvSpPr>
          <p:cNvPr id="5" name="Rounded Rectangle 4"/>
          <p:cNvSpPr/>
          <p:nvPr/>
        </p:nvSpPr>
        <p:spPr>
          <a:xfrm>
            <a:off x="673275" y="1540702"/>
            <a:ext cx="4271376" cy="12526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1-RE. PLAN ONSITE VISIT IN CONSULTATION WITH PU</a:t>
            </a:r>
            <a:endParaRPr lang="en-IN" sz="2000" dirty="0"/>
          </a:p>
        </p:txBody>
      </p:sp>
      <p:sp>
        <p:nvSpPr>
          <p:cNvPr id="6" name="Rounded Rectangle 5"/>
          <p:cNvSpPr/>
          <p:nvPr/>
        </p:nvSpPr>
        <p:spPr>
          <a:xfrm>
            <a:off x="5185775" y="1490598"/>
            <a:ext cx="2830882" cy="1302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2-RE. TO GIVE AT LEAST 2 WORKING DAYS TO PU TO KEEP READY NECESSARY RECORDS</a:t>
            </a:r>
            <a:endParaRPr lang="en-IN" dirty="0"/>
          </a:p>
        </p:txBody>
      </p:sp>
      <p:sp>
        <p:nvSpPr>
          <p:cNvPr id="7" name="Rounded Rectangle 6"/>
          <p:cNvSpPr/>
          <p:nvPr/>
        </p:nvSpPr>
        <p:spPr>
          <a:xfrm>
            <a:off x="8248388" y="1540702"/>
            <a:ext cx="3394553" cy="1302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3-RE. MAY REVISE THE INITIAL SAMPLE SIZE, IF RE. DEEMS FIT</a:t>
            </a:r>
            <a:endParaRPr lang="en-IN" sz="2000" dirty="0"/>
          </a:p>
        </p:txBody>
      </p:sp>
      <p:sp>
        <p:nvSpPr>
          <p:cNvPr id="8" name="Rounded Rectangle 7"/>
          <p:cNvSpPr/>
          <p:nvPr/>
        </p:nvSpPr>
        <p:spPr>
          <a:xfrm>
            <a:off x="801667" y="3081404"/>
            <a:ext cx="4014592" cy="1578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4-VISIT CAN BE CONDUCTED AT THE PU HO OR/AND BRANCHES OR ANY OTHER LOCATION</a:t>
            </a:r>
            <a:endParaRPr lang="en-IN" sz="2000" dirty="0"/>
          </a:p>
        </p:txBody>
      </p:sp>
      <p:sp>
        <p:nvSpPr>
          <p:cNvPr id="9" name="Rounded Rectangle 8"/>
          <p:cNvSpPr/>
          <p:nvPr/>
        </p:nvSpPr>
        <p:spPr>
          <a:xfrm>
            <a:off x="5173249" y="3081405"/>
            <a:ext cx="2755726" cy="1578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5-ON SITE REVIEW SHOULD NOT EXTEND BEYOND 6 WORKING DAYS AND 1 WORKING DAY IN CASE OF NEW UNIT</a:t>
            </a:r>
            <a:endParaRPr lang="en-IN" dirty="0"/>
          </a:p>
        </p:txBody>
      </p:sp>
      <p:sp>
        <p:nvSpPr>
          <p:cNvPr id="10" name="Rounded Rectangle 9"/>
          <p:cNvSpPr/>
          <p:nvPr/>
        </p:nvSpPr>
        <p:spPr>
          <a:xfrm>
            <a:off x="8292230" y="3144032"/>
            <a:ext cx="3306871" cy="1590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6-RE. TO ADOPT COMBINATION OF COMPLIANCE &amp; SUBSTANTIVE APPROACH</a:t>
            </a:r>
            <a:endParaRPr lang="en-IN" sz="2000" dirty="0"/>
          </a:p>
        </p:txBody>
      </p:sp>
      <p:sp>
        <p:nvSpPr>
          <p:cNvPr id="11" name="Rounded Rectangle 10"/>
          <p:cNvSpPr/>
          <p:nvPr/>
        </p:nvSpPr>
        <p:spPr>
          <a:xfrm>
            <a:off x="845506" y="5060515"/>
            <a:ext cx="10797435" cy="72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7-AFTER COMPLETION OF ON SITE REVIEW RE. SHALL PREPARE AND SUBMIT PR REPORT TO THE BOARD ALONG WITH FORM 9</a:t>
            </a:r>
            <a:endParaRPr lang="en-IN" sz="2000" dirty="0"/>
          </a:p>
        </p:txBody>
      </p:sp>
      <p:sp>
        <p:nvSpPr>
          <p:cNvPr id="12" name="Footer Placeholder 11">
            <a:extLst>
              <a:ext uri="{FF2B5EF4-FFF2-40B4-BE49-F238E27FC236}">
                <a16:creationId xmlns:a16="http://schemas.microsoft.com/office/drawing/2014/main" id="{1D61A1F8-41A0-3DBE-D2B6-DBB0CDE388B6}"/>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68049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21</a:t>
            </a:fld>
            <a:endParaRPr lang="en-IN"/>
          </a:p>
        </p:txBody>
      </p:sp>
      <p:sp>
        <p:nvSpPr>
          <p:cNvPr id="4" name="Title 3"/>
          <p:cNvSpPr>
            <a:spLocks noGrp="1"/>
          </p:cNvSpPr>
          <p:nvPr>
            <p:ph type="title"/>
          </p:nvPr>
        </p:nvSpPr>
        <p:spPr/>
        <p:txBody>
          <a:bodyPr>
            <a:normAutofit fontScale="90000"/>
          </a:bodyPr>
          <a:lstStyle/>
          <a:p>
            <a:r>
              <a:rPr lang="en-US" dirty="0" err="1"/>
              <a:t>Comparision</a:t>
            </a:r>
            <a:r>
              <a:rPr lang="en-US" dirty="0"/>
              <a:t> of audit program with work flow of SAMPLE selected-page 76 PRM vol-1</a:t>
            </a:r>
            <a:endParaRPr lang="en-IN" dirty="0"/>
          </a:p>
        </p:txBody>
      </p:sp>
      <p:sp>
        <p:nvSpPr>
          <p:cNvPr id="5" name="Rounded Rectangle 4"/>
          <p:cNvSpPr/>
          <p:nvPr/>
        </p:nvSpPr>
        <p:spPr>
          <a:xfrm>
            <a:off x="1102291" y="1665962"/>
            <a:ext cx="2743200" cy="3607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1-PLANNING-reviewer to collect audit program as devised and compare with actual flow, </a:t>
            </a:r>
            <a:endParaRPr lang="en-IN" sz="2400" dirty="0"/>
          </a:p>
        </p:txBody>
      </p:sp>
      <p:sp>
        <p:nvSpPr>
          <p:cNvPr id="6" name="Rounded Rectangle 5"/>
          <p:cNvSpPr/>
          <p:nvPr/>
        </p:nvSpPr>
        <p:spPr>
          <a:xfrm>
            <a:off x="5285985" y="1665962"/>
            <a:ext cx="2755726" cy="3607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2-EXECUTION</a:t>
            </a:r>
          </a:p>
          <a:p>
            <a:pPr algn="ctr"/>
            <a:r>
              <a:rPr lang="en-US" sz="2000" dirty="0"/>
              <a:t>reviewer to check if the work of the executive and audit in charge are logged and time involved in line with audit program as devised</a:t>
            </a:r>
            <a:r>
              <a:rPr lang="en-US" dirty="0"/>
              <a:t>,</a:t>
            </a:r>
            <a:endParaRPr lang="en-IN" dirty="0"/>
          </a:p>
        </p:txBody>
      </p:sp>
      <p:sp>
        <p:nvSpPr>
          <p:cNvPr id="7" name="Rounded Rectangle 6"/>
          <p:cNvSpPr/>
          <p:nvPr/>
        </p:nvSpPr>
        <p:spPr>
          <a:xfrm>
            <a:off x="8755693" y="1678488"/>
            <a:ext cx="2793303" cy="3594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3-CONCLUSION</a:t>
            </a:r>
          </a:p>
          <a:p>
            <a:pPr algn="ctr"/>
            <a:r>
              <a:rPr lang="en-US" sz="2000" dirty="0"/>
              <a:t>RE to check if the final discussion are made by the partner of the PU with those charged with governance and such discussions are logged for documentation,</a:t>
            </a:r>
            <a:endParaRPr lang="en-IN" sz="2000" dirty="0"/>
          </a:p>
        </p:txBody>
      </p:sp>
      <p:sp>
        <p:nvSpPr>
          <p:cNvPr id="8" name="Footer Placeholder 7">
            <a:extLst>
              <a:ext uri="{FF2B5EF4-FFF2-40B4-BE49-F238E27FC236}">
                <a16:creationId xmlns:a16="http://schemas.microsoft.com/office/drawing/2014/main" id="{3F8BD287-E349-4B1A-CDFC-BE9D5EC76E6C}"/>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25809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22</a:t>
            </a:fld>
            <a:endParaRPr lang="en-IN"/>
          </a:p>
        </p:txBody>
      </p:sp>
      <p:sp>
        <p:nvSpPr>
          <p:cNvPr id="4" name="Title 3"/>
          <p:cNvSpPr>
            <a:spLocks noGrp="1"/>
          </p:cNvSpPr>
          <p:nvPr>
            <p:ph type="title"/>
          </p:nvPr>
        </p:nvSpPr>
        <p:spPr/>
        <p:txBody>
          <a:bodyPr>
            <a:normAutofit fontScale="90000"/>
          </a:bodyPr>
          <a:lstStyle/>
          <a:p>
            <a:r>
              <a:rPr lang="en-US" dirty="0"/>
              <a:t>Methods to obtain sufficient </a:t>
            </a:r>
            <a:r>
              <a:rPr lang="en-US"/>
              <a:t>appropriate review </a:t>
            </a:r>
            <a:r>
              <a:rPr lang="en-US" dirty="0"/>
              <a:t>evidence on site- page 77 of PRM vol. 1</a:t>
            </a:r>
            <a:endParaRPr lang="en-IN" dirty="0"/>
          </a:p>
        </p:txBody>
      </p:sp>
      <p:sp>
        <p:nvSpPr>
          <p:cNvPr id="5" name="Oval 4"/>
          <p:cNvSpPr/>
          <p:nvPr/>
        </p:nvSpPr>
        <p:spPr>
          <a:xfrm>
            <a:off x="1202499" y="1521912"/>
            <a:ext cx="3169085" cy="465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INSPECTION</a:t>
            </a:r>
          </a:p>
          <a:p>
            <a:pPr algn="ctr"/>
            <a:endParaRPr lang="en-US" sz="2400" dirty="0"/>
          </a:p>
          <a:p>
            <a:pPr algn="ctr"/>
            <a:r>
              <a:rPr lang="en-US" sz="2400" dirty="0"/>
              <a:t>Examination of documentations, other records, maintained by PU</a:t>
            </a:r>
            <a:endParaRPr lang="en-IN" sz="2400" dirty="0"/>
          </a:p>
        </p:txBody>
      </p:sp>
      <p:sp>
        <p:nvSpPr>
          <p:cNvPr id="6" name="Oval 5"/>
          <p:cNvSpPr/>
          <p:nvPr/>
        </p:nvSpPr>
        <p:spPr>
          <a:xfrm>
            <a:off x="4797468" y="1521912"/>
            <a:ext cx="2981195" cy="4784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ENQUIRY</a:t>
            </a:r>
          </a:p>
          <a:p>
            <a:pPr algn="ctr"/>
            <a:endParaRPr lang="en-US" sz="2400" dirty="0"/>
          </a:p>
          <a:p>
            <a:pPr algn="ctr"/>
            <a:r>
              <a:rPr lang="en-US" sz="2400" dirty="0"/>
              <a:t>Seeking </a:t>
            </a:r>
            <a:r>
              <a:rPr lang="en-US" sz="2400" dirty="0" err="1"/>
              <a:t>informations</a:t>
            </a:r>
            <a:r>
              <a:rPr lang="en-US" sz="2400" dirty="0"/>
              <a:t> from partner/prop, or other knowledgeable person with in PU</a:t>
            </a:r>
            <a:endParaRPr lang="en-IN" sz="2400" dirty="0"/>
          </a:p>
        </p:txBody>
      </p:sp>
      <p:sp>
        <p:nvSpPr>
          <p:cNvPr id="7" name="Oval 6"/>
          <p:cNvSpPr/>
          <p:nvPr/>
        </p:nvSpPr>
        <p:spPr>
          <a:xfrm>
            <a:off x="8242126" y="1503124"/>
            <a:ext cx="3356976" cy="4534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OBSERVATION</a:t>
            </a:r>
          </a:p>
          <a:p>
            <a:pPr algn="ctr"/>
            <a:endParaRPr lang="en-US" sz="2400" dirty="0"/>
          </a:p>
          <a:p>
            <a:pPr algn="ctr"/>
            <a:r>
              <a:rPr lang="en-US" sz="2400" dirty="0"/>
              <a:t>Witnessing a procedure or process being performed,</a:t>
            </a:r>
            <a:endParaRPr lang="en-IN" sz="2400" dirty="0"/>
          </a:p>
        </p:txBody>
      </p:sp>
      <p:sp>
        <p:nvSpPr>
          <p:cNvPr id="8" name="Footer Placeholder 7">
            <a:extLst>
              <a:ext uri="{FF2B5EF4-FFF2-40B4-BE49-F238E27FC236}">
                <a16:creationId xmlns:a16="http://schemas.microsoft.com/office/drawing/2014/main" id="{5FA334CD-9C2E-01A7-DBB7-0BC68DC371C6}"/>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40801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AND/OR SUBSTANTIVE PROCEDURES-HOW</a:t>
            </a:r>
            <a:endParaRPr lang="en-IN"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AFD9AC3-F020-4F2F-9A9C-4F748C1A101F}" type="slidenum">
              <a:rPr lang="en-IN" smtClean="0"/>
              <a:t>23</a:t>
            </a:fld>
            <a:endParaRPr lang="en-IN"/>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6615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403648"/>
          </a:xfrm>
        </p:spPr>
        <p:txBody>
          <a:bodyPr>
            <a:normAutofit/>
          </a:bodyPr>
          <a:lstStyle/>
          <a:p>
            <a:r>
              <a:rPr lang="en-US" dirty="0"/>
              <a:t>Final review procedure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535" y="908720"/>
            <a:ext cx="10170942" cy="5472608"/>
          </a:xfrm>
        </p:spPr>
      </p:pic>
    </p:spTree>
    <p:extLst>
      <p:ext uri="{BB962C8B-B14F-4D97-AF65-F5344CB8AC3E}">
        <p14:creationId xmlns:p14="http://schemas.microsoft.com/office/powerpoint/2010/main" val="346244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987527-4F94-449D-8DFA-25520CA89050}" type="slidenum">
              <a:rPr lang="en-IN" smtClean="0"/>
              <a:t>25</a:t>
            </a:fld>
            <a:endParaRPr lang="en-IN"/>
          </a:p>
        </p:txBody>
      </p:sp>
      <p:graphicFrame>
        <p:nvGraphicFramePr>
          <p:cNvPr id="8" name="Table 7"/>
          <p:cNvGraphicFramePr>
            <a:graphicFrameLocks noGrp="1"/>
          </p:cNvGraphicFramePr>
          <p:nvPr>
            <p:extLst>
              <p:ext uri="{D42A27DB-BD31-4B8C-83A1-F6EECF244321}">
                <p14:modId xmlns:p14="http://schemas.microsoft.com/office/powerpoint/2010/main" val="3885795955"/>
              </p:ext>
            </p:extLst>
          </p:nvPr>
        </p:nvGraphicFramePr>
        <p:xfrm>
          <a:off x="654137" y="350520"/>
          <a:ext cx="10995068" cy="6400800"/>
        </p:xfrm>
        <a:graphic>
          <a:graphicData uri="http://schemas.openxmlformats.org/drawingml/2006/table">
            <a:tbl>
              <a:tblPr firstRow="1" bandRow="1">
                <a:tableStyleId>{5C22544A-7EE6-4342-B048-85BDC9FD1C3A}</a:tableStyleId>
              </a:tblPr>
              <a:tblGrid>
                <a:gridCol w="510784">
                  <a:extLst>
                    <a:ext uri="{9D8B030D-6E8A-4147-A177-3AD203B41FA5}">
                      <a16:colId xmlns:a16="http://schemas.microsoft.com/office/drawing/2014/main" val="20000"/>
                    </a:ext>
                  </a:extLst>
                </a:gridCol>
                <a:gridCol w="7716032">
                  <a:extLst>
                    <a:ext uri="{9D8B030D-6E8A-4147-A177-3AD203B41FA5}">
                      <a16:colId xmlns:a16="http://schemas.microsoft.com/office/drawing/2014/main" val="20001"/>
                    </a:ext>
                  </a:extLst>
                </a:gridCol>
                <a:gridCol w="1377863">
                  <a:extLst>
                    <a:ext uri="{9D8B030D-6E8A-4147-A177-3AD203B41FA5}">
                      <a16:colId xmlns:a16="http://schemas.microsoft.com/office/drawing/2014/main" val="20002"/>
                    </a:ext>
                  </a:extLst>
                </a:gridCol>
                <a:gridCol w="1390389">
                  <a:extLst>
                    <a:ext uri="{9D8B030D-6E8A-4147-A177-3AD203B41FA5}">
                      <a16:colId xmlns:a16="http://schemas.microsoft.com/office/drawing/2014/main" val="20003"/>
                    </a:ext>
                  </a:extLst>
                </a:gridCol>
              </a:tblGrid>
              <a:tr h="370840">
                <a:tc>
                  <a:txBody>
                    <a:bodyPr/>
                    <a:lstStyle/>
                    <a:p>
                      <a:r>
                        <a:rPr lang="en-US" dirty="0"/>
                        <a:t>Sr.no.</a:t>
                      </a:r>
                      <a:endParaRPr lang="en-IN" dirty="0"/>
                    </a:p>
                  </a:txBody>
                  <a:tcPr/>
                </a:tc>
                <a:tc>
                  <a:txBody>
                    <a:bodyPr/>
                    <a:lstStyle/>
                    <a:p>
                      <a:r>
                        <a:rPr lang="en-US" dirty="0"/>
                        <a:t>Review process</a:t>
                      </a:r>
                      <a:endParaRPr lang="en-IN" dirty="0"/>
                    </a:p>
                  </a:txBody>
                  <a:tcPr/>
                </a:tc>
                <a:tc>
                  <a:txBody>
                    <a:bodyPr/>
                    <a:lstStyle/>
                    <a:p>
                      <a:r>
                        <a:rPr lang="en-US" dirty="0"/>
                        <a:t>Time schedule</a:t>
                      </a:r>
                      <a:endParaRPr lang="en-IN" dirty="0"/>
                    </a:p>
                  </a:txBody>
                  <a:tcPr/>
                </a:tc>
                <a:tc>
                  <a:txBody>
                    <a:bodyPr/>
                    <a:lstStyle/>
                    <a:p>
                      <a:r>
                        <a:rPr lang="en-US" dirty="0"/>
                        <a:t>Cumulative Days</a:t>
                      </a:r>
                      <a:endParaRPr lang="en-IN" dirty="0"/>
                    </a:p>
                  </a:txBody>
                  <a:tcPr/>
                </a:tc>
                <a:extLst>
                  <a:ext uri="{0D108BD9-81ED-4DB2-BD59-A6C34878D82A}">
                    <a16:rowId xmlns:a16="http://schemas.microsoft.com/office/drawing/2014/main" val="10000"/>
                  </a:ext>
                </a:extLst>
              </a:tr>
              <a:tr h="1815230">
                <a:tc>
                  <a:txBody>
                    <a:bodyPr/>
                    <a:lstStyle/>
                    <a:p>
                      <a:r>
                        <a:rPr lang="en-US" sz="1600" dirty="0"/>
                        <a:t>1.</a:t>
                      </a:r>
                      <a:endParaRPr lang="en-IN" sz="1600" dirty="0"/>
                    </a:p>
                  </a:txBody>
                  <a:tcPr/>
                </a:tc>
                <a:tc>
                  <a:txBody>
                    <a:bodyPr/>
                    <a:lstStyle/>
                    <a:p>
                      <a:r>
                        <a:rPr lang="en-US" sz="1600" kern="1200" dirty="0">
                          <a:solidFill>
                            <a:schemeClr val="dk1"/>
                          </a:solidFill>
                          <a:effectLst/>
                          <a:latin typeface="+mn-lt"/>
                          <a:ea typeface="+mn-ea"/>
                          <a:cs typeface="+mn-cs"/>
                        </a:rPr>
                        <a:t>Practice Unit (</a:t>
                      </a:r>
                      <a:r>
                        <a:rPr lang="en-US" sz="1600" i="1" kern="1200" dirty="0">
                          <a:solidFill>
                            <a:schemeClr val="dk1"/>
                          </a:solidFill>
                          <a:effectLst/>
                          <a:latin typeface="+mn-lt"/>
                          <a:ea typeface="+mn-ea"/>
                          <a:cs typeface="+mn-cs"/>
                        </a:rPr>
                        <a:t>falling under clause 2(17) of Peer Review Guidelines 2022) </a:t>
                      </a:r>
                      <a:r>
                        <a:rPr lang="en-US" sz="1600" kern="1200" dirty="0">
                          <a:solidFill>
                            <a:schemeClr val="dk1"/>
                          </a:solidFill>
                          <a:effectLst/>
                          <a:latin typeface="+mn-lt"/>
                          <a:ea typeface="+mn-ea"/>
                          <a:cs typeface="+mn-cs"/>
                        </a:rPr>
                        <a:t>shall make an </a:t>
                      </a:r>
                      <a:r>
                        <a:rPr lang="en-US" sz="1600" i="1" u="sng" kern="1200" dirty="0">
                          <a:solidFill>
                            <a:schemeClr val="dk1"/>
                          </a:solidFill>
                          <a:effectLst/>
                          <a:latin typeface="+mn-lt"/>
                          <a:ea typeface="+mn-ea"/>
                          <a:cs typeface="+mn-cs"/>
                        </a:rPr>
                        <a:t>Application cum Questionnaire </a:t>
                      </a:r>
                      <a:r>
                        <a:rPr lang="en-US" sz="1600" u="sng" kern="1200" dirty="0">
                          <a:solidFill>
                            <a:schemeClr val="dk1"/>
                          </a:solidFill>
                          <a:effectLst/>
                          <a:latin typeface="+mn-lt"/>
                          <a:ea typeface="+mn-ea"/>
                          <a:cs typeface="+mn-cs"/>
                        </a:rPr>
                        <a:t>to the Board in Form 1</a:t>
                      </a:r>
                      <a:r>
                        <a:rPr lang="en-US" sz="1600" kern="1200" dirty="0">
                          <a:solidFill>
                            <a:schemeClr val="dk1"/>
                          </a:solidFill>
                          <a:effectLst/>
                          <a:latin typeface="+mn-lt"/>
                          <a:ea typeface="+mn-ea"/>
                          <a:cs typeface="+mn-cs"/>
                        </a:rPr>
                        <a:t>.</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OR</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Peer Review Board notifies the selection of Practice Unit (PU) </a:t>
                      </a:r>
                      <a:r>
                        <a:rPr lang="en-US" sz="1600" i="1" kern="1200" dirty="0">
                          <a:solidFill>
                            <a:schemeClr val="dk1"/>
                          </a:solidFill>
                          <a:effectLst/>
                          <a:latin typeface="+mn-lt"/>
                          <a:ea typeface="+mn-ea"/>
                          <a:cs typeface="+mn-cs"/>
                        </a:rPr>
                        <a:t>(falling under clause 6(2) of the Peer Review Guidelines 2022) </a:t>
                      </a:r>
                      <a:r>
                        <a:rPr lang="en-US" sz="1600" kern="1200" dirty="0">
                          <a:solidFill>
                            <a:schemeClr val="dk1"/>
                          </a:solidFill>
                          <a:effectLst/>
                          <a:latin typeface="+mn-lt"/>
                          <a:ea typeface="+mn-ea"/>
                          <a:cs typeface="+mn-cs"/>
                        </a:rPr>
                        <a:t>for Peer Review. The PU is requested to submit the duly filled </a:t>
                      </a:r>
                      <a:r>
                        <a:rPr lang="en-US" sz="1600" i="1" kern="1200" dirty="0">
                          <a:solidFill>
                            <a:schemeClr val="dk1"/>
                          </a:solidFill>
                          <a:effectLst/>
                          <a:latin typeface="+mn-lt"/>
                          <a:ea typeface="+mn-ea"/>
                          <a:cs typeface="+mn-cs"/>
                        </a:rPr>
                        <a:t>Application cum Questionnaire</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to the Board in Form 1</a:t>
                      </a:r>
                      <a:endParaRPr lang="en-IN" sz="1600" dirty="0"/>
                    </a:p>
                  </a:txBody>
                  <a:tcPr/>
                </a:tc>
                <a:tc>
                  <a:txBody>
                    <a:bodyPr/>
                    <a:lstStyle/>
                    <a:p>
                      <a:r>
                        <a:rPr lang="en-US" sz="1600" kern="1200" dirty="0">
                          <a:solidFill>
                            <a:schemeClr val="dk1"/>
                          </a:solidFill>
                          <a:effectLst/>
                          <a:latin typeface="+mn-lt"/>
                          <a:ea typeface="+mn-ea"/>
                          <a:cs typeface="+mn-cs"/>
                        </a:rPr>
                        <a:t>Counting starts after receipt of this document</a:t>
                      </a:r>
                      <a:endParaRPr lang="en-IN" sz="1600" dirty="0"/>
                    </a:p>
                  </a:txBody>
                  <a:tcPr/>
                </a:tc>
                <a:tc>
                  <a:txBody>
                    <a:bodyPr/>
                    <a:lstStyle/>
                    <a:p>
                      <a:r>
                        <a:rPr lang="en-US" sz="1600" kern="1200" dirty="0">
                          <a:solidFill>
                            <a:schemeClr val="dk1"/>
                          </a:solidFill>
                          <a:effectLst/>
                          <a:latin typeface="+mn-lt"/>
                          <a:ea typeface="+mn-ea"/>
                          <a:cs typeface="+mn-cs"/>
                        </a:rPr>
                        <a:t>Counting starts after receipt of this document</a:t>
                      </a:r>
                      <a:endParaRPr lang="en-IN"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 </a:t>
                      </a:r>
                      <a:endParaRPr lang="en-IN"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 </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Day 1</a:t>
                      </a:r>
                      <a:endParaRPr lang="en-IN" sz="1600" dirty="0"/>
                    </a:p>
                  </a:txBody>
                  <a:tcPr/>
                </a:tc>
                <a:extLst>
                  <a:ext uri="{0D108BD9-81ED-4DB2-BD59-A6C34878D82A}">
                    <a16:rowId xmlns:a16="http://schemas.microsoft.com/office/drawing/2014/main" val="10001"/>
                  </a:ext>
                </a:extLst>
              </a:tr>
              <a:tr h="370840">
                <a:tc>
                  <a:txBody>
                    <a:bodyPr/>
                    <a:lstStyle/>
                    <a:p>
                      <a:r>
                        <a:rPr lang="en-US" sz="1600" dirty="0"/>
                        <a:t>2.</a:t>
                      </a:r>
                      <a:endParaRPr lang="en-IN" sz="1600" dirty="0"/>
                    </a:p>
                  </a:txBody>
                  <a:tcPr/>
                </a:tc>
                <a:tc>
                  <a:txBody>
                    <a:bodyPr/>
                    <a:lstStyle/>
                    <a:p>
                      <a:r>
                        <a:rPr lang="en-US" sz="1600" kern="1200" dirty="0">
                          <a:solidFill>
                            <a:schemeClr val="dk1"/>
                          </a:solidFill>
                          <a:effectLst/>
                          <a:latin typeface="+mn-lt"/>
                          <a:ea typeface="+mn-ea"/>
                          <a:cs typeface="+mn-cs"/>
                        </a:rPr>
                        <a:t>Panel of </a:t>
                      </a:r>
                      <a:r>
                        <a:rPr lang="en-US" sz="1600" u="sng" kern="1200" dirty="0">
                          <a:solidFill>
                            <a:schemeClr val="dk1"/>
                          </a:solidFill>
                          <a:effectLst/>
                          <a:latin typeface="+mn-lt"/>
                          <a:ea typeface="+mn-ea"/>
                          <a:cs typeface="+mn-cs"/>
                        </a:rPr>
                        <a:t>three Reviewers is sent to PU</a:t>
                      </a:r>
                      <a:r>
                        <a:rPr lang="en-US" sz="1600" kern="1200" dirty="0">
                          <a:solidFill>
                            <a:schemeClr val="dk1"/>
                          </a:solidFill>
                          <a:effectLst/>
                          <a:latin typeface="+mn-lt"/>
                          <a:ea typeface="+mn-ea"/>
                          <a:cs typeface="+mn-cs"/>
                        </a:rPr>
                        <a:t>, along with Notification of Peer Review fees (</a:t>
                      </a:r>
                      <a:r>
                        <a:rPr lang="en-US" sz="1600" i="1" kern="1200" dirty="0">
                          <a:solidFill>
                            <a:schemeClr val="dk1"/>
                          </a:solidFill>
                          <a:effectLst/>
                          <a:latin typeface="+mn-lt"/>
                          <a:ea typeface="+mn-ea"/>
                          <a:cs typeface="+mn-cs"/>
                        </a:rPr>
                        <a:t>refer to clause 6(4) of the Peer Review</a:t>
                      </a:r>
                      <a:endParaRPr lang="en-IN" sz="1600" kern="1200" dirty="0">
                        <a:solidFill>
                          <a:schemeClr val="dk1"/>
                        </a:solidFill>
                        <a:effectLst/>
                        <a:latin typeface="+mn-lt"/>
                        <a:ea typeface="+mn-ea"/>
                        <a:cs typeface="+mn-cs"/>
                      </a:endParaRPr>
                    </a:p>
                    <a:p>
                      <a:r>
                        <a:rPr lang="en-US" sz="1600" i="1" kern="1200" dirty="0">
                          <a:solidFill>
                            <a:schemeClr val="dk1"/>
                          </a:solidFill>
                          <a:effectLst/>
                          <a:latin typeface="+mn-lt"/>
                          <a:ea typeface="+mn-ea"/>
                          <a:cs typeface="+mn-cs"/>
                        </a:rPr>
                        <a:t>Guidelines 2022).</a:t>
                      </a:r>
                      <a:endParaRPr lang="en-IN" sz="1600" dirty="0"/>
                    </a:p>
                  </a:txBody>
                  <a:tcPr/>
                </a:tc>
                <a:tc>
                  <a:txBody>
                    <a:bodyPr/>
                    <a:lstStyle/>
                    <a:p>
                      <a:r>
                        <a:rPr lang="en-US" sz="1600" kern="1200" dirty="0">
                          <a:solidFill>
                            <a:schemeClr val="dk1"/>
                          </a:solidFill>
                          <a:effectLst/>
                          <a:latin typeface="+mn-lt"/>
                          <a:ea typeface="+mn-ea"/>
                          <a:cs typeface="+mn-cs"/>
                        </a:rPr>
                        <a:t>Within 3 working days</a:t>
                      </a:r>
                      <a:endParaRPr lang="en-IN" sz="1600" dirty="0"/>
                    </a:p>
                  </a:txBody>
                  <a:tcPr/>
                </a:tc>
                <a:tc>
                  <a:txBody>
                    <a:bodyPr/>
                    <a:lstStyle/>
                    <a:p>
                      <a:r>
                        <a:rPr lang="en-US" sz="1600" kern="1200" dirty="0">
                          <a:solidFill>
                            <a:schemeClr val="dk1"/>
                          </a:solidFill>
                          <a:effectLst/>
                          <a:latin typeface="+mn-lt"/>
                          <a:ea typeface="+mn-ea"/>
                          <a:cs typeface="+mn-cs"/>
                        </a:rPr>
                        <a:t>Day 4</a:t>
                      </a:r>
                      <a:endParaRPr lang="en-IN" sz="1600" dirty="0"/>
                    </a:p>
                  </a:txBody>
                  <a:tcPr/>
                </a:tc>
                <a:extLst>
                  <a:ext uri="{0D108BD9-81ED-4DB2-BD59-A6C34878D82A}">
                    <a16:rowId xmlns:a16="http://schemas.microsoft.com/office/drawing/2014/main" val="10002"/>
                  </a:ext>
                </a:extLst>
              </a:tr>
              <a:tr h="370840">
                <a:tc>
                  <a:txBody>
                    <a:bodyPr/>
                    <a:lstStyle/>
                    <a:p>
                      <a:r>
                        <a:rPr lang="en-US" sz="1600" dirty="0"/>
                        <a:t>3.</a:t>
                      </a:r>
                      <a:endParaRPr lang="en-IN" sz="1600" dirty="0"/>
                    </a:p>
                  </a:txBody>
                  <a:tcPr/>
                </a:tc>
                <a:tc>
                  <a:txBody>
                    <a:bodyPr/>
                    <a:lstStyle/>
                    <a:p>
                      <a:r>
                        <a:rPr lang="en-US" sz="1600" kern="1200" dirty="0">
                          <a:solidFill>
                            <a:schemeClr val="dk1"/>
                          </a:solidFill>
                          <a:effectLst/>
                          <a:latin typeface="+mn-lt"/>
                          <a:ea typeface="+mn-ea"/>
                          <a:cs typeface="+mn-cs"/>
                        </a:rPr>
                        <a:t>PU to give the </a:t>
                      </a:r>
                      <a:r>
                        <a:rPr lang="en-US" sz="1600" u="sng" kern="1200" dirty="0">
                          <a:solidFill>
                            <a:schemeClr val="dk1"/>
                          </a:solidFill>
                          <a:effectLst/>
                          <a:latin typeface="+mn-lt"/>
                          <a:ea typeface="+mn-ea"/>
                          <a:cs typeface="+mn-cs"/>
                        </a:rPr>
                        <a:t>choice of the Reviewer</a:t>
                      </a:r>
                      <a:r>
                        <a:rPr lang="en-US" sz="1600" kern="1200" dirty="0">
                          <a:solidFill>
                            <a:schemeClr val="dk1"/>
                          </a:solidFill>
                          <a:effectLst/>
                          <a:latin typeface="+mn-lt"/>
                          <a:ea typeface="+mn-ea"/>
                          <a:cs typeface="+mn-cs"/>
                        </a:rPr>
                        <a:t>. (</a:t>
                      </a:r>
                      <a:r>
                        <a:rPr lang="en-US" sz="1600" i="1" kern="1200" dirty="0">
                          <a:solidFill>
                            <a:schemeClr val="dk1"/>
                          </a:solidFill>
                          <a:effectLst/>
                          <a:latin typeface="+mn-lt"/>
                          <a:ea typeface="+mn-ea"/>
                          <a:cs typeface="+mn-cs"/>
                        </a:rPr>
                        <a:t>refer to clause 6(5) of the Peer Review Guidelines</a:t>
                      </a:r>
                      <a:endParaRPr lang="en-IN" sz="1600" kern="1200" dirty="0">
                        <a:solidFill>
                          <a:schemeClr val="dk1"/>
                        </a:solidFill>
                        <a:effectLst/>
                        <a:latin typeface="+mn-lt"/>
                        <a:ea typeface="+mn-ea"/>
                        <a:cs typeface="+mn-cs"/>
                      </a:endParaRPr>
                    </a:p>
                    <a:p>
                      <a:r>
                        <a:rPr lang="en-US" sz="1600" i="1" kern="1200" dirty="0">
                          <a:solidFill>
                            <a:schemeClr val="dk1"/>
                          </a:solidFill>
                          <a:effectLst/>
                          <a:latin typeface="+mn-lt"/>
                          <a:ea typeface="+mn-ea"/>
                          <a:cs typeface="+mn-cs"/>
                        </a:rPr>
                        <a:t>2022).</a:t>
                      </a:r>
                      <a:endParaRPr lang="en-IN" sz="1600" dirty="0"/>
                    </a:p>
                  </a:txBody>
                  <a:tcPr/>
                </a:tc>
                <a:tc>
                  <a:txBody>
                    <a:bodyPr/>
                    <a:lstStyle/>
                    <a:p>
                      <a:r>
                        <a:rPr lang="en-US" sz="1600" kern="1200" dirty="0">
                          <a:solidFill>
                            <a:schemeClr val="dk1"/>
                          </a:solidFill>
                          <a:effectLst/>
                          <a:latin typeface="+mn-lt"/>
                          <a:ea typeface="+mn-ea"/>
                          <a:cs typeface="+mn-cs"/>
                        </a:rPr>
                        <a:t>Within 1 working</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Day</a:t>
                      </a:r>
                      <a:endParaRPr lang="en-IN" sz="1600" dirty="0"/>
                    </a:p>
                  </a:txBody>
                  <a:tcPr/>
                </a:tc>
                <a:tc>
                  <a:txBody>
                    <a:bodyPr/>
                    <a:lstStyle/>
                    <a:p>
                      <a:r>
                        <a:rPr lang="en-US" sz="1600" kern="1200" dirty="0">
                          <a:solidFill>
                            <a:schemeClr val="dk1"/>
                          </a:solidFill>
                          <a:effectLst/>
                          <a:latin typeface="+mn-lt"/>
                          <a:ea typeface="+mn-ea"/>
                          <a:cs typeface="+mn-cs"/>
                        </a:rPr>
                        <a:t>Day 5</a:t>
                      </a:r>
                      <a:endParaRPr lang="en-IN" sz="1600" dirty="0"/>
                    </a:p>
                  </a:txBody>
                  <a:tcPr/>
                </a:tc>
                <a:extLst>
                  <a:ext uri="{0D108BD9-81ED-4DB2-BD59-A6C34878D82A}">
                    <a16:rowId xmlns:a16="http://schemas.microsoft.com/office/drawing/2014/main" val="10003"/>
                  </a:ext>
                </a:extLst>
              </a:tr>
              <a:tr h="370840">
                <a:tc>
                  <a:txBody>
                    <a:bodyPr/>
                    <a:lstStyle/>
                    <a:p>
                      <a:r>
                        <a:rPr lang="en-US" sz="1600" dirty="0"/>
                        <a:t>4.</a:t>
                      </a:r>
                      <a:endParaRPr lang="en-IN" sz="1600" dirty="0"/>
                    </a:p>
                  </a:txBody>
                  <a:tcPr/>
                </a:tc>
                <a:tc>
                  <a:txBody>
                    <a:bodyPr/>
                    <a:lstStyle/>
                    <a:p>
                      <a:r>
                        <a:rPr lang="en-US" sz="1600" kern="1200" dirty="0">
                          <a:solidFill>
                            <a:schemeClr val="dk1"/>
                          </a:solidFill>
                          <a:effectLst/>
                          <a:latin typeface="+mn-lt"/>
                          <a:ea typeface="+mn-ea"/>
                          <a:cs typeface="+mn-cs"/>
                        </a:rPr>
                        <a:t>As per the choice given by PU, the Board to notify the Reviewer to submit his </a:t>
                      </a:r>
                      <a:r>
                        <a:rPr lang="en-US" sz="1600" i="1" kern="1200" dirty="0">
                          <a:solidFill>
                            <a:schemeClr val="dk1"/>
                          </a:solidFill>
                          <a:effectLst/>
                          <a:latin typeface="+mn-lt"/>
                          <a:ea typeface="+mn-ea"/>
                          <a:cs typeface="+mn-cs"/>
                        </a:rPr>
                        <a:t>Acceptance cum Declaration of Confidentiality </a:t>
                      </a:r>
                      <a:r>
                        <a:rPr lang="en-US" sz="1600" u="sng" kern="1200" dirty="0">
                          <a:solidFill>
                            <a:schemeClr val="dk1"/>
                          </a:solidFill>
                          <a:effectLst/>
                          <a:latin typeface="+mn-lt"/>
                          <a:ea typeface="+mn-ea"/>
                          <a:cs typeface="+mn-cs"/>
                        </a:rPr>
                        <a:t>in Form 2 to the PU</a:t>
                      </a:r>
                      <a:r>
                        <a:rPr lang="en-US" sz="1600" kern="1200" dirty="0">
                          <a:solidFill>
                            <a:schemeClr val="dk1"/>
                          </a:solidFill>
                          <a:effectLst/>
                          <a:latin typeface="+mn-lt"/>
                          <a:ea typeface="+mn-ea"/>
                          <a:cs typeface="+mn-cs"/>
                        </a:rPr>
                        <a:t>. The Board would also mark a copy of the E-mail/ letter to Practice Unit confirming the appointment of reviewer.</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PU is also informed to send the Application cum Questionnaire (in Form 1) submitted by it to the Board to the Reviewer on receipt of Declaration of confidentiality in Form 2 from the Reviewer.</a:t>
                      </a:r>
                      <a:endParaRPr lang="en-IN" sz="1600" dirty="0"/>
                    </a:p>
                  </a:txBody>
                  <a:tcPr/>
                </a:tc>
                <a:tc>
                  <a:txBody>
                    <a:bodyPr/>
                    <a:lstStyle/>
                    <a:p>
                      <a:r>
                        <a:rPr lang="en-US" sz="1600" kern="1200" dirty="0">
                          <a:solidFill>
                            <a:schemeClr val="dk1"/>
                          </a:solidFill>
                          <a:effectLst/>
                          <a:latin typeface="+mn-lt"/>
                          <a:ea typeface="+mn-ea"/>
                          <a:cs typeface="+mn-cs"/>
                        </a:rPr>
                        <a:t>Within 2 working days</a:t>
                      </a:r>
                      <a:endParaRPr lang="en-IN" sz="1600" dirty="0"/>
                    </a:p>
                  </a:txBody>
                  <a:tcPr/>
                </a:tc>
                <a:tc>
                  <a:txBody>
                    <a:bodyPr/>
                    <a:lstStyle/>
                    <a:p>
                      <a:r>
                        <a:rPr lang="en-US" sz="1600" kern="1200" dirty="0">
                          <a:solidFill>
                            <a:schemeClr val="dk1"/>
                          </a:solidFill>
                          <a:effectLst/>
                          <a:latin typeface="+mn-lt"/>
                          <a:ea typeface="+mn-ea"/>
                          <a:cs typeface="+mn-cs"/>
                        </a:rPr>
                        <a:t>Day 7</a:t>
                      </a:r>
                      <a:endParaRPr lang="en-IN" sz="1600" dirty="0"/>
                    </a:p>
                  </a:txBody>
                  <a:tcPr/>
                </a:tc>
                <a:extLst>
                  <a:ext uri="{0D108BD9-81ED-4DB2-BD59-A6C34878D82A}">
                    <a16:rowId xmlns:a16="http://schemas.microsoft.com/office/drawing/2014/main" val="10004"/>
                  </a:ext>
                </a:extLst>
              </a:tr>
            </a:tbl>
          </a:graphicData>
        </a:graphic>
      </p:graphicFrame>
      <p:sp>
        <p:nvSpPr>
          <p:cNvPr id="3" name="Footer Placeholder 2">
            <a:extLst>
              <a:ext uri="{FF2B5EF4-FFF2-40B4-BE49-F238E27FC236}">
                <a16:creationId xmlns:a16="http://schemas.microsoft.com/office/drawing/2014/main" id="{7D42CA6F-D6AC-22CB-1CA8-DE45D115F9D3}"/>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506689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987527-4F94-449D-8DFA-25520CA89050}" type="slidenum">
              <a:rPr lang="en-IN" smtClean="0"/>
              <a:t>26</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2611074476"/>
              </p:ext>
            </p:extLst>
          </p:nvPr>
        </p:nvGraphicFramePr>
        <p:xfrm>
          <a:off x="363253" y="0"/>
          <a:ext cx="11373635" cy="6888480"/>
        </p:xfrm>
        <a:graphic>
          <a:graphicData uri="http://schemas.openxmlformats.org/drawingml/2006/table">
            <a:tbl>
              <a:tblPr firstRow="1" bandRow="1">
                <a:tableStyleId>{5C22544A-7EE6-4342-B048-85BDC9FD1C3A}</a:tableStyleId>
              </a:tblPr>
              <a:tblGrid>
                <a:gridCol w="497295">
                  <a:extLst>
                    <a:ext uri="{9D8B030D-6E8A-4147-A177-3AD203B41FA5}">
                      <a16:colId xmlns:a16="http://schemas.microsoft.com/office/drawing/2014/main" val="20000"/>
                    </a:ext>
                  </a:extLst>
                </a:gridCol>
                <a:gridCol w="7493369">
                  <a:extLst>
                    <a:ext uri="{9D8B030D-6E8A-4147-A177-3AD203B41FA5}">
                      <a16:colId xmlns:a16="http://schemas.microsoft.com/office/drawing/2014/main" val="20001"/>
                    </a:ext>
                  </a:extLst>
                </a:gridCol>
                <a:gridCol w="1760100">
                  <a:extLst>
                    <a:ext uri="{9D8B030D-6E8A-4147-A177-3AD203B41FA5}">
                      <a16:colId xmlns:a16="http://schemas.microsoft.com/office/drawing/2014/main" val="20002"/>
                    </a:ext>
                  </a:extLst>
                </a:gridCol>
                <a:gridCol w="1622871">
                  <a:extLst>
                    <a:ext uri="{9D8B030D-6E8A-4147-A177-3AD203B41FA5}">
                      <a16:colId xmlns:a16="http://schemas.microsoft.com/office/drawing/2014/main" val="20003"/>
                    </a:ext>
                  </a:extLst>
                </a:gridCol>
              </a:tblGrid>
              <a:tr h="793879">
                <a:tc>
                  <a:txBody>
                    <a:bodyPr/>
                    <a:lstStyle/>
                    <a:p>
                      <a:r>
                        <a:rPr lang="en-US" sz="1600" dirty="0"/>
                        <a:t>Sr.no.</a:t>
                      </a:r>
                      <a:endParaRPr lang="en-IN" sz="1600" dirty="0"/>
                    </a:p>
                  </a:txBody>
                  <a:tcPr/>
                </a:tc>
                <a:tc>
                  <a:txBody>
                    <a:bodyPr/>
                    <a:lstStyle/>
                    <a:p>
                      <a:r>
                        <a:rPr lang="en-US" sz="1600" dirty="0"/>
                        <a:t>Review process</a:t>
                      </a:r>
                      <a:endParaRPr lang="en-IN" sz="1600" dirty="0"/>
                    </a:p>
                  </a:txBody>
                  <a:tcPr/>
                </a:tc>
                <a:tc>
                  <a:txBody>
                    <a:bodyPr/>
                    <a:lstStyle/>
                    <a:p>
                      <a:r>
                        <a:rPr lang="en-US" sz="1600" dirty="0"/>
                        <a:t>Time schedule</a:t>
                      </a:r>
                      <a:endParaRPr lang="en-IN" sz="1600" dirty="0"/>
                    </a:p>
                  </a:txBody>
                  <a:tcPr/>
                </a:tc>
                <a:tc>
                  <a:txBody>
                    <a:bodyPr/>
                    <a:lstStyle/>
                    <a:p>
                      <a:r>
                        <a:rPr lang="en-US" sz="1600" dirty="0"/>
                        <a:t>Cumulative Days</a:t>
                      </a:r>
                      <a:endParaRPr lang="en-IN" sz="1600" dirty="0"/>
                    </a:p>
                  </a:txBody>
                  <a:tcPr/>
                </a:tc>
                <a:extLst>
                  <a:ext uri="{0D108BD9-81ED-4DB2-BD59-A6C34878D82A}">
                    <a16:rowId xmlns:a16="http://schemas.microsoft.com/office/drawing/2014/main" val="10000"/>
                  </a:ext>
                </a:extLst>
              </a:tr>
              <a:tr h="1499548">
                <a:tc>
                  <a:txBody>
                    <a:bodyPr/>
                    <a:lstStyle/>
                    <a:p>
                      <a:r>
                        <a:rPr lang="en-US" sz="1600" dirty="0"/>
                        <a:t>5.</a:t>
                      </a:r>
                      <a:endParaRPr lang="en-IN" sz="1600" dirty="0"/>
                    </a:p>
                  </a:txBody>
                  <a:tcPr/>
                </a:tc>
                <a:tc>
                  <a:txBody>
                    <a:bodyPr/>
                    <a:lstStyle/>
                    <a:p>
                      <a:r>
                        <a:rPr lang="en-US" sz="1600" kern="1200" dirty="0">
                          <a:solidFill>
                            <a:schemeClr val="dk1"/>
                          </a:solidFill>
                          <a:effectLst/>
                          <a:latin typeface="+mn-lt"/>
                          <a:ea typeface="+mn-ea"/>
                          <a:cs typeface="+mn-cs"/>
                        </a:rPr>
                        <a:t>Reviewer on receiving the Application cum Questionnaire in Form 1 from PU, shall intimate the PU and the Board, for </a:t>
                      </a:r>
                      <a:r>
                        <a:rPr lang="en-US" sz="1600" u="sng" kern="1200" dirty="0">
                          <a:solidFill>
                            <a:schemeClr val="dk1"/>
                          </a:solidFill>
                          <a:effectLst/>
                          <a:latin typeface="+mn-lt"/>
                          <a:ea typeface="+mn-ea"/>
                          <a:cs typeface="+mn-cs"/>
                        </a:rPr>
                        <a:t>proposed visit and proposed sample assurance services selected by him in Form </a:t>
                      </a:r>
                      <a:r>
                        <a:rPr lang="en-US" sz="1600" kern="1200" dirty="0">
                          <a:solidFill>
                            <a:schemeClr val="dk1"/>
                          </a:solidFill>
                          <a:effectLst/>
                          <a:latin typeface="+mn-lt"/>
                          <a:ea typeface="+mn-ea"/>
                          <a:cs typeface="+mn-cs"/>
                        </a:rPr>
                        <a:t>5. And accordingly, the Practice Unit to keep ready the necessary records of the selected assurance services for the purpose of</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review.</a:t>
                      </a:r>
                      <a:endParaRPr lang="en-IN" sz="1600" dirty="0"/>
                    </a:p>
                  </a:txBody>
                  <a:tcPr/>
                </a:tc>
                <a:tc>
                  <a:txBody>
                    <a:bodyPr/>
                    <a:lstStyle/>
                    <a:p>
                      <a:r>
                        <a:rPr lang="en-US" sz="1600" kern="1200" dirty="0">
                          <a:solidFill>
                            <a:schemeClr val="dk1"/>
                          </a:solidFill>
                          <a:effectLst/>
                          <a:latin typeface="+mn-lt"/>
                          <a:ea typeface="+mn-ea"/>
                          <a:cs typeface="+mn-cs"/>
                        </a:rPr>
                        <a:t>Within 2 days</a:t>
                      </a:r>
                      <a:endParaRPr lang="en-IN" sz="1600" dirty="0"/>
                    </a:p>
                  </a:txBody>
                  <a:tcPr/>
                </a:tc>
                <a:tc>
                  <a:txBody>
                    <a:bodyPr/>
                    <a:lstStyle/>
                    <a:p>
                      <a:r>
                        <a:rPr lang="en-US" sz="1600" kern="1200" dirty="0">
                          <a:solidFill>
                            <a:schemeClr val="dk1"/>
                          </a:solidFill>
                          <a:effectLst/>
                          <a:latin typeface="+mn-lt"/>
                          <a:ea typeface="+mn-ea"/>
                          <a:cs typeface="+mn-cs"/>
                        </a:rPr>
                        <a:t>Day 9</a:t>
                      </a:r>
                      <a:endParaRPr lang="en-IN" sz="1600" dirty="0"/>
                    </a:p>
                  </a:txBody>
                  <a:tcPr/>
                </a:tc>
                <a:extLst>
                  <a:ext uri="{0D108BD9-81ED-4DB2-BD59-A6C34878D82A}">
                    <a16:rowId xmlns:a16="http://schemas.microsoft.com/office/drawing/2014/main" val="10001"/>
                  </a:ext>
                </a:extLst>
              </a:tr>
              <a:tr h="1264325">
                <a:tc>
                  <a:txBody>
                    <a:bodyPr/>
                    <a:lstStyle/>
                    <a:p>
                      <a:r>
                        <a:rPr lang="en-US" sz="1600" dirty="0"/>
                        <a:t>6.</a:t>
                      </a:r>
                      <a:endParaRPr lang="en-IN" sz="1600" dirty="0"/>
                    </a:p>
                  </a:txBody>
                  <a:tcPr/>
                </a:tc>
                <a:tc>
                  <a:txBody>
                    <a:bodyPr/>
                    <a:lstStyle/>
                    <a:p>
                      <a:r>
                        <a:rPr lang="en-US" sz="1600" kern="1200" dirty="0">
                          <a:solidFill>
                            <a:schemeClr val="dk1"/>
                          </a:solidFill>
                          <a:effectLst/>
                          <a:latin typeface="+mn-lt"/>
                          <a:ea typeface="+mn-ea"/>
                          <a:cs typeface="+mn-cs"/>
                        </a:rPr>
                        <a:t>Reviewer to seek further/ </a:t>
                      </a:r>
                      <a:r>
                        <a:rPr lang="en-US" sz="1600" u="sng" kern="1200" dirty="0">
                          <a:solidFill>
                            <a:schemeClr val="dk1"/>
                          </a:solidFill>
                          <a:effectLst/>
                          <a:latin typeface="+mn-lt"/>
                          <a:ea typeface="+mn-ea"/>
                          <a:cs typeface="+mn-cs"/>
                        </a:rPr>
                        <a:t>additional clarification in Form 6 from </a:t>
                      </a:r>
                      <a:r>
                        <a:rPr lang="en-US" sz="1600" kern="1200" dirty="0">
                          <a:solidFill>
                            <a:schemeClr val="dk1"/>
                          </a:solidFill>
                          <a:effectLst/>
                          <a:latin typeface="+mn-lt"/>
                          <a:ea typeface="+mn-ea"/>
                          <a:cs typeface="+mn-cs"/>
                        </a:rPr>
                        <a:t>the Practice Unit on the information furnished/ not furnished by the PU in the Questionnaire.</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And PU to provide the additional information asked by the Reviewer. [Form 6]</a:t>
                      </a:r>
                      <a:endParaRPr lang="en-IN" sz="1600" dirty="0"/>
                    </a:p>
                  </a:txBody>
                  <a:tcPr/>
                </a:tc>
                <a:tc>
                  <a:txBody>
                    <a:bodyPr/>
                    <a:lstStyle/>
                    <a:p>
                      <a:r>
                        <a:rPr lang="en-US" sz="1600" kern="1200" dirty="0">
                          <a:solidFill>
                            <a:schemeClr val="dk1"/>
                          </a:solidFill>
                          <a:effectLst/>
                          <a:latin typeface="+mn-lt"/>
                          <a:ea typeface="+mn-ea"/>
                          <a:cs typeface="+mn-cs"/>
                        </a:rPr>
                        <a:t>Within 1 day</a:t>
                      </a:r>
                      <a:endParaRPr lang="en-IN" sz="1600" dirty="0"/>
                    </a:p>
                  </a:txBody>
                  <a:tcPr/>
                </a:tc>
                <a:tc>
                  <a:txBody>
                    <a:bodyPr/>
                    <a:lstStyle/>
                    <a:p>
                      <a:r>
                        <a:rPr lang="en-US" sz="1600" kern="1200" dirty="0">
                          <a:solidFill>
                            <a:schemeClr val="dk1"/>
                          </a:solidFill>
                          <a:effectLst/>
                          <a:latin typeface="+mn-lt"/>
                          <a:ea typeface="+mn-ea"/>
                          <a:cs typeface="+mn-cs"/>
                        </a:rPr>
                        <a:t>Day 10</a:t>
                      </a:r>
                      <a:endParaRPr lang="en-IN" sz="1600" dirty="0"/>
                    </a:p>
                  </a:txBody>
                  <a:tcPr/>
                </a:tc>
                <a:extLst>
                  <a:ext uri="{0D108BD9-81ED-4DB2-BD59-A6C34878D82A}">
                    <a16:rowId xmlns:a16="http://schemas.microsoft.com/office/drawing/2014/main" val="10002"/>
                  </a:ext>
                </a:extLst>
              </a:tr>
              <a:tr h="1029102">
                <a:tc>
                  <a:txBody>
                    <a:bodyPr/>
                    <a:lstStyle/>
                    <a:p>
                      <a:r>
                        <a:rPr lang="en-US" sz="1600" dirty="0"/>
                        <a:t>7.</a:t>
                      </a:r>
                      <a:endParaRPr lang="en-IN" sz="1600" dirty="0"/>
                    </a:p>
                  </a:txBody>
                  <a:tcPr/>
                </a:tc>
                <a:tc>
                  <a:txBody>
                    <a:bodyPr/>
                    <a:lstStyle/>
                    <a:p>
                      <a:r>
                        <a:rPr lang="en-US" sz="1600" kern="1200" dirty="0">
                          <a:solidFill>
                            <a:schemeClr val="dk1"/>
                          </a:solidFill>
                          <a:effectLst/>
                          <a:latin typeface="+mn-lt"/>
                          <a:ea typeface="+mn-ea"/>
                          <a:cs typeface="+mn-cs"/>
                        </a:rPr>
                        <a:t>Reviewer to carry out the review by </a:t>
                      </a:r>
                      <a:r>
                        <a:rPr lang="en-US" sz="1600" u="sng" kern="1200" dirty="0">
                          <a:solidFill>
                            <a:schemeClr val="dk1"/>
                          </a:solidFill>
                          <a:effectLst/>
                          <a:latin typeface="+mn-lt"/>
                          <a:ea typeface="+mn-ea"/>
                          <a:cs typeface="+mn-cs"/>
                        </a:rPr>
                        <a:t>visiting the office of PU after fixing the date as per the mutual consent.</a:t>
                      </a:r>
                      <a:endParaRPr lang="en-IN" sz="1600" u="sng" dirty="0"/>
                    </a:p>
                  </a:txBody>
                  <a:tcPr/>
                </a:tc>
                <a:tc>
                  <a:txBody>
                    <a:bodyPr/>
                    <a:lstStyle/>
                    <a:p>
                      <a:r>
                        <a:rPr lang="en-US" sz="1600" kern="1200" dirty="0">
                          <a:solidFill>
                            <a:schemeClr val="dk1"/>
                          </a:solidFill>
                          <a:effectLst/>
                          <a:latin typeface="+mn-lt"/>
                          <a:ea typeface="+mn-ea"/>
                          <a:cs typeface="+mn-cs"/>
                        </a:rPr>
                        <a:t>Within 6 Days</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After visiting PU’s</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Office</a:t>
                      </a:r>
                      <a:endParaRPr lang="en-IN" sz="1600" dirty="0"/>
                    </a:p>
                  </a:txBody>
                  <a:tcPr/>
                </a:tc>
                <a:tc>
                  <a:txBody>
                    <a:bodyPr/>
                    <a:lstStyle/>
                    <a:p>
                      <a:r>
                        <a:rPr lang="en-US" sz="1600" kern="1200" dirty="0">
                          <a:solidFill>
                            <a:schemeClr val="dk1"/>
                          </a:solidFill>
                          <a:effectLst/>
                          <a:latin typeface="+mn-lt"/>
                          <a:ea typeface="+mn-ea"/>
                          <a:cs typeface="+mn-cs"/>
                        </a:rPr>
                        <a:t>Day 16</a:t>
                      </a:r>
                      <a:endParaRPr lang="en-IN" sz="1600" dirty="0"/>
                    </a:p>
                  </a:txBody>
                  <a:tcPr/>
                </a:tc>
                <a:extLst>
                  <a:ext uri="{0D108BD9-81ED-4DB2-BD59-A6C34878D82A}">
                    <a16:rowId xmlns:a16="http://schemas.microsoft.com/office/drawing/2014/main" val="10003"/>
                  </a:ext>
                </a:extLst>
              </a:tr>
              <a:tr h="1029102">
                <a:tc>
                  <a:txBody>
                    <a:bodyPr/>
                    <a:lstStyle/>
                    <a:p>
                      <a:r>
                        <a:rPr lang="en-US" sz="1600" dirty="0"/>
                        <a:t>8.</a:t>
                      </a:r>
                      <a:endParaRPr lang="en-IN" sz="1600" dirty="0"/>
                    </a:p>
                  </a:txBody>
                  <a:tcPr/>
                </a:tc>
                <a:tc>
                  <a:txBody>
                    <a:bodyPr/>
                    <a:lstStyle/>
                    <a:p>
                      <a:r>
                        <a:rPr lang="en-US" sz="1600" kern="1200" dirty="0">
                          <a:solidFill>
                            <a:schemeClr val="dk1"/>
                          </a:solidFill>
                          <a:effectLst/>
                          <a:latin typeface="+mn-lt"/>
                          <a:ea typeface="+mn-ea"/>
                          <a:cs typeface="+mn-cs"/>
                        </a:rPr>
                        <a:t>Reviewer to send the </a:t>
                      </a:r>
                      <a:r>
                        <a:rPr lang="en-US" sz="1600" u="sng" kern="1200" dirty="0">
                          <a:solidFill>
                            <a:schemeClr val="dk1"/>
                          </a:solidFill>
                          <a:effectLst/>
                          <a:latin typeface="+mn-lt"/>
                          <a:ea typeface="+mn-ea"/>
                          <a:cs typeface="+mn-cs"/>
                        </a:rPr>
                        <a:t>Preliminary report</a:t>
                      </a:r>
                      <a:r>
                        <a:rPr lang="en-US" sz="1600" kern="1200" dirty="0">
                          <a:solidFill>
                            <a:schemeClr val="dk1"/>
                          </a:solidFill>
                          <a:effectLst/>
                          <a:latin typeface="+mn-lt"/>
                          <a:ea typeface="+mn-ea"/>
                          <a:cs typeface="+mn-cs"/>
                        </a:rPr>
                        <a:t>, if any, to the PU for comments</a:t>
                      </a:r>
                      <a:endParaRPr lang="en-IN" sz="1600" dirty="0"/>
                    </a:p>
                  </a:txBody>
                  <a:tcPr/>
                </a:tc>
                <a:tc>
                  <a:txBody>
                    <a:bodyPr/>
                    <a:lstStyle/>
                    <a:p>
                      <a:r>
                        <a:rPr lang="en-US" sz="1600" kern="1200" dirty="0">
                          <a:solidFill>
                            <a:schemeClr val="dk1"/>
                          </a:solidFill>
                          <a:effectLst/>
                          <a:latin typeface="+mn-lt"/>
                          <a:ea typeface="+mn-ea"/>
                          <a:cs typeface="+mn-cs"/>
                        </a:rPr>
                        <a:t>Within 1 day after completion of Review.</a:t>
                      </a:r>
                      <a:endParaRPr lang="en-IN" sz="1600" dirty="0"/>
                    </a:p>
                  </a:txBody>
                  <a:tcPr/>
                </a:tc>
                <a:tc>
                  <a:txBody>
                    <a:bodyPr/>
                    <a:lstStyle/>
                    <a:p>
                      <a:r>
                        <a:rPr lang="en-US" sz="1600" kern="1200" dirty="0">
                          <a:solidFill>
                            <a:schemeClr val="dk1"/>
                          </a:solidFill>
                          <a:effectLst/>
                          <a:latin typeface="+mn-lt"/>
                          <a:ea typeface="+mn-ea"/>
                          <a:cs typeface="+mn-cs"/>
                        </a:rPr>
                        <a:t>Day  17</a:t>
                      </a:r>
                      <a:endParaRPr lang="en-IN" sz="1600" dirty="0"/>
                    </a:p>
                  </a:txBody>
                  <a:tcPr/>
                </a:tc>
                <a:extLst>
                  <a:ext uri="{0D108BD9-81ED-4DB2-BD59-A6C34878D82A}">
                    <a16:rowId xmlns:a16="http://schemas.microsoft.com/office/drawing/2014/main" val="10004"/>
                  </a:ext>
                </a:extLst>
              </a:tr>
              <a:tr h="1029102">
                <a:tc>
                  <a:txBody>
                    <a:bodyPr/>
                    <a:lstStyle/>
                    <a:p>
                      <a:r>
                        <a:rPr lang="en-US" sz="1600" dirty="0"/>
                        <a:t>9.</a:t>
                      </a:r>
                      <a:endParaRPr lang="en-IN" sz="1600" dirty="0"/>
                    </a:p>
                  </a:txBody>
                  <a:tcPr/>
                </a:tc>
                <a:tc>
                  <a:txBody>
                    <a:bodyPr/>
                    <a:lstStyle/>
                    <a:p>
                      <a:r>
                        <a:rPr lang="en-US" sz="1600" kern="1200" dirty="0">
                          <a:solidFill>
                            <a:schemeClr val="dk1"/>
                          </a:solidFill>
                          <a:effectLst/>
                          <a:latin typeface="+mn-lt"/>
                          <a:ea typeface="+mn-ea"/>
                          <a:cs typeface="+mn-cs"/>
                        </a:rPr>
                        <a:t>Practice Unit to submit </a:t>
                      </a:r>
                      <a:r>
                        <a:rPr lang="en-US" sz="1600" u="sng" kern="1200" dirty="0">
                          <a:solidFill>
                            <a:schemeClr val="dk1"/>
                          </a:solidFill>
                          <a:effectLst/>
                          <a:latin typeface="+mn-lt"/>
                          <a:ea typeface="+mn-ea"/>
                          <a:cs typeface="+mn-cs"/>
                        </a:rPr>
                        <a:t>representation on Preliminary report to </a:t>
                      </a:r>
                      <a:r>
                        <a:rPr lang="en-US" sz="1600" kern="1200" dirty="0">
                          <a:solidFill>
                            <a:schemeClr val="dk1"/>
                          </a:solidFill>
                          <a:effectLst/>
                          <a:latin typeface="+mn-lt"/>
                          <a:ea typeface="+mn-ea"/>
                          <a:cs typeface="+mn-cs"/>
                        </a:rPr>
                        <a:t>the Reviewer. The Reviewer should be satisfied with PU response on Preliminary Report along with point wise justification and basis of arriving at Opinion/conclusion for issuing clean report</a:t>
                      </a:r>
                      <a:endParaRPr lang="en-IN" sz="1600" dirty="0"/>
                    </a:p>
                  </a:txBody>
                  <a:tcPr/>
                </a:tc>
                <a:tc>
                  <a:txBody>
                    <a:bodyPr/>
                    <a:lstStyle/>
                    <a:p>
                      <a:r>
                        <a:rPr lang="en-US" sz="1600" kern="1200" dirty="0">
                          <a:solidFill>
                            <a:schemeClr val="dk1"/>
                          </a:solidFill>
                          <a:effectLst/>
                          <a:latin typeface="+mn-lt"/>
                          <a:ea typeface="+mn-ea"/>
                          <a:cs typeface="+mn-cs"/>
                        </a:rPr>
                        <a:t>Within 2 days</a:t>
                      </a:r>
                      <a:endParaRPr lang="en-IN" sz="1600" dirty="0"/>
                    </a:p>
                  </a:txBody>
                  <a:tcPr/>
                </a:tc>
                <a:tc>
                  <a:txBody>
                    <a:bodyPr/>
                    <a:lstStyle/>
                    <a:p>
                      <a:r>
                        <a:rPr lang="en-US" sz="1600" kern="1200" dirty="0">
                          <a:solidFill>
                            <a:schemeClr val="dk1"/>
                          </a:solidFill>
                          <a:effectLst/>
                          <a:latin typeface="+mn-lt"/>
                          <a:ea typeface="+mn-ea"/>
                          <a:cs typeface="+mn-cs"/>
                        </a:rPr>
                        <a:t>Day- 19</a:t>
                      </a:r>
                      <a:endParaRPr lang="en-IN" sz="1600" dirty="0"/>
                    </a:p>
                  </a:txBody>
                  <a:tcPr/>
                </a:tc>
                <a:extLst>
                  <a:ext uri="{0D108BD9-81ED-4DB2-BD59-A6C34878D82A}">
                    <a16:rowId xmlns:a16="http://schemas.microsoft.com/office/drawing/2014/main" val="10005"/>
                  </a:ext>
                </a:extLst>
              </a:tr>
            </a:tbl>
          </a:graphicData>
        </a:graphic>
      </p:graphicFrame>
      <p:sp>
        <p:nvSpPr>
          <p:cNvPr id="3" name="Footer Placeholder 2">
            <a:extLst>
              <a:ext uri="{FF2B5EF4-FFF2-40B4-BE49-F238E27FC236}">
                <a16:creationId xmlns:a16="http://schemas.microsoft.com/office/drawing/2014/main" id="{A57A00C0-2A8F-6905-68F0-6A29E7122174}"/>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734930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987527-4F94-449D-8DFA-25520CA89050}" type="slidenum">
              <a:rPr lang="en-IN" smtClean="0"/>
              <a:t>27</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97156624"/>
              </p:ext>
            </p:extLst>
          </p:nvPr>
        </p:nvGraphicFramePr>
        <p:xfrm>
          <a:off x="395506" y="-70980"/>
          <a:ext cx="10995068" cy="7010400"/>
        </p:xfrm>
        <a:graphic>
          <a:graphicData uri="http://schemas.openxmlformats.org/drawingml/2006/table">
            <a:tbl>
              <a:tblPr firstRow="1" bandRow="1">
                <a:tableStyleId>{5C22544A-7EE6-4342-B048-85BDC9FD1C3A}</a:tableStyleId>
              </a:tblPr>
              <a:tblGrid>
                <a:gridCol w="481316">
                  <a:extLst>
                    <a:ext uri="{9D8B030D-6E8A-4147-A177-3AD203B41FA5}">
                      <a16:colId xmlns:a16="http://schemas.microsoft.com/office/drawing/2014/main" val="20000"/>
                    </a:ext>
                  </a:extLst>
                </a:gridCol>
                <a:gridCol w="7252570">
                  <a:extLst>
                    <a:ext uri="{9D8B030D-6E8A-4147-A177-3AD203B41FA5}">
                      <a16:colId xmlns:a16="http://schemas.microsoft.com/office/drawing/2014/main" val="20001"/>
                    </a:ext>
                  </a:extLst>
                </a:gridCol>
                <a:gridCol w="1703540">
                  <a:extLst>
                    <a:ext uri="{9D8B030D-6E8A-4147-A177-3AD203B41FA5}">
                      <a16:colId xmlns:a16="http://schemas.microsoft.com/office/drawing/2014/main" val="20002"/>
                    </a:ext>
                  </a:extLst>
                </a:gridCol>
                <a:gridCol w="1557642">
                  <a:extLst>
                    <a:ext uri="{9D8B030D-6E8A-4147-A177-3AD203B41FA5}">
                      <a16:colId xmlns:a16="http://schemas.microsoft.com/office/drawing/2014/main" val="20003"/>
                    </a:ext>
                  </a:extLst>
                </a:gridCol>
              </a:tblGrid>
              <a:tr h="288517">
                <a:tc>
                  <a:txBody>
                    <a:bodyPr/>
                    <a:lstStyle/>
                    <a:p>
                      <a:r>
                        <a:rPr lang="en-US" sz="1600" dirty="0"/>
                        <a:t>Sr.no.</a:t>
                      </a:r>
                      <a:endParaRPr lang="en-IN" sz="1600" dirty="0"/>
                    </a:p>
                  </a:txBody>
                  <a:tcPr/>
                </a:tc>
                <a:tc>
                  <a:txBody>
                    <a:bodyPr/>
                    <a:lstStyle/>
                    <a:p>
                      <a:r>
                        <a:rPr lang="en-US" sz="1600" dirty="0"/>
                        <a:t>Review process</a:t>
                      </a:r>
                      <a:endParaRPr lang="en-IN" sz="1600" dirty="0"/>
                    </a:p>
                  </a:txBody>
                  <a:tcPr/>
                </a:tc>
                <a:tc>
                  <a:txBody>
                    <a:bodyPr/>
                    <a:lstStyle/>
                    <a:p>
                      <a:r>
                        <a:rPr lang="en-US" sz="1600" dirty="0"/>
                        <a:t>Time schedule</a:t>
                      </a:r>
                      <a:endParaRPr lang="en-IN" sz="1600" dirty="0"/>
                    </a:p>
                  </a:txBody>
                  <a:tcPr/>
                </a:tc>
                <a:tc>
                  <a:txBody>
                    <a:bodyPr/>
                    <a:lstStyle/>
                    <a:p>
                      <a:r>
                        <a:rPr lang="en-US" sz="1600" dirty="0"/>
                        <a:t>Cumulative Days</a:t>
                      </a:r>
                      <a:endParaRPr lang="en-IN" sz="1600" dirty="0"/>
                    </a:p>
                  </a:txBody>
                  <a:tcPr/>
                </a:tc>
                <a:extLst>
                  <a:ext uri="{0D108BD9-81ED-4DB2-BD59-A6C34878D82A}">
                    <a16:rowId xmlns:a16="http://schemas.microsoft.com/office/drawing/2014/main" val="10000"/>
                  </a:ext>
                </a:extLst>
              </a:tr>
              <a:tr h="5890991">
                <a:tc>
                  <a:txBody>
                    <a:bodyPr/>
                    <a:lstStyle/>
                    <a:p>
                      <a:r>
                        <a:rPr lang="en-US" sz="1600" dirty="0"/>
                        <a:t>10.</a:t>
                      </a:r>
                      <a:endParaRPr lang="en-IN" sz="1600" dirty="0"/>
                    </a:p>
                  </a:txBody>
                  <a:tcPr/>
                </a:tc>
                <a:tc>
                  <a:txBody>
                    <a:bodyPr/>
                    <a:lstStyle/>
                    <a:p>
                      <a:r>
                        <a:rPr lang="en-US" sz="1600" kern="1200" dirty="0">
                          <a:solidFill>
                            <a:schemeClr val="dk1"/>
                          </a:solidFill>
                          <a:effectLst/>
                          <a:latin typeface="+mn-lt"/>
                          <a:ea typeface="+mn-ea"/>
                          <a:cs typeface="+mn-cs"/>
                        </a:rPr>
                        <a:t>On completion of the Review, the Reviewer has to submit the under mentioned documents </a:t>
                      </a:r>
                      <a:r>
                        <a:rPr lang="en-US" sz="1600" u="sng" kern="1200" dirty="0">
                          <a:solidFill>
                            <a:schemeClr val="dk1"/>
                          </a:solidFill>
                          <a:effectLst/>
                          <a:latin typeface="+mn-lt"/>
                          <a:ea typeface="+mn-ea"/>
                          <a:cs typeface="+mn-cs"/>
                        </a:rPr>
                        <a:t>duly signed in individual capacity </a:t>
                      </a:r>
                      <a:r>
                        <a:rPr lang="en-US" sz="1600" kern="1200" dirty="0">
                          <a:solidFill>
                            <a:schemeClr val="dk1"/>
                          </a:solidFill>
                          <a:effectLst/>
                          <a:latin typeface="+mn-lt"/>
                          <a:ea typeface="+mn-ea"/>
                          <a:cs typeface="+mn-cs"/>
                        </a:rPr>
                        <a:t>along with Form 9 (to be signed by the PU and the Reviewer) </a:t>
                      </a:r>
                    </a:p>
                    <a:p>
                      <a:pPr marL="0" indent="0">
                        <a:buNone/>
                      </a:pPr>
                      <a:r>
                        <a:rPr lang="en-US" sz="1600" kern="1200" dirty="0">
                          <a:solidFill>
                            <a:schemeClr val="dk1"/>
                          </a:solidFill>
                          <a:effectLst/>
                          <a:latin typeface="+mn-lt"/>
                          <a:ea typeface="+mn-ea"/>
                          <a:cs typeface="+mn-cs"/>
                        </a:rPr>
                        <a:t>a. along with Form 9 (to be signed by the PU and the Reviewer) </a:t>
                      </a:r>
                    </a:p>
                    <a:p>
                      <a:pPr lvl="0"/>
                      <a:r>
                        <a:rPr lang="en-US" sz="1600" kern="1200" dirty="0">
                          <a:solidFill>
                            <a:schemeClr val="dk1"/>
                          </a:solidFill>
                          <a:effectLst/>
                          <a:latin typeface="+mn-lt"/>
                          <a:ea typeface="+mn-ea"/>
                          <a:cs typeface="+mn-cs"/>
                        </a:rPr>
                        <a:t>b. Annexure</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I (</a:t>
                      </a:r>
                      <a:r>
                        <a:rPr lang="en-US" sz="1600" u="sng" kern="1200" dirty="0">
                          <a:solidFill>
                            <a:schemeClr val="dk1"/>
                          </a:solidFill>
                          <a:effectLst/>
                          <a:latin typeface="+mn-lt"/>
                          <a:ea typeface="+mn-ea"/>
                          <a:cs typeface="+mn-cs"/>
                          <a:hlinkClick r:id="rId2"/>
                        </a:rPr>
                        <a:t>https://resource.cdn.icai.org/66199prb5</a:t>
                      </a:r>
                      <a:r>
                        <a:rPr lang="en-US" sz="1600" kern="1200" dirty="0">
                          <a:solidFill>
                            <a:schemeClr val="dk1"/>
                          </a:solidFill>
                          <a:effectLst/>
                          <a:latin typeface="+mn-lt"/>
                          <a:ea typeface="+mn-ea"/>
                          <a:cs typeface="+mn-cs"/>
                        </a:rPr>
                        <a:t> </a:t>
                      </a:r>
                      <a:r>
                        <a:rPr lang="en-US" sz="1600" u="sng" kern="1200" dirty="0">
                          <a:solidFill>
                            <a:schemeClr val="dk1"/>
                          </a:solidFill>
                          <a:effectLst/>
                          <a:latin typeface="+mn-lt"/>
                          <a:ea typeface="+mn-ea"/>
                          <a:cs typeface="+mn-cs"/>
                          <a:hlinkClick r:id="rId2"/>
                        </a:rPr>
                        <a:t>3446-6.pdf</a:t>
                      </a:r>
                      <a:r>
                        <a:rPr lang="en-US" sz="16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 Annexure II (Mandatory for all firms) (</a:t>
                      </a:r>
                      <a:r>
                        <a:rPr lang="en-US" sz="1600" u="sng" kern="1200" dirty="0">
                          <a:solidFill>
                            <a:schemeClr val="dk1"/>
                          </a:solidFill>
                          <a:effectLst/>
                          <a:latin typeface="+mn-lt"/>
                          <a:ea typeface="+mn-ea"/>
                          <a:cs typeface="+mn-cs"/>
                          <a:hlinkClick r:id="rId3"/>
                        </a:rPr>
                        <a:t>https://resource.cdn.icai.org/72012prb5</a:t>
                      </a:r>
                      <a:r>
                        <a:rPr lang="en-US" sz="1600" kern="1200" dirty="0">
                          <a:solidFill>
                            <a:schemeClr val="dk1"/>
                          </a:solidFill>
                          <a:effectLst/>
                          <a:latin typeface="+mn-lt"/>
                          <a:ea typeface="+mn-ea"/>
                          <a:cs typeface="+mn-cs"/>
                        </a:rPr>
                        <a:t> </a:t>
                      </a:r>
                      <a:r>
                        <a:rPr lang="en-US" sz="1600" u="sng" kern="1200" dirty="0">
                          <a:solidFill>
                            <a:schemeClr val="dk1"/>
                          </a:solidFill>
                          <a:effectLst/>
                          <a:latin typeface="+mn-lt"/>
                          <a:ea typeface="+mn-ea"/>
                          <a:cs typeface="+mn-cs"/>
                          <a:hlinkClick r:id="rId3"/>
                        </a:rPr>
                        <a:t>7960-annex2.pdf</a:t>
                      </a:r>
                      <a:r>
                        <a:rPr lang="en-US" sz="1600" kern="1200" dirty="0">
                          <a:solidFill>
                            <a:schemeClr val="dk1"/>
                          </a:solidFill>
                          <a:effectLst/>
                          <a:latin typeface="+mn-lt"/>
                          <a:ea typeface="+mn-ea"/>
                          <a:cs typeface="+mn-cs"/>
                        </a:rPr>
                        <a:t> )</a:t>
                      </a:r>
                    </a:p>
                    <a:p>
                      <a:pPr lvl="0"/>
                      <a:r>
                        <a:rPr lang="en-US" sz="1600" kern="1200" dirty="0">
                          <a:solidFill>
                            <a:schemeClr val="dk1"/>
                          </a:solidFill>
                          <a:effectLst/>
                          <a:latin typeface="+mn-lt"/>
                          <a:ea typeface="+mn-ea"/>
                          <a:cs typeface="+mn-cs"/>
                        </a:rPr>
                        <a:t>d. Annexure</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III</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a:t>
                      </a:r>
                      <a:r>
                        <a:rPr lang="en-US" sz="1600" u="sng" kern="1200" dirty="0">
                          <a:solidFill>
                            <a:schemeClr val="dk1"/>
                          </a:solidFill>
                          <a:effectLst/>
                          <a:latin typeface="+mn-lt"/>
                          <a:ea typeface="+mn-ea"/>
                          <a:cs typeface="+mn-cs"/>
                          <a:hlinkClick r:id="rId4"/>
                        </a:rPr>
                        <a:t>https://resource.cdn.icai.org/72013prb5</a:t>
                      </a:r>
                      <a:r>
                        <a:rPr lang="en-US" sz="1600" kern="1200" dirty="0">
                          <a:solidFill>
                            <a:schemeClr val="dk1"/>
                          </a:solidFill>
                          <a:effectLst/>
                          <a:latin typeface="+mn-lt"/>
                          <a:ea typeface="+mn-ea"/>
                          <a:cs typeface="+mn-cs"/>
                        </a:rPr>
                        <a:t> </a:t>
                      </a:r>
                      <a:r>
                        <a:rPr lang="en-US" sz="1600" u="sng" kern="1200" dirty="0">
                          <a:solidFill>
                            <a:schemeClr val="dk1"/>
                          </a:solidFill>
                          <a:effectLst/>
                          <a:latin typeface="+mn-lt"/>
                          <a:ea typeface="+mn-ea"/>
                          <a:cs typeface="+mn-cs"/>
                          <a:hlinkClick r:id="rId4"/>
                        </a:rPr>
                        <a:t>7960-annex3.pdf)-</a:t>
                      </a:r>
                      <a:r>
                        <a:rPr lang="en-US" sz="1600" kern="1200" dirty="0">
                          <a:solidFill>
                            <a:schemeClr val="dk1"/>
                          </a:solidFill>
                          <a:effectLst/>
                          <a:latin typeface="+mn-lt"/>
                          <a:ea typeface="+mn-ea"/>
                          <a:cs typeface="+mn-cs"/>
                        </a:rPr>
                        <a:t> (Mandatory for firms carrying out audit of listed entity or Banks other than co-operative banks (except multi-state co-operative banks); or Insurance Companies. However firms doing only branch audit are not covered)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e. List of sample selected and basis of sample selection and sample selection criteria as laid down by the Board.*( </a:t>
                      </a:r>
                      <a:r>
                        <a:rPr lang="en-US" sz="1600" u="sng" kern="1200" dirty="0">
                          <a:solidFill>
                            <a:schemeClr val="dk1"/>
                          </a:solidFill>
                          <a:effectLst/>
                          <a:latin typeface="+mn-lt"/>
                          <a:ea typeface="+mn-ea"/>
                          <a:cs typeface="+mn-cs"/>
                          <a:hlinkClick r:id="rId5"/>
                        </a:rPr>
                        <a:t>https://resource.cdn.icai.org/72066prb57</a:t>
                      </a:r>
                      <a:r>
                        <a:rPr lang="en-US" sz="1600" kern="1200" dirty="0">
                          <a:solidFill>
                            <a:schemeClr val="dk1"/>
                          </a:solidFill>
                          <a:effectLst/>
                          <a:latin typeface="+mn-lt"/>
                          <a:ea typeface="+mn-ea"/>
                          <a:cs typeface="+mn-cs"/>
                        </a:rPr>
                        <a:t> </a:t>
                      </a:r>
                      <a:r>
                        <a:rPr lang="en-US" sz="1600" u="sng" kern="1200" dirty="0">
                          <a:solidFill>
                            <a:schemeClr val="dk1"/>
                          </a:solidFill>
                          <a:effectLst/>
                          <a:latin typeface="+mn-lt"/>
                          <a:ea typeface="+mn-ea"/>
                          <a:cs typeface="+mn-cs"/>
                          <a:hlinkClick r:id="rId5"/>
                        </a:rPr>
                        <a:t>994.pdf</a:t>
                      </a:r>
                      <a:r>
                        <a:rPr lang="en-US" sz="1600" kern="1200" dirty="0">
                          <a:solidFill>
                            <a:schemeClr val="dk1"/>
                          </a:solidFill>
                          <a:effectLst/>
                          <a:latin typeface="+mn-lt"/>
                          <a:ea typeface="+mn-ea"/>
                          <a:cs typeface="+mn-cs"/>
                        </a:rPr>
                        <a:t> )</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f. Preliminary Report, if issued, PU’s submissions and Reviewers verification thereon</a:t>
                      </a:r>
                    </a:p>
                    <a:p>
                      <a:r>
                        <a:rPr lang="en-US" sz="1600" kern="1200" dirty="0">
                          <a:solidFill>
                            <a:schemeClr val="dk1"/>
                          </a:solidFill>
                          <a:effectLst/>
                          <a:latin typeface="+mn-lt"/>
                          <a:ea typeface="+mn-ea"/>
                          <a:cs typeface="+mn-cs"/>
                        </a:rPr>
                        <a:t>g. Completed copy of PU Questionnaire received from Practice Unit.</a:t>
                      </a:r>
                    </a:p>
                    <a:p>
                      <a:endParaRPr lang="en-US" sz="16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t>
                      </a:r>
                      <a:r>
                        <a:rPr lang="en-US" sz="1600" b="1" i="1" kern="1200" dirty="0">
                          <a:solidFill>
                            <a:schemeClr val="dk1"/>
                          </a:solidFill>
                          <a:effectLst/>
                          <a:latin typeface="+mn-lt"/>
                          <a:ea typeface="+mn-ea"/>
                          <a:cs typeface="+mn-cs"/>
                        </a:rPr>
                        <a:t>Peer Review Board Reserves the right to ask for working papers as specified in the Peer Review Guidelines.”</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A copy of the Final Report along with</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Annexure I and Annexure II &amp; Annexure III should be sent to the PU also.</a:t>
                      </a:r>
                      <a:endParaRPr lang="en-IN" sz="1600" dirty="0"/>
                    </a:p>
                  </a:txBody>
                  <a:tcPr/>
                </a:tc>
                <a:tc>
                  <a:txBody>
                    <a:bodyPr/>
                    <a:lstStyle/>
                    <a:p>
                      <a:r>
                        <a:rPr lang="en-US" sz="1600" kern="1200" dirty="0">
                          <a:solidFill>
                            <a:schemeClr val="dk1"/>
                          </a:solidFill>
                          <a:effectLst/>
                          <a:latin typeface="+mn-lt"/>
                          <a:ea typeface="+mn-ea"/>
                          <a:cs typeface="+mn-cs"/>
                        </a:rPr>
                        <a:t>Within 1 day</a:t>
                      </a:r>
                      <a:endParaRPr lang="en-IN" sz="1600" dirty="0"/>
                    </a:p>
                  </a:txBody>
                  <a:tcPr/>
                </a:tc>
                <a:tc>
                  <a:txBody>
                    <a:bodyPr/>
                    <a:lstStyle/>
                    <a:p>
                      <a:r>
                        <a:rPr lang="en-US" sz="1600" kern="1200" dirty="0">
                          <a:solidFill>
                            <a:schemeClr val="dk1"/>
                          </a:solidFill>
                          <a:effectLst/>
                          <a:latin typeface="+mn-lt"/>
                          <a:ea typeface="+mn-ea"/>
                          <a:cs typeface="+mn-cs"/>
                        </a:rPr>
                        <a:t>Day- 20</a:t>
                      </a:r>
                      <a:endParaRPr lang="en-IN" sz="1600" dirty="0"/>
                    </a:p>
                  </a:txBody>
                  <a:tcPr/>
                </a:tc>
                <a:extLst>
                  <a:ext uri="{0D108BD9-81ED-4DB2-BD59-A6C34878D82A}">
                    <a16:rowId xmlns:a16="http://schemas.microsoft.com/office/drawing/2014/main" val="10001"/>
                  </a:ext>
                </a:extLst>
              </a:tr>
            </a:tbl>
          </a:graphicData>
        </a:graphic>
      </p:graphicFrame>
      <p:sp>
        <p:nvSpPr>
          <p:cNvPr id="3" name="Footer Placeholder 2">
            <a:extLst>
              <a:ext uri="{FF2B5EF4-FFF2-40B4-BE49-F238E27FC236}">
                <a16:creationId xmlns:a16="http://schemas.microsoft.com/office/drawing/2014/main" id="{7A2B422F-03C0-D11F-0595-7D2A71E0176C}"/>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4025052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987527-4F94-449D-8DFA-25520CA89050}" type="slidenum">
              <a:rPr lang="en-IN" smtClean="0"/>
              <a:t>28</a:t>
            </a:fld>
            <a:endParaRPr lang="en-IN"/>
          </a:p>
        </p:txBody>
      </p:sp>
      <p:graphicFrame>
        <p:nvGraphicFramePr>
          <p:cNvPr id="3" name="Table 2"/>
          <p:cNvGraphicFramePr>
            <a:graphicFrameLocks noGrp="1"/>
          </p:cNvGraphicFramePr>
          <p:nvPr>
            <p:extLst>
              <p:ext uri="{D42A27DB-BD31-4B8C-83A1-F6EECF244321}">
                <p14:modId xmlns:p14="http://schemas.microsoft.com/office/powerpoint/2010/main" val="776277270"/>
              </p:ext>
            </p:extLst>
          </p:nvPr>
        </p:nvGraphicFramePr>
        <p:xfrm>
          <a:off x="458136" y="443350"/>
          <a:ext cx="10995068" cy="2865120"/>
        </p:xfrm>
        <a:graphic>
          <a:graphicData uri="http://schemas.openxmlformats.org/drawingml/2006/table">
            <a:tbl>
              <a:tblPr firstRow="1" bandRow="1">
                <a:tableStyleId>{5C22544A-7EE6-4342-B048-85BDC9FD1C3A}</a:tableStyleId>
              </a:tblPr>
              <a:tblGrid>
                <a:gridCol w="481316">
                  <a:extLst>
                    <a:ext uri="{9D8B030D-6E8A-4147-A177-3AD203B41FA5}">
                      <a16:colId xmlns:a16="http://schemas.microsoft.com/office/drawing/2014/main" val="20000"/>
                    </a:ext>
                  </a:extLst>
                </a:gridCol>
                <a:gridCol w="7252570">
                  <a:extLst>
                    <a:ext uri="{9D8B030D-6E8A-4147-A177-3AD203B41FA5}">
                      <a16:colId xmlns:a16="http://schemas.microsoft.com/office/drawing/2014/main" val="20001"/>
                    </a:ext>
                  </a:extLst>
                </a:gridCol>
                <a:gridCol w="1703540">
                  <a:extLst>
                    <a:ext uri="{9D8B030D-6E8A-4147-A177-3AD203B41FA5}">
                      <a16:colId xmlns:a16="http://schemas.microsoft.com/office/drawing/2014/main" val="20002"/>
                    </a:ext>
                  </a:extLst>
                </a:gridCol>
                <a:gridCol w="1557642">
                  <a:extLst>
                    <a:ext uri="{9D8B030D-6E8A-4147-A177-3AD203B41FA5}">
                      <a16:colId xmlns:a16="http://schemas.microsoft.com/office/drawing/2014/main" val="20003"/>
                    </a:ext>
                  </a:extLst>
                </a:gridCol>
              </a:tblGrid>
              <a:tr h="541735">
                <a:tc>
                  <a:txBody>
                    <a:bodyPr/>
                    <a:lstStyle/>
                    <a:p>
                      <a:r>
                        <a:rPr lang="en-US" sz="1600" dirty="0"/>
                        <a:t>Sr.no.</a:t>
                      </a:r>
                      <a:endParaRPr lang="en-IN" sz="1600" dirty="0"/>
                    </a:p>
                  </a:txBody>
                  <a:tcPr/>
                </a:tc>
                <a:tc>
                  <a:txBody>
                    <a:bodyPr/>
                    <a:lstStyle/>
                    <a:p>
                      <a:r>
                        <a:rPr lang="en-US" sz="1600" dirty="0"/>
                        <a:t>Review process</a:t>
                      </a:r>
                      <a:endParaRPr lang="en-IN" sz="1600" dirty="0"/>
                    </a:p>
                  </a:txBody>
                  <a:tcPr/>
                </a:tc>
                <a:tc>
                  <a:txBody>
                    <a:bodyPr/>
                    <a:lstStyle/>
                    <a:p>
                      <a:r>
                        <a:rPr lang="en-US" sz="1600" dirty="0"/>
                        <a:t>Time schedule</a:t>
                      </a:r>
                      <a:endParaRPr lang="en-IN" sz="1600" dirty="0"/>
                    </a:p>
                  </a:txBody>
                  <a:tcPr/>
                </a:tc>
                <a:tc>
                  <a:txBody>
                    <a:bodyPr/>
                    <a:lstStyle/>
                    <a:p>
                      <a:r>
                        <a:rPr lang="en-US" sz="1600" dirty="0"/>
                        <a:t>Cumulative Days</a:t>
                      </a:r>
                      <a:endParaRPr lang="en-IN" sz="1600" dirty="0"/>
                    </a:p>
                  </a:txBody>
                  <a:tcPr/>
                </a:tc>
                <a:extLst>
                  <a:ext uri="{0D108BD9-81ED-4DB2-BD59-A6C34878D82A}">
                    <a16:rowId xmlns:a16="http://schemas.microsoft.com/office/drawing/2014/main" val="10000"/>
                  </a:ext>
                </a:extLst>
              </a:tr>
              <a:tr h="1770834">
                <a:tc>
                  <a:txBody>
                    <a:bodyPr/>
                    <a:lstStyle/>
                    <a:p>
                      <a:r>
                        <a:rPr lang="en-US" sz="1600" dirty="0"/>
                        <a:t>11.</a:t>
                      </a:r>
                      <a:endParaRPr lang="en-IN" sz="1600" dirty="0"/>
                    </a:p>
                  </a:txBody>
                  <a:tcPr/>
                </a:tc>
                <a:tc>
                  <a:txBody>
                    <a:bodyPr/>
                    <a:lstStyle/>
                    <a:p>
                      <a:r>
                        <a:rPr lang="en-US" sz="1600" kern="1200" dirty="0">
                          <a:solidFill>
                            <a:schemeClr val="dk1"/>
                          </a:solidFill>
                          <a:effectLst/>
                          <a:latin typeface="+mn-lt"/>
                          <a:ea typeface="+mn-ea"/>
                          <a:cs typeface="+mn-cs"/>
                        </a:rPr>
                        <a:t>Board to consider </a:t>
                      </a:r>
                      <a:r>
                        <a:rPr lang="en-US" sz="1600" u="sng" kern="1200" dirty="0">
                          <a:solidFill>
                            <a:schemeClr val="dk1"/>
                          </a:solidFill>
                          <a:effectLst/>
                          <a:latin typeface="+mn-lt"/>
                          <a:ea typeface="+mn-ea"/>
                          <a:cs typeface="+mn-cs"/>
                        </a:rPr>
                        <a:t>issuance of Peer Review Certificate </a:t>
                      </a:r>
                      <a:r>
                        <a:rPr lang="en-US" sz="1600" kern="1200" dirty="0">
                          <a:solidFill>
                            <a:schemeClr val="dk1"/>
                          </a:solidFill>
                          <a:effectLst/>
                          <a:latin typeface="+mn-lt"/>
                          <a:ea typeface="+mn-ea"/>
                          <a:cs typeface="+mn-cs"/>
                        </a:rPr>
                        <a:t>in case of clear Report.</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In case of Qualified Report submitted by reviewer, the report to be considered by the Board. Board to give the recommendation to PU for rectifying the deficiencies observed</a:t>
                      </a:r>
                      <a:endParaRPr lang="en-IN"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by Reviewer.</a:t>
                      </a:r>
                    </a:p>
                    <a:p>
                      <a:r>
                        <a:rPr lang="en-US" sz="1600" b="1" kern="1200" dirty="0">
                          <a:solidFill>
                            <a:schemeClr val="dk1"/>
                          </a:solidFill>
                          <a:effectLst/>
                          <a:latin typeface="+mn-lt"/>
                          <a:ea typeface="+mn-ea"/>
                          <a:cs typeface="+mn-cs"/>
                        </a:rPr>
                        <a:t>Reviewer to submit </a:t>
                      </a:r>
                      <a:r>
                        <a:rPr lang="en-US" sz="1600" b="1" u="sng" kern="1200" dirty="0">
                          <a:solidFill>
                            <a:schemeClr val="dk1"/>
                          </a:solidFill>
                          <a:effectLst/>
                          <a:latin typeface="+mn-lt"/>
                          <a:ea typeface="+mn-ea"/>
                          <a:cs typeface="+mn-cs"/>
                        </a:rPr>
                        <a:t>proof of receipt of Peer Review Fees in individual capacity.</a:t>
                      </a:r>
                      <a:endParaRPr lang="en-IN" sz="1600" u="sng" dirty="0"/>
                    </a:p>
                  </a:txBody>
                  <a:tcPr/>
                </a:tc>
                <a:tc>
                  <a:txBody>
                    <a:bodyPr/>
                    <a:lstStyle/>
                    <a:p>
                      <a:r>
                        <a:rPr lang="en-US" sz="1600" kern="1200" dirty="0">
                          <a:solidFill>
                            <a:schemeClr val="dk1"/>
                          </a:solidFill>
                          <a:effectLst/>
                          <a:latin typeface="+mn-lt"/>
                          <a:ea typeface="+mn-ea"/>
                          <a:cs typeface="+mn-cs"/>
                        </a:rPr>
                        <a:t>In the next Meeting of the Board.</a:t>
                      </a:r>
                      <a:endParaRPr lang="en-IN" sz="1600" dirty="0"/>
                    </a:p>
                  </a:txBody>
                  <a:tcPr/>
                </a:tc>
                <a:tc>
                  <a:txBody>
                    <a:bodyPr/>
                    <a:lstStyle/>
                    <a:p>
                      <a:endParaRPr lang="en-IN" sz="1600"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463462" y="3131507"/>
            <a:ext cx="10759858" cy="2308324"/>
          </a:xfrm>
          <a:prstGeom prst="rect">
            <a:avLst/>
          </a:prstGeom>
          <a:noFill/>
        </p:spPr>
        <p:txBody>
          <a:bodyPr wrap="square" rtlCol="0">
            <a:spAutoFit/>
          </a:bodyPr>
          <a:lstStyle/>
          <a:p>
            <a:pPr marL="342900" indent="-342900" algn="just">
              <a:buAutoNum type="arabicPeriod"/>
            </a:pPr>
            <a:r>
              <a:rPr lang="en-US" sz="1600" dirty="0"/>
              <a:t>The time period mentioned includes the transit time for mailing/ sending the reports/ communication </a:t>
            </a:r>
            <a:r>
              <a:rPr lang="en-US" sz="1600" dirty="0" err="1"/>
              <a:t>etc</a:t>
            </a:r>
            <a:endParaRPr lang="en-US" sz="1600" dirty="0"/>
          </a:p>
          <a:p>
            <a:pPr marL="342900" indent="-342900" algn="just">
              <a:buAutoNum type="arabicPeriod"/>
            </a:pPr>
            <a:r>
              <a:rPr lang="en-US" sz="1600" dirty="0"/>
              <a:t>The Time schedule is illustrative as per the Guidelines and accordingly the Reviewer and Practice Unit shall mutually co-operate and ensure that the entire review process is completed within </a:t>
            </a:r>
            <a:r>
              <a:rPr lang="en-US" sz="1600" u="sng" dirty="0"/>
              <a:t>twenty working days from the date of receipt of application in Form 1 from the Practice Unit	</a:t>
            </a:r>
          </a:p>
          <a:p>
            <a:pPr marL="342900" indent="-342900" algn="just">
              <a:buAutoNum type="arabicPeriod"/>
            </a:pPr>
            <a:r>
              <a:rPr lang="en-US" sz="1600" dirty="0"/>
              <a:t>In case of delay in the Peer Review process beyond the timeframe prescribed under the Peer Review Guidelines, the Practice Unit and the Reviewer, shall make an </a:t>
            </a:r>
            <a:r>
              <a:rPr lang="en-US" sz="1600" u="sng" dirty="0"/>
              <a:t>intimation to the Board in Form 7 seeking extension of time giving reasons for the delay in the process and submission of report to the Secretariat</a:t>
            </a:r>
            <a:endParaRPr lang="en-IN" sz="1600" u="sng" dirty="0"/>
          </a:p>
        </p:txBody>
      </p:sp>
      <p:sp>
        <p:nvSpPr>
          <p:cNvPr id="5" name="Footer Placeholder 4">
            <a:extLst>
              <a:ext uri="{FF2B5EF4-FFF2-40B4-BE49-F238E27FC236}">
                <a16:creationId xmlns:a16="http://schemas.microsoft.com/office/drawing/2014/main" id="{707C39A8-B0F1-0093-777D-9E2CE051609E}"/>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4007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CB27B-2967-BFBC-D59A-31A0216A83A8}"/>
              </a:ext>
            </a:extLst>
          </p:cNvPr>
          <p:cNvSpPr>
            <a:spLocks noGrp="1"/>
          </p:cNvSpPr>
          <p:nvPr>
            <p:ph type="sldNum" sz="quarter" idx="12"/>
          </p:nvPr>
        </p:nvSpPr>
        <p:spPr/>
        <p:txBody>
          <a:bodyPr/>
          <a:lstStyle/>
          <a:p>
            <a:fld id="{84987527-4F94-449D-8DFA-25520CA89050}" type="slidenum">
              <a:rPr lang="en-IN" smtClean="0"/>
              <a:t>29</a:t>
            </a:fld>
            <a:endParaRPr lang="en-IN"/>
          </a:p>
        </p:txBody>
      </p:sp>
      <p:sp>
        <p:nvSpPr>
          <p:cNvPr id="6" name="TextBox 5">
            <a:extLst>
              <a:ext uri="{FF2B5EF4-FFF2-40B4-BE49-F238E27FC236}">
                <a16:creationId xmlns:a16="http://schemas.microsoft.com/office/drawing/2014/main" id="{BD6602C8-E8B7-238B-3BA4-1C4B33AA1413}"/>
              </a:ext>
            </a:extLst>
          </p:cNvPr>
          <p:cNvSpPr txBox="1"/>
          <p:nvPr/>
        </p:nvSpPr>
        <p:spPr>
          <a:xfrm>
            <a:off x="4183529" y="126110"/>
            <a:ext cx="6096000" cy="369332"/>
          </a:xfrm>
          <a:prstGeom prst="rect">
            <a:avLst/>
          </a:prstGeom>
          <a:noFill/>
        </p:spPr>
        <p:txBody>
          <a:bodyPr wrap="square">
            <a:spAutoFit/>
          </a:bodyPr>
          <a:lstStyle/>
          <a:p>
            <a:r>
              <a:rPr lang="en-IN" b="1" dirty="0"/>
              <a:t>Sample selection Criteria</a:t>
            </a:r>
          </a:p>
        </p:txBody>
      </p:sp>
      <p:sp>
        <p:nvSpPr>
          <p:cNvPr id="8" name="TextBox 7">
            <a:extLst>
              <a:ext uri="{FF2B5EF4-FFF2-40B4-BE49-F238E27FC236}">
                <a16:creationId xmlns:a16="http://schemas.microsoft.com/office/drawing/2014/main" id="{A7CBD763-B131-A730-EE81-8BEA2FD6758E}"/>
              </a:ext>
            </a:extLst>
          </p:cNvPr>
          <p:cNvSpPr txBox="1"/>
          <p:nvPr/>
        </p:nvSpPr>
        <p:spPr>
          <a:xfrm>
            <a:off x="418352" y="542383"/>
            <a:ext cx="11152095" cy="6740307"/>
          </a:xfrm>
          <a:prstGeom prst="rect">
            <a:avLst/>
          </a:prstGeom>
          <a:noFill/>
        </p:spPr>
        <p:txBody>
          <a:bodyPr wrap="square">
            <a:spAutoFit/>
          </a:bodyPr>
          <a:lstStyle/>
          <a:p>
            <a:r>
              <a:rPr lang="en-US" dirty="0"/>
              <a:t>The Board has laid down the following criterion for selecting the samples for reckoning the minimum number of samples for review:</a:t>
            </a:r>
          </a:p>
          <a:p>
            <a:pPr marL="342900" indent="-342900">
              <a:buAutoNum type="arabicPeriod"/>
            </a:pPr>
            <a:r>
              <a:rPr lang="en-US" dirty="0"/>
              <a:t>Sample selected should be </a:t>
            </a:r>
            <a:r>
              <a:rPr lang="en-US" u="sng" dirty="0"/>
              <a:t>representative of total population </a:t>
            </a:r>
            <a:r>
              <a:rPr lang="en-US" dirty="0"/>
              <a:t>of assurance services.</a:t>
            </a:r>
          </a:p>
          <a:p>
            <a:pPr marL="342900" indent="-342900">
              <a:buAutoNum type="arabicPeriod"/>
            </a:pPr>
            <a:r>
              <a:rPr lang="en-US" dirty="0"/>
              <a:t>Sample chosen must include assurance engagement assignment which has </a:t>
            </a:r>
            <a:r>
              <a:rPr lang="en-US" u="sng" dirty="0"/>
              <a:t>the highest turnover </a:t>
            </a:r>
            <a:r>
              <a:rPr lang="en-US" dirty="0"/>
              <a:t>among the statutory audit population. </a:t>
            </a:r>
          </a:p>
          <a:p>
            <a:pPr marL="342900" indent="-342900">
              <a:buAutoNum type="arabicPeriod"/>
            </a:pPr>
            <a:r>
              <a:rPr lang="en-US" dirty="0"/>
              <a:t>At least </a:t>
            </a:r>
            <a:r>
              <a:rPr lang="en-US" u="sng" dirty="0"/>
              <a:t>5 samples in total </a:t>
            </a:r>
            <a:r>
              <a:rPr lang="en-US" dirty="0"/>
              <a:t>(in case less than 5 then 100% population) must be selected from the category ‘Statutory Audit’ of Listed entities, central/ State Public Sector Undertakings and Central Cooperative Societies.</a:t>
            </a:r>
          </a:p>
          <a:p>
            <a:pPr marL="342900" indent="-342900">
              <a:buAutoNum type="arabicPeriod"/>
            </a:pPr>
            <a:r>
              <a:rPr lang="en-US" dirty="0"/>
              <a:t>At least </a:t>
            </a:r>
            <a:r>
              <a:rPr lang="en-US" u="sng" dirty="0"/>
              <a:t>1 sample each from CSA audit </a:t>
            </a:r>
            <a:r>
              <a:rPr lang="en-US" dirty="0"/>
              <a:t>of banks and Insurance Company, (if any). CSA will be substituted by SBAs in case PU does not undertake CSA.</a:t>
            </a:r>
          </a:p>
          <a:p>
            <a:pPr marL="342900" indent="-342900">
              <a:buAutoNum type="arabicPeriod"/>
            </a:pPr>
            <a:r>
              <a:rPr lang="en-US" dirty="0"/>
              <a:t>Sample must include </a:t>
            </a:r>
            <a:r>
              <a:rPr lang="en-US" u="sng" dirty="0"/>
              <a:t>each ‘type of assurance engagement</a:t>
            </a:r>
            <a:r>
              <a:rPr lang="en-US" dirty="0"/>
              <a:t>’ (viz. Statutory/Internal/concurrent/Tax/GST etc.) including services provided on tender.</a:t>
            </a:r>
          </a:p>
          <a:p>
            <a:pPr marL="342900" indent="-342900">
              <a:buAutoNum type="arabicPeriod"/>
            </a:pPr>
            <a:r>
              <a:rPr lang="en-US" dirty="0"/>
              <a:t>Sample must be picked from the assurance </a:t>
            </a:r>
            <a:r>
              <a:rPr lang="en-US" u="sng" dirty="0"/>
              <a:t>clients which contribute 15% or more </a:t>
            </a:r>
            <a:r>
              <a:rPr lang="en-US" dirty="0"/>
              <a:t>to the total revenue of the firm (as mentioned under the concentration Clause 17 of Part A of the Questionnaire) </a:t>
            </a:r>
          </a:p>
          <a:p>
            <a:pPr marL="342900" indent="-342900">
              <a:buAutoNum type="arabicPeriod"/>
            </a:pPr>
            <a:r>
              <a:rPr lang="en-US" dirty="0"/>
              <a:t>Sample must be selected from </a:t>
            </a:r>
            <a:r>
              <a:rPr lang="en-US" u="sng" dirty="0"/>
              <a:t>each of the locations </a:t>
            </a:r>
            <a:r>
              <a:rPr lang="en-US" dirty="0"/>
              <a:t>where the PU is rendering Assurance services. However, in case branch has a listed client, then that is mandatorily required to be included in the sample.</a:t>
            </a:r>
          </a:p>
          <a:p>
            <a:pPr marL="342900" indent="-342900">
              <a:buAutoNum type="arabicPeriod"/>
            </a:pPr>
            <a:r>
              <a:rPr lang="en-US" dirty="0"/>
              <a:t>There must be at least one sample from assurance service </a:t>
            </a:r>
            <a:r>
              <a:rPr lang="en-US" u="sng" dirty="0"/>
              <a:t>rendered by each partner </a:t>
            </a:r>
            <a:r>
              <a:rPr lang="en-US" dirty="0"/>
              <a:t>of the PU. </a:t>
            </a:r>
          </a:p>
          <a:p>
            <a:pPr marL="342900" indent="-342900">
              <a:buAutoNum type="arabicPeriod"/>
            </a:pPr>
            <a:r>
              <a:rPr lang="en-US" dirty="0"/>
              <a:t>Sample must be picked from </a:t>
            </a:r>
            <a:r>
              <a:rPr lang="en-US" u="sng" dirty="0"/>
              <a:t>each year </a:t>
            </a:r>
            <a:r>
              <a:rPr lang="en-US" dirty="0"/>
              <a:t>under review. </a:t>
            </a:r>
          </a:p>
          <a:p>
            <a:pPr marL="342900" indent="-342900">
              <a:buAutoNum type="arabicPeriod"/>
            </a:pPr>
            <a:r>
              <a:rPr lang="en-US" dirty="0"/>
              <a:t>Sample must necessarily include those clients in respect of </a:t>
            </a:r>
            <a:r>
              <a:rPr lang="en-US" u="sng" dirty="0"/>
              <a:t>whom advisory has been </a:t>
            </a:r>
            <a:r>
              <a:rPr lang="en-US" dirty="0"/>
              <a:t>issued by FRRB or any regulator. (as mentioned under Clause 14(ii) &amp;14(iii) of Part B (II) of the Questionnaire).</a:t>
            </a:r>
          </a:p>
          <a:p>
            <a:endParaRPr lang="en-IN" dirty="0"/>
          </a:p>
        </p:txBody>
      </p:sp>
      <p:sp>
        <p:nvSpPr>
          <p:cNvPr id="3" name="Footer Placeholder 2">
            <a:extLst>
              <a:ext uri="{FF2B5EF4-FFF2-40B4-BE49-F238E27FC236}">
                <a16:creationId xmlns:a16="http://schemas.microsoft.com/office/drawing/2014/main" id="{711D4476-EE81-2183-E128-DB7A5CF98843}"/>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239025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323" y="1352081"/>
            <a:ext cx="2995121" cy="4566607"/>
          </a:xfrm>
        </p:spPr>
      </p:pic>
      <p:sp>
        <p:nvSpPr>
          <p:cNvPr id="3" name="Slide Number Placeholder 2"/>
          <p:cNvSpPr>
            <a:spLocks noGrp="1"/>
          </p:cNvSpPr>
          <p:nvPr>
            <p:ph type="sldNum" sz="quarter" idx="12"/>
          </p:nvPr>
        </p:nvSpPr>
        <p:spPr/>
        <p:txBody>
          <a:bodyPr/>
          <a:lstStyle/>
          <a:p>
            <a:fld id="{84987527-4F94-449D-8DFA-25520CA89050}" type="slidenum">
              <a:rPr lang="en-IN" smtClean="0"/>
              <a:t>3</a:t>
            </a:fld>
            <a:endParaRPr lang="en-IN"/>
          </a:p>
        </p:txBody>
      </p:sp>
      <p:sp>
        <p:nvSpPr>
          <p:cNvPr id="4" name="Title 3"/>
          <p:cNvSpPr>
            <a:spLocks noGrp="1"/>
          </p:cNvSpPr>
          <p:nvPr>
            <p:ph type="title"/>
          </p:nvPr>
        </p:nvSpPr>
        <p:spPr/>
        <p:txBody>
          <a:bodyPr/>
          <a:lstStyle/>
          <a:p>
            <a:r>
              <a:rPr lang="en-US" dirty="0"/>
              <a:t>PUBLICATIONS-</a:t>
            </a:r>
            <a:endParaRPr lang="en-I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41767" cy="6919588"/>
          </a:xfrm>
          <a:prstGeom prst="rect">
            <a:avLst/>
          </a:prstGeom>
        </p:spPr>
      </p:pic>
      <p:pic>
        <p:nvPicPr>
          <p:cNvPr id="1026" name="Picture 2" descr="C:\Users\RLN\Desktop\IMAGES\PR GUIDELINES2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64" y="-425886"/>
            <a:ext cx="5285985" cy="74274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LN\Desktop\IMAGES\PR MANUAL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733" y="77156"/>
            <a:ext cx="5010410" cy="704772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5406211-7A0B-6386-29AC-ECAC32679183}"/>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96368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85F6C-84E7-7526-FFC7-83EF9049439F}"/>
              </a:ext>
            </a:extLst>
          </p:cNvPr>
          <p:cNvSpPr>
            <a:spLocks noGrp="1"/>
          </p:cNvSpPr>
          <p:nvPr>
            <p:ph type="sldNum" sz="quarter" idx="12"/>
          </p:nvPr>
        </p:nvSpPr>
        <p:spPr/>
        <p:txBody>
          <a:bodyPr/>
          <a:lstStyle/>
          <a:p>
            <a:fld id="{84987527-4F94-449D-8DFA-25520CA89050}" type="slidenum">
              <a:rPr lang="en-IN" smtClean="0"/>
              <a:t>30</a:t>
            </a:fld>
            <a:endParaRPr lang="en-IN"/>
          </a:p>
        </p:txBody>
      </p:sp>
      <p:sp>
        <p:nvSpPr>
          <p:cNvPr id="4" name="TextBox 3">
            <a:extLst>
              <a:ext uri="{FF2B5EF4-FFF2-40B4-BE49-F238E27FC236}">
                <a16:creationId xmlns:a16="http://schemas.microsoft.com/office/drawing/2014/main" id="{CF4C0F91-CC63-BC24-C800-683C09C1FD51}"/>
              </a:ext>
            </a:extLst>
          </p:cNvPr>
          <p:cNvSpPr txBox="1"/>
          <p:nvPr/>
        </p:nvSpPr>
        <p:spPr>
          <a:xfrm>
            <a:off x="292847" y="189770"/>
            <a:ext cx="11731813" cy="584775"/>
          </a:xfrm>
          <a:prstGeom prst="rect">
            <a:avLst/>
          </a:prstGeom>
          <a:noFill/>
        </p:spPr>
        <p:txBody>
          <a:bodyPr wrap="square">
            <a:spAutoFit/>
          </a:bodyPr>
          <a:lstStyle/>
          <a:p>
            <a:r>
              <a:rPr lang="en-US" sz="1600" b="1" dirty="0"/>
              <a:t>Annexure I to the Final Peer Review Report of M/s./</a:t>
            </a:r>
            <a:r>
              <a:rPr lang="en-US" sz="1600" b="1" dirty="0" err="1"/>
              <a:t>CA.__________for</a:t>
            </a:r>
            <a:r>
              <a:rPr lang="en-US" sz="1600" b="1" dirty="0"/>
              <a:t> the peer review  </a:t>
            </a:r>
            <a:r>
              <a:rPr lang="en-US" sz="1600" b="1" dirty="0" err="1"/>
              <a:t>period_______Tick</a:t>
            </a:r>
            <a:r>
              <a:rPr lang="en-US" sz="1600" b="1" dirty="0"/>
              <a:t> ‘Yes’ / ‘No’, appropriate option</a:t>
            </a:r>
            <a:r>
              <a:rPr lang="en-US" sz="1600" dirty="0"/>
              <a:t>. </a:t>
            </a:r>
            <a:endParaRPr lang="en-IN" sz="1600" dirty="0"/>
          </a:p>
        </p:txBody>
      </p:sp>
      <p:graphicFrame>
        <p:nvGraphicFramePr>
          <p:cNvPr id="7" name="Table 6">
            <a:extLst>
              <a:ext uri="{FF2B5EF4-FFF2-40B4-BE49-F238E27FC236}">
                <a16:creationId xmlns:a16="http://schemas.microsoft.com/office/drawing/2014/main" id="{CECB9714-3963-D62B-3B88-607AA38028E0}"/>
              </a:ext>
            </a:extLst>
          </p:cNvPr>
          <p:cNvGraphicFramePr>
            <a:graphicFrameLocks noGrp="1"/>
          </p:cNvGraphicFramePr>
          <p:nvPr>
            <p:extLst>
              <p:ext uri="{D42A27DB-BD31-4B8C-83A1-F6EECF244321}">
                <p14:modId xmlns:p14="http://schemas.microsoft.com/office/powerpoint/2010/main" val="727688717"/>
              </p:ext>
            </p:extLst>
          </p:nvPr>
        </p:nvGraphicFramePr>
        <p:xfrm>
          <a:off x="355601" y="713482"/>
          <a:ext cx="11418046" cy="5755331"/>
        </p:xfrm>
        <a:graphic>
          <a:graphicData uri="http://schemas.openxmlformats.org/drawingml/2006/table">
            <a:tbl>
              <a:tblPr firstRow="1" firstCol="1" lastRow="1" lastCol="1" bandRow="1" bandCol="1">
                <a:tableStyleId>{5C22544A-7EE6-4342-B048-85BDC9FD1C3A}</a:tableStyleId>
              </a:tblPr>
              <a:tblGrid>
                <a:gridCol w="696258">
                  <a:extLst>
                    <a:ext uri="{9D8B030D-6E8A-4147-A177-3AD203B41FA5}">
                      <a16:colId xmlns:a16="http://schemas.microsoft.com/office/drawing/2014/main" val="739517927"/>
                    </a:ext>
                  </a:extLst>
                </a:gridCol>
                <a:gridCol w="8641977">
                  <a:extLst>
                    <a:ext uri="{9D8B030D-6E8A-4147-A177-3AD203B41FA5}">
                      <a16:colId xmlns:a16="http://schemas.microsoft.com/office/drawing/2014/main" val="1786539565"/>
                    </a:ext>
                  </a:extLst>
                </a:gridCol>
                <a:gridCol w="926353">
                  <a:extLst>
                    <a:ext uri="{9D8B030D-6E8A-4147-A177-3AD203B41FA5}">
                      <a16:colId xmlns:a16="http://schemas.microsoft.com/office/drawing/2014/main" val="3545064835"/>
                    </a:ext>
                  </a:extLst>
                </a:gridCol>
                <a:gridCol w="1153458">
                  <a:extLst>
                    <a:ext uri="{9D8B030D-6E8A-4147-A177-3AD203B41FA5}">
                      <a16:colId xmlns:a16="http://schemas.microsoft.com/office/drawing/2014/main" val="3921461275"/>
                    </a:ext>
                  </a:extLst>
                </a:gridCol>
              </a:tblGrid>
              <a:tr h="158691">
                <a:tc>
                  <a:txBody>
                    <a:bodyPr/>
                    <a:lstStyle/>
                    <a:p>
                      <a:pPr marL="75565">
                        <a:spcBef>
                          <a:spcPts val="445"/>
                        </a:spcBef>
                      </a:pPr>
                      <a:r>
                        <a:rPr lang="en-US" sz="1600" b="0" dirty="0">
                          <a:solidFill>
                            <a:schemeClr val="tx1"/>
                          </a:solidFill>
                          <a:effectLst/>
                        </a:rPr>
                        <a:t>Sr. No.</a:t>
                      </a:r>
                      <a:r>
                        <a:rPr lang="en-US" sz="1600" b="0" spc="85"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algn="ctr">
                        <a:spcBef>
                          <a:spcPts val="445"/>
                        </a:spcBef>
                      </a:pPr>
                      <a:r>
                        <a:rPr lang="en-US" sz="1600" spc="-10">
                          <a:solidFill>
                            <a:schemeClr val="tx1"/>
                          </a:solidFill>
                          <a:effectLst/>
                        </a:rPr>
                        <a:t>Particulars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40665">
                        <a:spcBef>
                          <a:spcPts val="445"/>
                        </a:spcBef>
                      </a:pPr>
                      <a:r>
                        <a:rPr lang="en-US" sz="1600" spc="-10" dirty="0">
                          <a:solidFill>
                            <a:schemeClr val="tx1"/>
                          </a:solidFill>
                          <a:effectLst/>
                        </a:rPr>
                        <a:t>Observations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40665">
                        <a:spcBef>
                          <a:spcPts val="445"/>
                        </a:spcBef>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0840731"/>
                  </a:ext>
                </a:extLst>
              </a:tr>
              <a:tr h="355120">
                <a:tc>
                  <a:txBody>
                    <a:bodyPr/>
                    <a:lstStyle/>
                    <a:p>
                      <a:pPr marL="67945">
                        <a:spcBef>
                          <a:spcPts val="430"/>
                        </a:spcBef>
                        <a:spcAft>
                          <a:spcPts val="0"/>
                        </a:spcAft>
                      </a:pPr>
                      <a:r>
                        <a:rPr lang="en-US" sz="1600" b="0" dirty="0">
                          <a:solidFill>
                            <a:schemeClr val="tx1"/>
                          </a:solidFill>
                          <a:effectLst/>
                        </a:rPr>
                        <a:t>1.</a:t>
                      </a:r>
                      <a:r>
                        <a:rPr lang="en-US" sz="1600" b="0" spc="55" dirty="0">
                          <a:solidFill>
                            <a:schemeClr val="tx1"/>
                          </a:solidFill>
                          <a:effectLst/>
                        </a:rPr>
                        <a:t> </a:t>
                      </a:r>
                      <a:r>
                        <a:rPr lang="en-US" sz="1600" b="0" spc="-25" dirty="0">
                          <a:solidFill>
                            <a:schemeClr val="tx1"/>
                          </a:solidFill>
                          <a:effectLst/>
                        </a:rPr>
                        <a:t>(a)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Date</a:t>
                      </a:r>
                      <a:r>
                        <a:rPr lang="en-US" sz="1600" spc="115" dirty="0">
                          <a:solidFill>
                            <a:schemeClr val="tx1"/>
                          </a:solidFill>
                          <a:effectLst/>
                        </a:rPr>
                        <a:t> </a:t>
                      </a:r>
                      <a:r>
                        <a:rPr lang="en-US" sz="1600" dirty="0">
                          <a:solidFill>
                            <a:schemeClr val="tx1"/>
                          </a:solidFill>
                          <a:effectLst/>
                        </a:rPr>
                        <a:t>on</a:t>
                      </a:r>
                      <a:r>
                        <a:rPr lang="en-US" sz="1600" spc="115" dirty="0">
                          <a:solidFill>
                            <a:schemeClr val="tx1"/>
                          </a:solidFill>
                          <a:effectLst/>
                        </a:rPr>
                        <a:t> </a:t>
                      </a:r>
                      <a:r>
                        <a:rPr lang="en-US" sz="1600" dirty="0">
                          <a:solidFill>
                            <a:schemeClr val="tx1"/>
                          </a:solidFill>
                          <a:effectLst/>
                        </a:rPr>
                        <a:t>which</a:t>
                      </a:r>
                      <a:r>
                        <a:rPr lang="en-US" sz="1600" spc="115" dirty="0">
                          <a:solidFill>
                            <a:schemeClr val="tx1"/>
                          </a:solidFill>
                          <a:effectLst/>
                        </a:rPr>
                        <a:t> </a:t>
                      </a:r>
                      <a:r>
                        <a:rPr lang="en-US" sz="1600" dirty="0">
                          <a:solidFill>
                            <a:schemeClr val="tx1"/>
                          </a:solidFill>
                          <a:effectLst/>
                        </a:rPr>
                        <a:t>questionnaire</a:t>
                      </a:r>
                      <a:r>
                        <a:rPr lang="en-US" sz="1600" spc="100" dirty="0">
                          <a:solidFill>
                            <a:schemeClr val="tx1"/>
                          </a:solidFill>
                          <a:effectLst/>
                        </a:rPr>
                        <a:t> </a:t>
                      </a:r>
                      <a:r>
                        <a:rPr lang="en-US" sz="1600" spc="-10" dirty="0">
                          <a:solidFill>
                            <a:schemeClr val="tx1"/>
                          </a:solidFill>
                          <a:effectLst/>
                        </a:rPr>
                        <a:t>received</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dirty="0">
                          <a:solidFill>
                            <a:schemeClr val="tx1"/>
                          </a:solidFill>
                          <a:effectLst/>
                        </a:rPr>
                        <a:t> </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4617949"/>
                  </a:ext>
                </a:extLst>
              </a:tr>
              <a:tr h="384564">
                <a:tc>
                  <a:txBody>
                    <a:bodyPr/>
                    <a:lstStyle/>
                    <a:p>
                      <a:pPr marL="67945">
                        <a:spcBef>
                          <a:spcPts val="445"/>
                        </a:spcBef>
                      </a:pPr>
                      <a:r>
                        <a:rPr lang="en-US" sz="1600" b="0" spc="-25" dirty="0">
                          <a:solidFill>
                            <a:schemeClr val="tx1"/>
                          </a:solidFill>
                          <a:effectLst/>
                        </a:rPr>
                        <a:t>(b)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6675" algn="l">
                        <a:lnSpc>
                          <a:spcPts val="1400"/>
                        </a:lnSpc>
                        <a:spcBef>
                          <a:spcPts val="305"/>
                        </a:spcBef>
                        <a:spcAft>
                          <a:spcPts val="0"/>
                        </a:spcAft>
                      </a:pPr>
                      <a:r>
                        <a:rPr lang="en-US" sz="1600" dirty="0">
                          <a:solidFill>
                            <a:schemeClr val="tx1"/>
                          </a:solidFill>
                          <a:effectLst/>
                        </a:rPr>
                        <a:t>Total</a:t>
                      </a:r>
                      <a:r>
                        <a:rPr lang="en-US" sz="1600" spc="200" dirty="0">
                          <a:solidFill>
                            <a:schemeClr val="tx1"/>
                          </a:solidFill>
                          <a:effectLst/>
                        </a:rPr>
                        <a:t> </a:t>
                      </a:r>
                      <a:r>
                        <a:rPr lang="en-US" sz="1600" u="sng" dirty="0">
                          <a:solidFill>
                            <a:schemeClr val="tx1"/>
                          </a:solidFill>
                          <a:effectLst/>
                        </a:rPr>
                        <a:t>number</a:t>
                      </a:r>
                      <a:r>
                        <a:rPr lang="en-US" sz="1600" u="sng" spc="200" dirty="0">
                          <a:solidFill>
                            <a:schemeClr val="tx1"/>
                          </a:solidFill>
                          <a:effectLst/>
                        </a:rPr>
                        <a:t> </a:t>
                      </a:r>
                      <a:r>
                        <a:rPr lang="en-US" sz="1600" u="sng" dirty="0">
                          <a:solidFill>
                            <a:schemeClr val="tx1"/>
                          </a:solidFill>
                          <a:effectLst/>
                        </a:rPr>
                        <a:t>of</a:t>
                      </a:r>
                      <a:r>
                        <a:rPr lang="en-US" sz="1600" u="sng" spc="200" dirty="0">
                          <a:solidFill>
                            <a:schemeClr val="tx1"/>
                          </a:solidFill>
                          <a:effectLst/>
                        </a:rPr>
                        <a:t> </a:t>
                      </a:r>
                      <a:r>
                        <a:rPr lang="en-US" sz="1600" u="sng" dirty="0">
                          <a:solidFill>
                            <a:schemeClr val="tx1"/>
                          </a:solidFill>
                          <a:effectLst/>
                        </a:rPr>
                        <a:t>assurance</a:t>
                      </a:r>
                      <a:r>
                        <a:rPr lang="en-US" sz="1600" u="sng" spc="200" dirty="0">
                          <a:solidFill>
                            <a:schemeClr val="tx1"/>
                          </a:solidFill>
                          <a:effectLst/>
                        </a:rPr>
                        <a:t> </a:t>
                      </a:r>
                      <a:r>
                        <a:rPr lang="en-US" sz="1600" u="sng" dirty="0">
                          <a:solidFill>
                            <a:schemeClr val="tx1"/>
                          </a:solidFill>
                          <a:effectLst/>
                        </a:rPr>
                        <a:t>assignments</a:t>
                      </a:r>
                      <a:r>
                        <a:rPr lang="en-US" sz="1600" u="sng" spc="200" dirty="0">
                          <a:solidFill>
                            <a:schemeClr val="tx1"/>
                          </a:solidFill>
                          <a:effectLst/>
                        </a:rPr>
                        <a:t> </a:t>
                      </a:r>
                      <a:r>
                        <a:rPr lang="en-US" sz="1600" u="sng" dirty="0">
                          <a:solidFill>
                            <a:schemeClr val="tx1"/>
                          </a:solidFill>
                          <a:effectLst/>
                        </a:rPr>
                        <a:t>handled</a:t>
                      </a:r>
                      <a:r>
                        <a:rPr lang="en-US" sz="1600" u="sng" spc="200" dirty="0">
                          <a:solidFill>
                            <a:schemeClr val="tx1"/>
                          </a:solidFill>
                          <a:effectLst/>
                        </a:rPr>
                        <a:t> </a:t>
                      </a:r>
                      <a:r>
                        <a:rPr lang="en-US" sz="1600" dirty="0">
                          <a:solidFill>
                            <a:schemeClr val="tx1"/>
                          </a:solidFill>
                          <a:effectLst/>
                        </a:rPr>
                        <a:t>by</a:t>
                      </a:r>
                      <a:r>
                        <a:rPr lang="en-US" sz="1600" spc="200" dirty="0">
                          <a:solidFill>
                            <a:schemeClr val="tx1"/>
                          </a:solidFill>
                          <a:effectLst/>
                        </a:rPr>
                        <a:t> </a:t>
                      </a:r>
                      <a:r>
                        <a:rPr lang="en-US" sz="1600" dirty="0">
                          <a:solidFill>
                            <a:schemeClr val="tx1"/>
                          </a:solidFill>
                          <a:effectLst/>
                        </a:rPr>
                        <a:t>the PU during the peer review period</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dirty="0">
                          <a:solidFill>
                            <a:schemeClr val="tx1"/>
                          </a:solidFill>
                          <a:effectLst/>
                        </a:rPr>
                        <a:t> </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178638"/>
                  </a:ext>
                </a:extLst>
              </a:tr>
              <a:tr h="327797">
                <a:tc>
                  <a:txBody>
                    <a:bodyPr/>
                    <a:lstStyle/>
                    <a:p>
                      <a:pPr marL="67945">
                        <a:spcBef>
                          <a:spcPts val="430"/>
                        </a:spcBef>
                        <a:spcAft>
                          <a:spcPts val="0"/>
                        </a:spcAft>
                      </a:pPr>
                      <a:r>
                        <a:rPr lang="en-US" sz="1600" b="0">
                          <a:solidFill>
                            <a:schemeClr val="tx1"/>
                          </a:solidFill>
                          <a:effectLst/>
                        </a:rPr>
                        <a:t>2.</a:t>
                      </a:r>
                      <a:r>
                        <a:rPr lang="en-US" sz="1600" b="0" spc="55">
                          <a:solidFill>
                            <a:schemeClr val="tx1"/>
                          </a:solidFill>
                          <a:effectLst/>
                        </a:rPr>
                        <a:t> </a:t>
                      </a:r>
                      <a:r>
                        <a:rPr lang="en-US" sz="1600" b="0" spc="-25">
                          <a:solidFill>
                            <a:schemeClr val="tx1"/>
                          </a:solidFill>
                          <a:effectLst/>
                        </a:rPr>
                        <a:t>(a)</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Number</a:t>
                      </a:r>
                      <a:r>
                        <a:rPr lang="en-US" sz="1600" spc="95" dirty="0">
                          <a:solidFill>
                            <a:schemeClr val="tx1"/>
                          </a:solidFill>
                          <a:effectLst/>
                        </a:rPr>
                        <a:t> </a:t>
                      </a:r>
                      <a:r>
                        <a:rPr lang="en-US" sz="1600" dirty="0">
                          <a:solidFill>
                            <a:schemeClr val="tx1"/>
                          </a:solidFill>
                          <a:effectLst/>
                        </a:rPr>
                        <a:t>of</a:t>
                      </a:r>
                      <a:r>
                        <a:rPr lang="en-US" sz="1600" spc="110" dirty="0">
                          <a:solidFill>
                            <a:schemeClr val="tx1"/>
                          </a:solidFill>
                          <a:effectLst/>
                        </a:rPr>
                        <a:t> </a:t>
                      </a:r>
                      <a:r>
                        <a:rPr lang="en-US" sz="1600" dirty="0">
                          <a:solidFill>
                            <a:schemeClr val="tx1"/>
                          </a:solidFill>
                          <a:effectLst/>
                        </a:rPr>
                        <a:t>initial</a:t>
                      </a:r>
                      <a:r>
                        <a:rPr lang="en-US" sz="1600" spc="105" dirty="0">
                          <a:solidFill>
                            <a:schemeClr val="tx1"/>
                          </a:solidFill>
                          <a:effectLst/>
                        </a:rPr>
                        <a:t> </a:t>
                      </a:r>
                      <a:r>
                        <a:rPr lang="en-US" sz="1600" dirty="0">
                          <a:solidFill>
                            <a:schemeClr val="tx1"/>
                          </a:solidFill>
                          <a:effectLst/>
                        </a:rPr>
                        <a:t>samples</a:t>
                      </a:r>
                      <a:r>
                        <a:rPr lang="en-US" sz="1600" spc="90" dirty="0">
                          <a:solidFill>
                            <a:schemeClr val="tx1"/>
                          </a:solidFill>
                          <a:effectLst/>
                        </a:rPr>
                        <a:t> </a:t>
                      </a:r>
                      <a:r>
                        <a:rPr lang="en-US" sz="1600" dirty="0">
                          <a:solidFill>
                            <a:schemeClr val="tx1"/>
                          </a:solidFill>
                          <a:effectLst/>
                        </a:rPr>
                        <a:t>selected</a:t>
                      </a:r>
                      <a:r>
                        <a:rPr lang="en-US" sz="1600" spc="110" dirty="0">
                          <a:solidFill>
                            <a:schemeClr val="tx1"/>
                          </a:solidFill>
                          <a:effectLst/>
                        </a:rPr>
                        <a:t> </a:t>
                      </a:r>
                      <a:r>
                        <a:rPr lang="en-US" sz="1600" dirty="0">
                          <a:solidFill>
                            <a:schemeClr val="tx1"/>
                          </a:solidFill>
                          <a:effectLst/>
                        </a:rPr>
                        <a:t>for</a:t>
                      </a:r>
                      <a:r>
                        <a:rPr lang="en-US" sz="1600" spc="100" dirty="0">
                          <a:solidFill>
                            <a:schemeClr val="tx1"/>
                          </a:solidFill>
                          <a:effectLst/>
                        </a:rPr>
                        <a:t> </a:t>
                      </a:r>
                      <a:r>
                        <a:rPr lang="en-US" sz="1600" spc="-10" dirty="0">
                          <a:solidFill>
                            <a:schemeClr val="tx1"/>
                          </a:solidFill>
                          <a:effectLst/>
                        </a:rPr>
                        <a:t>review</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dirty="0">
                          <a:solidFill>
                            <a:schemeClr val="tx1"/>
                          </a:solidFill>
                          <a:effectLst/>
                        </a:rPr>
                        <a:t> </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348718"/>
                  </a:ext>
                </a:extLst>
              </a:tr>
              <a:tr h="324236">
                <a:tc>
                  <a:txBody>
                    <a:bodyPr/>
                    <a:lstStyle/>
                    <a:p>
                      <a:pPr marL="67945">
                        <a:spcBef>
                          <a:spcPts val="430"/>
                        </a:spcBef>
                        <a:spcAft>
                          <a:spcPts val="0"/>
                        </a:spcAft>
                      </a:pPr>
                      <a:r>
                        <a:rPr lang="en-US" sz="1600" b="0" spc="-25" dirty="0">
                          <a:solidFill>
                            <a:schemeClr val="tx1"/>
                          </a:solidFill>
                          <a:effectLst/>
                        </a:rPr>
                        <a:t>(b)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lnSpc>
                          <a:spcPts val="1400"/>
                        </a:lnSpc>
                        <a:spcBef>
                          <a:spcPts val="305"/>
                        </a:spcBef>
                      </a:pPr>
                      <a:r>
                        <a:rPr lang="en-US" sz="1600" dirty="0">
                          <a:solidFill>
                            <a:schemeClr val="tx1"/>
                          </a:solidFill>
                          <a:effectLst/>
                        </a:rPr>
                        <a:t>Was</a:t>
                      </a:r>
                      <a:r>
                        <a:rPr lang="en-US" sz="1600" spc="195" dirty="0">
                          <a:solidFill>
                            <a:schemeClr val="tx1"/>
                          </a:solidFill>
                          <a:effectLst/>
                        </a:rPr>
                        <a:t> </a:t>
                      </a:r>
                      <a:r>
                        <a:rPr lang="en-US" sz="1600" dirty="0">
                          <a:solidFill>
                            <a:schemeClr val="tx1"/>
                          </a:solidFill>
                          <a:effectLst/>
                        </a:rPr>
                        <a:t>the</a:t>
                      </a:r>
                      <a:r>
                        <a:rPr lang="en-US" sz="1600" spc="175" dirty="0">
                          <a:solidFill>
                            <a:schemeClr val="tx1"/>
                          </a:solidFill>
                          <a:effectLst/>
                        </a:rPr>
                        <a:t> </a:t>
                      </a:r>
                      <a:r>
                        <a:rPr lang="en-US" sz="1600" dirty="0">
                          <a:solidFill>
                            <a:schemeClr val="tx1"/>
                          </a:solidFill>
                          <a:effectLst/>
                        </a:rPr>
                        <a:t>completeness</a:t>
                      </a:r>
                      <a:r>
                        <a:rPr lang="en-US" sz="1600" spc="185" dirty="0">
                          <a:solidFill>
                            <a:schemeClr val="tx1"/>
                          </a:solidFill>
                          <a:effectLst/>
                        </a:rPr>
                        <a:t> </a:t>
                      </a:r>
                      <a:r>
                        <a:rPr lang="en-US" sz="1600" dirty="0">
                          <a:solidFill>
                            <a:schemeClr val="tx1"/>
                          </a:solidFill>
                          <a:effectLst/>
                        </a:rPr>
                        <a:t>of</a:t>
                      </a:r>
                      <a:r>
                        <a:rPr lang="en-US" sz="1600" spc="175" dirty="0">
                          <a:solidFill>
                            <a:schemeClr val="tx1"/>
                          </a:solidFill>
                          <a:effectLst/>
                        </a:rPr>
                        <a:t> </a:t>
                      </a:r>
                      <a:r>
                        <a:rPr lang="en-US" sz="1600" dirty="0">
                          <a:solidFill>
                            <a:schemeClr val="tx1"/>
                          </a:solidFill>
                          <a:effectLst/>
                        </a:rPr>
                        <a:t>the</a:t>
                      </a:r>
                      <a:r>
                        <a:rPr lang="en-US" sz="1600" spc="195" dirty="0">
                          <a:solidFill>
                            <a:schemeClr val="tx1"/>
                          </a:solidFill>
                          <a:effectLst/>
                        </a:rPr>
                        <a:t> </a:t>
                      </a:r>
                      <a:r>
                        <a:rPr lang="en-US" sz="1600" dirty="0">
                          <a:solidFill>
                            <a:schemeClr val="tx1"/>
                          </a:solidFill>
                          <a:effectLst/>
                        </a:rPr>
                        <a:t>PU</a:t>
                      </a:r>
                      <a:r>
                        <a:rPr lang="en-US" sz="1600" spc="170" dirty="0">
                          <a:solidFill>
                            <a:schemeClr val="tx1"/>
                          </a:solidFill>
                          <a:effectLst/>
                        </a:rPr>
                        <a:t> </a:t>
                      </a:r>
                      <a:r>
                        <a:rPr lang="en-US" sz="1600" dirty="0">
                          <a:solidFill>
                            <a:schemeClr val="tx1"/>
                          </a:solidFill>
                          <a:effectLst/>
                        </a:rPr>
                        <a:t>clients</a:t>
                      </a:r>
                      <a:r>
                        <a:rPr lang="en-US" sz="1600" spc="185" dirty="0">
                          <a:solidFill>
                            <a:schemeClr val="tx1"/>
                          </a:solidFill>
                          <a:effectLst/>
                        </a:rPr>
                        <a:t> </a:t>
                      </a:r>
                      <a:r>
                        <a:rPr lang="en-US" sz="1600" dirty="0">
                          <a:solidFill>
                            <a:schemeClr val="tx1"/>
                          </a:solidFill>
                          <a:effectLst/>
                        </a:rPr>
                        <a:t>list</a:t>
                      </a:r>
                      <a:r>
                        <a:rPr lang="en-US" sz="1600" spc="175" dirty="0">
                          <a:solidFill>
                            <a:schemeClr val="tx1"/>
                          </a:solidFill>
                          <a:effectLst/>
                        </a:rPr>
                        <a:t> </a:t>
                      </a:r>
                      <a:r>
                        <a:rPr lang="en-US" sz="1600" dirty="0">
                          <a:solidFill>
                            <a:schemeClr val="tx1"/>
                          </a:solidFill>
                          <a:effectLst/>
                        </a:rPr>
                        <a:t>verified</a:t>
                      </a:r>
                      <a:r>
                        <a:rPr lang="en-US" sz="1600" spc="195" dirty="0">
                          <a:solidFill>
                            <a:schemeClr val="tx1"/>
                          </a:solidFill>
                          <a:effectLst/>
                        </a:rPr>
                        <a:t> </a:t>
                      </a:r>
                      <a:r>
                        <a:rPr lang="en-US" sz="1600" dirty="0">
                          <a:solidFill>
                            <a:schemeClr val="tx1"/>
                          </a:solidFill>
                          <a:effectLst/>
                        </a:rPr>
                        <a:t>from assignment register maintained by PU?</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dirty="0">
                          <a:solidFill>
                            <a:schemeClr val="tx1"/>
                          </a:solidFill>
                          <a:effectLst/>
                        </a:rPr>
                        <a:t> </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234308"/>
                  </a:ext>
                </a:extLst>
              </a:tr>
              <a:tr h="274481">
                <a:tc>
                  <a:txBody>
                    <a:bodyPr/>
                    <a:lstStyle/>
                    <a:p>
                      <a:pPr marL="67945">
                        <a:spcBef>
                          <a:spcPts val="430"/>
                        </a:spcBef>
                        <a:spcAft>
                          <a:spcPts val="0"/>
                        </a:spcAft>
                      </a:pPr>
                      <a:r>
                        <a:rPr lang="en-US" sz="1600" b="0" spc="-10">
                          <a:solidFill>
                            <a:schemeClr val="tx1"/>
                          </a:solidFill>
                          <a:effectLst/>
                        </a:rPr>
                        <a:t>3.(a)</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6675" algn="l">
                        <a:lnSpc>
                          <a:spcPts val="1400"/>
                        </a:lnSpc>
                        <a:spcBef>
                          <a:spcPts val="305"/>
                        </a:spcBef>
                        <a:spcAft>
                          <a:spcPts val="0"/>
                        </a:spcAft>
                      </a:pPr>
                      <a:r>
                        <a:rPr lang="en-US" sz="1600" dirty="0">
                          <a:solidFill>
                            <a:schemeClr val="tx1"/>
                          </a:solidFill>
                          <a:effectLst/>
                        </a:rPr>
                        <a:t>Was</a:t>
                      </a:r>
                      <a:r>
                        <a:rPr lang="en-US" sz="1600" spc="170" dirty="0">
                          <a:solidFill>
                            <a:schemeClr val="tx1"/>
                          </a:solidFill>
                          <a:effectLst/>
                        </a:rPr>
                        <a:t> </a:t>
                      </a:r>
                      <a:r>
                        <a:rPr lang="en-US" sz="1600" dirty="0">
                          <a:solidFill>
                            <a:schemeClr val="tx1"/>
                          </a:solidFill>
                          <a:effectLst/>
                        </a:rPr>
                        <a:t>there any</a:t>
                      </a:r>
                      <a:r>
                        <a:rPr lang="en-US" sz="1600" spc="165" dirty="0">
                          <a:solidFill>
                            <a:schemeClr val="tx1"/>
                          </a:solidFill>
                          <a:effectLst/>
                        </a:rPr>
                        <a:t> </a:t>
                      </a:r>
                      <a:r>
                        <a:rPr lang="en-US" sz="1600" dirty="0">
                          <a:solidFill>
                            <a:schemeClr val="tx1"/>
                          </a:solidFill>
                          <a:effectLst/>
                        </a:rPr>
                        <a:t>change made in initial</a:t>
                      </a:r>
                      <a:r>
                        <a:rPr lang="en-US" sz="1600" spc="165" dirty="0">
                          <a:solidFill>
                            <a:schemeClr val="tx1"/>
                          </a:solidFill>
                          <a:effectLst/>
                        </a:rPr>
                        <a:t> </a:t>
                      </a:r>
                      <a:r>
                        <a:rPr lang="en-US" sz="1600" dirty="0">
                          <a:solidFill>
                            <a:schemeClr val="tx1"/>
                          </a:solidFill>
                          <a:effectLst/>
                        </a:rPr>
                        <a:t>sample selected by the Reviewer?</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7821834"/>
                  </a:ext>
                </a:extLst>
              </a:tr>
              <a:tr h="219917">
                <a:tc>
                  <a:txBody>
                    <a:bodyPr/>
                    <a:lstStyle/>
                    <a:p>
                      <a:pPr marL="67945">
                        <a:spcBef>
                          <a:spcPts val="445"/>
                        </a:spcBef>
                      </a:pPr>
                      <a:r>
                        <a:rPr lang="en-US" sz="1600" b="0" spc="-25">
                          <a:solidFill>
                            <a:schemeClr val="tx1"/>
                          </a:solidFill>
                          <a:effectLst/>
                        </a:rPr>
                        <a:t>(b)</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45"/>
                        </a:spcBef>
                      </a:pPr>
                      <a:r>
                        <a:rPr lang="en-US" sz="1600" dirty="0">
                          <a:solidFill>
                            <a:schemeClr val="tx1"/>
                          </a:solidFill>
                          <a:effectLst/>
                        </a:rPr>
                        <a:t>If</a:t>
                      </a:r>
                      <a:r>
                        <a:rPr lang="en-US" sz="1600" spc="95" dirty="0">
                          <a:solidFill>
                            <a:schemeClr val="tx1"/>
                          </a:solidFill>
                          <a:effectLst/>
                        </a:rPr>
                        <a:t> </a:t>
                      </a:r>
                      <a:r>
                        <a:rPr lang="en-US" sz="1600" dirty="0">
                          <a:solidFill>
                            <a:schemeClr val="tx1"/>
                          </a:solidFill>
                          <a:effectLst/>
                        </a:rPr>
                        <a:t>‘Yes’,</a:t>
                      </a:r>
                      <a:r>
                        <a:rPr lang="en-US" sz="1600" spc="105" dirty="0">
                          <a:solidFill>
                            <a:schemeClr val="tx1"/>
                          </a:solidFill>
                          <a:effectLst/>
                        </a:rPr>
                        <a:t> </a:t>
                      </a:r>
                      <a:r>
                        <a:rPr lang="en-US" sz="1600" dirty="0">
                          <a:solidFill>
                            <a:schemeClr val="tx1"/>
                          </a:solidFill>
                          <a:effectLst/>
                        </a:rPr>
                        <a:t>please</a:t>
                      </a:r>
                      <a:r>
                        <a:rPr lang="en-US" sz="1600" spc="90" dirty="0">
                          <a:solidFill>
                            <a:schemeClr val="tx1"/>
                          </a:solidFill>
                          <a:effectLst/>
                        </a:rPr>
                        <a:t> </a:t>
                      </a:r>
                      <a:r>
                        <a:rPr lang="en-US" sz="1600" dirty="0">
                          <a:solidFill>
                            <a:schemeClr val="tx1"/>
                          </a:solidFill>
                          <a:effectLst/>
                        </a:rPr>
                        <a:t>specify</a:t>
                      </a:r>
                      <a:r>
                        <a:rPr lang="en-US" sz="1600" spc="105" dirty="0">
                          <a:solidFill>
                            <a:schemeClr val="tx1"/>
                          </a:solidFill>
                          <a:effectLst/>
                        </a:rPr>
                        <a:t> </a:t>
                      </a:r>
                      <a:r>
                        <a:rPr lang="en-US" sz="1600" dirty="0">
                          <a:solidFill>
                            <a:schemeClr val="tx1"/>
                          </a:solidFill>
                          <a:effectLst/>
                        </a:rPr>
                        <a:t>the</a:t>
                      </a:r>
                      <a:r>
                        <a:rPr lang="en-US" sz="1600" spc="110" dirty="0">
                          <a:solidFill>
                            <a:schemeClr val="tx1"/>
                          </a:solidFill>
                          <a:effectLst/>
                        </a:rPr>
                        <a:t> </a:t>
                      </a:r>
                      <a:r>
                        <a:rPr lang="en-US" sz="1600" dirty="0">
                          <a:solidFill>
                            <a:schemeClr val="tx1"/>
                          </a:solidFill>
                          <a:effectLst/>
                        </a:rPr>
                        <a:t>number</a:t>
                      </a:r>
                      <a:r>
                        <a:rPr lang="en-US" sz="1600" spc="100" dirty="0">
                          <a:solidFill>
                            <a:schemeClr val="tx1"/>
                          </a:solidFill>
                          <a:effectLst/>
                        </a:rPr>
                        <a:t> </a:t>
                      </a:r>
                      <a:r>
                        <a:rPr lang="en-US" sz="1600" dirty="0">
                          <a:solidFill>
                            <a:schemeClr val="tx1"/>
                          </a:solidFill>
                          <a:effectLst/>
                        </a:rPr>
                        <a:t>selected,</a:t>
                      </a:r>
                      <a:r>
                        <a:rPr lang="en-US" sz="1600" spc="105" dirty="0">
                          <a:solidFill>
                            <a:schemeClr val="tx1"/>
                          </a:solidFill>
                          <a:effectLst/>
                        </a:rPr>
                        <a:t> </a:t>
                      </a:r>
                      <a:r>
                        <a:rPr lang="en-US" sz="1600" dirty="0">
                          <a:solidFill>
                            <a:schemeClr val="tx1"/>
                          </a:solidFill>
                          <a:effectLst/>
                        </a:rPr>
                        <a:t>after</a:t>
                      </a:r>
                      <a:r>
                        <a:rPr lang="en-US" sz="1600" spc="105" dirty="0">
                          <a:solidFill>
                            <a:schemeClr val="tx1"/>
                          </a:solidFill>
                          <a:effectLst/>
                        </a:rPr>
                        <a:t> </a:t>
                      </a:r>
                      <a:r>
                        <a:rPr lang="en-US" sz="1600" spc="-10" dirty="0">
                          <a:solidFill>
                            <a:schemeClr val="tx1"/>
                          </a:solidFill>
                          <a:effectLst/>
                        </a:rPr>
                        <a:t>change</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764679"/>
                  </a:ext>
                </a:extLst>
              </a:tr>
              <a:tr h="625433">
                <a:tc>
                  <a:txBody>
                    <a:bodyPr/>
                    <a:lstStyle/>
                    <a:p>
                      <a:pPr marL="67945">
                        <a:spcBef>
                          <a:spcPts val="430"/>
                        </a:spcBef>
                        <a:spcAft>
                          <a:spcPts val="0"/>
                        </a:spcAft>
                      </a:pPr>
                      <a:r>
                        <a:rPr lang="en-US" sz="1600" b="0" spc="-25" dirty="0">
                          <a:solidFill>
                            <a:schemeClr val="tx1"/>
                          </a:solidFill>
                          <a:effectLst/>
                        </a:rPr>
                        <a:t>4.</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8580" algn="l">
                        <a:lnSpc>
                          <a:spcPct val="110000"/>
                        </a:lnSpc>
                        <a:spcBef>
                          <a:spcPts val="445"/>
                        </a:spcBef>
                      </a:pPr>
                      <a:r>
                        <a:rPr lang="en-US" sz="1600" dirty="0">
                          <a:solidFill>
                            <a:schemeClr val="tx1"/>
                          </a:solidFill>
                          <a:effectLst/>
                        </a:rPr>
                        <a:t>Name</a:t>
                      </a:r>
                      <a:r>
                        <a:rPr lang="en-US" sz="1600" spc="200" dirty="0">
                          <a:solidFill>
                            <a:schemeClr val="tx1"/>
                          </a:solidFill>
                          <a:effectLst/>
                        </a:rPr>
                        <a:t> </a:t>
                      </a:r>
                      <a:r>
                        <a:rPr lang="en-US" sz="1600" dirty="0">
                          <a:solidFill>
                            <a:schemeClr val="tx1"/>
                          </a:solidFill>
                          <a:effectLst/>
                        </a:rPr>
                        <a:t>of</a:t>
                      </a:r>
                      <a:r>
                        <a:rPr lang="en-US" sz="1600" spc="200" dirty="0">
                          <a:solidFill>
                            <a:schemeClr val="tx1"/>
                          </a:solidFill>
                          <a:effectLst/>
                        </a:rPr>
                        <a:t> </a:t>
                      </a:r>
                      <a:r>
                        <a:rPr lang="en-US" sz="1600" dirty="0">
                          <a:solidFill>
                            <a:schemeClr val="tx1"/>
                          </a:solidFill>
                          <a:effectLst/>
                        </a:rPr>
                        <a:t>the</a:t>
                      </a:r>
                      <a:r>
                        <a:rPr lang="en-US" sz="1600" spc="200" dirty="0">
                          <a:solidFill>
                            <a:schemeClr val="tx1"/>
                          </a:solidFill>
                          <a:effectLst/>
                        </a:rPr>
                        <a:t> </a:t>
                      </a:r>
                      <a:r>
                        <a:rPr lang="en-US" sz="1600" dirty="0">
                          <a:solidFill>
                            <a:schemeClr val="tx1"/>
                          </a:solidFill>
                          <a:effectLst/>
                        </a:rPr>
                        <a:t>Qualified</a:t>
                      </a:r>
                      <a:r>
                        <a:rPr lang="en-US" sz="1600" spc="200" dirty="0">
                          <a:solidFill>
                            <a:schemeClr val="tx1"/>
                          </a:solidFill>
                          <a:effectLst/>
                        </a:rPr>
                        <a:t> </a:t>
                      </a:r>
                      <a:r>
                        <a:rPr lang="en-US" sz="1600" dirty="0">
                          <a:solidFill>
                            <a:schemeClr val="tx1"/>
                          </a:solidFill>
                          <a:effectLst/>
                        </a:rPr>
                        <a:t>Assistant</a:t>
                      </a:r>
                      <a:r>
                        <a:rPr lang="en-US" sz="1600" spc="200" dirty="0">
                          <a:solidFill>
                            <a:schemeClr val="tx1"/>
                          </a:solidFill>
                          <a:effectLst/>
                        </a:rPr>
                        <a:t> </a:t>
                      </a:r>
                      <a:r>
                        <a:rPr lang="en-US" sz="1600" dirty="0">
                          <a:solidFill>
                            <a:schemeClr val="tx1"/>
                          </a:solidFill>
                          <a:effectLst/>
                        </a:rPr>
                        <a:t>of</a:t>
                      </a:r>
                      <a:r>
                        <a:rPr lang="en-US" sz="1600" spc="200" dirty="0">
                          <a:solidFill>
                            <a:schemeClr val="tx1"/>
                          </a:solidFill>
                          <a:effectLst/>
                        </a:rPr>
                        <a:t> </a:t>
                      </a:r>
                      <a:r>
                        <a:rPr lang="en-US" sz="1600" dirty="0">
                          <a:solidFill>
                            <a:schemeClr val="tx1"/>
                          </a:solidFill>
                          <a:effectLst/>
                        </a:rPr>
                        <a:t>the</a:t>
                      </a:r>
                      <a:r>
                        <a:rPr lang="en-US" sz="1600" spc="200" dirty="0">
                          <a:solidFill>
                            <a:schemeClr val="tx1"/>
                          </a:solidFill>
                          <a:effectLst/>
                        </a:rPr>
                        <a:t> </a:t>
                      </a:r>
                      <a:r>
                        <a:rPr lang="en-US" sz="1600" dirty="0">
                          <a:solidFill>
                            <a:schemeClr val="tx1"/>
                          </a:solidFill>
                          <a:effectLst/>
                        </a:rPr>
                        <a:t>reviewer,</a:t>
                      </a:r>
                      <a:r>
                        <a:rPr lang="en-US" sz="1600" spc="200" dirty="0">
                          <a:solidFill>
                            <a:schemeClr val="tx1"/>
                          </a:solidFill>
                          <a:effectLst/>
                        </a:rPr>
                        <a:t> </a:t>
                      </a:r>
                      <a:r>
                        <a:rPr lang="en-US" sz="1600" dirty="0">
                          <a:solidFill>
                            <a:schemeClr val="tx1"/>
                          </a:solidFill>
                          <a:effectLst/>
                        </a:rPr>
                        <a:t>who helped</a:t>
                      </a:r>
                      <a:r>
                        <a:rPr lang="en-US" sz="1600" spc="200" dirty="0">
                          <a:solidFill>
                            <a:schemeClr val="tx1"/>
                          </a:solidFill>
                          <a:effectLst/>
                        </a:rPr>
                        <a:t> </a:t>
                      </a:r>
                      <a:r>
                        <a:rPr lang="en-US" sz="1600" dirty="0">
                          <a:solidFill>
                            <a:schemeClr val="tx1"/>
                          </a:solidFill>
                          <a:effectLst/>
                        </a:rPr>
                        <a:t>in</a:t>
                      </a:r>
                      <a:r>
                        <a:rPr lang="en-US" sz="1600" spc="200" dirty="0">
                          <a:solidFill>
                            <a:schemeClr val="tx1"/>
                          </a:solidFill>
                          <a:effectLst/>
                        </a:rPr>
                        <a:t> </a:t>
                      </a:r>
                      <a:r>
                        <a:rPr lang="en-US" sz="1600" dirty="0">
                          <a:solidFill>
                            <a:schemeClr val="tx1"/>
                          </a:solidFill>
                          <a:effectLst/>
                        </a:rPr>
                        <a:t>the</a:t>
                      </a:r>
                      <a:r>
                        <a:rPr lang="en-US" sz="1600" spc="200" dirty="0">
                          <a:solidFill>
                            <a:schemeClr val="tx1"/>
                          </a:solidFill>
                          <a:effectLst/>
                        </a:rPr>
                        <a:t> </a:t>
                      </a:r>
                      <a:r>
                        <a:rPr lang="en-US" sz="1600" dirty="0">
                          <a:solidFill>
                            <a:schemeClr val="tx1"/>
                          </a:solidFill>
                          <a:effectLst/>
                        </a:rPr>
                        <a:t>Peer</a:t>
                      </a:r>
                      <a:r>
                        <a:rPr lang="en-US" sz="1600" spc="200" dirty="0">
                          <a:solidFill>
                            <a:schemeClr val="tx1"/>
                          </a:solidFill>
                          <a:effectLst/>
                        </a:rPr>
                        <a:t> </a:t>
                      </a:r>
                      <a:r>
                        <a:rPr lang="en-US" sz="1600" dirty="0">
                          <a:solidFill>
                            <a:schemeClr val="tx1"/>
                          </a:solidFill>
                          <a:effectLst/>
                        </a:rPr>
                        <a:t>Review.</a:t>
                      </a:r>
                      <a:r>
                        <a:rPr lang="en-US" sz="1600" spc="200" dirty="0">
                          <a:solidFill>
                            <a:schemeClr val="tx1"/>
                          </a:solidFill>
                          <a:effectLst/>
                        </a:rPr>
                        <a:t> </a:t>
                      </a:r>
                      <a:r>
                        <a:rPr lang="en-US" sz="1600" dirty="0">
                          <a:solidFill>
                            <a:schemeClr val="tx1"/>
                          </a:solidFill>
                          <a:effectLst/>
                        </a:rPr>
                        <a:t>(Please</a:t>
                      </a:r>
                      <a:r>
                        <a:rPr lang="en-US" sz="1600" spc="200" dirty="0">
                          <a:solidFill>
                            <a:schemeClr val="tx1"/>
                          </a:solidFill>
                          <a:effectLst/>
                        </a:rPr>
                        <a:t> </a:t>
                      </a:r>
                      <a:r>
                        <a:rPr lang="en-US" sz="1600" dirty="0">
                          <a:solidFill>
                            <a:schemeClr val="tx1"/>
                          </a:solidFill>
                          <a:effectLst/>
                        </a:rPr>
                        <a:t>also</a:t>
                      </a:r>
                      <a:r>
                        <a:rPr lang="en-US" sz="1600" spc="200" dirty="0">
                          <a:solidFill>
                            <a:schemeClr val="tx1"/>
                          </a:solidFill>
                          <a:effectLst/>
                        </a:rPr>
                        <a:t> </a:t>
                      </a:r>
                      <a:r>
                        <a:rPr lang="en-US" sz="1600" dirty="0">
                          <a:solidFill>
                            <a:schemeClr val="tx1"/>
                          </a:solidFill>
                          <a:effectLst/>
                        </a:rPr>
                        <a:t>attach declaration</a:t>
                      </a:r>
                      <a:r>
                        <a:rPr lang="en-US" sz="1600" spc="250" dirty="0">
                          <a:solidFill>
                            <a:schemeClr val="tx1"/>
                          </a:solidFill>
                          <a:effectLst/>
                        </a:rPr>
                        <a:t> </a:t>
                      </a:r>
                      <a:r>
                        <a:rPr lang="en-US" sz="1600" dirty="0">
                          <a:solidFill>
                            <a:schemeClr val="tx1"/>
                          </a:solidFill>
                          <a:effectLst/>
                        </a:rPr>
                        <a:t>of</a:t>
                      </a:r>
                      <a:r>
                        <a:rPr lang="en-US" sz="1600" spc="255" dirty="0">
                          <a:solidFill>
                            <a:schemeClr val="tx1"/>
                          </a:solidFill>
                          <a:effectLst/>
                        </a:rPr>
                        <a:t> </a:t>
                      </a:r>
                      <a:r>
                        <a:rPr lang="en-US" sz="1600" dirty="0">
                          <a:solidFill>
                            <a:schemeClr val="tx1"/>
                          </a:solidFill>
                          <a:effectLst/>
                        </a:rPr>
                        <a:t>confidentiality</a:t>
                      </a:r>
                      <a:r>
                        <a:rPr lang="en-US" sz="1600" spc="260" dirty="0">
                          <a:solidFill>
                            <a:schemeClr val="tx1"/>
                          </a:solidFill>
                          <a:effectLst/>
                        </a:rPr>
                        <a:t> </a:t>
                      </a:r>
                      <a:r>
                        <a:rPr lang="en-US" sz="1600" dirty="0">
                          <a:solidFill>
                            <a:schemeClr val="tx1"/>
                          </a:solidFill>
                          <a:effectLst/>
                        </a:rPr>
                        <a:t>duly</a:t>
                      </a:r>
                      <a:r>
                        <a:rPr lang="en-US" sz="1600" spc="260" dirty="0">
                          <a:solidFill>
                            <a:schemeClr val="tx1"/>
                          </a:solidFill>
                          <a:effectLst/>
                        </a:rPr>
                        <a:t> </a:t>
                      </a:r>
                      <a:r>
                        <a:rPr lang="en-US" sz="1600" dirty="0">
                          <a:solidFill>
                            <a:schemeClr val="tx1"/>
                          </a:solidFill>
                          <a:effectLst/>
                        </a:rPr>
                        <a:t>signed</a:t>
                      </a:r>
                      <a:r>
                        <a:rPr lang="en-US" sz="1600" spc="255" dirty="0">
                          <a:solidFill>
                            <a:schemeClr val="tx1"/>
                          </a:solidFill>
                          <a:effectLst/>
                        </a:rPr>
                        <a:t> </a:t>
                      </a:r>
                      <a:r>
                        <a:rPr lang="en-US" sz="1600" dirty="0">
                          <a:solidFill>
                            <a:schemeClr val="tx1"/>
                          </a:solidFill>
                          <a:effectLst/>
                        </a:rPr>
                        <a:t>by</a:t>
                      </a:r>
                      <a:r>
                        <a:rPr lang="en-US" sz="1600" spc="260" dirty="0">
                          <a:solidFill>
                            <a:schemeClr val="tx1"/>
                          </a:solidFill>
                          <a:effectLst/>
                        </a:rPr>
                        <a:t> </a:t>
                      </a:r>
                      <a:r>
                        <a:rPr lang="en-US" sz="1600" dirty="0">
                          <a:solidFill>
                            <a:schemeClr val="tx1"/>
                          </a:solidFill>
                          <a:effectLst/>
                        </a:rPr>
                        <a:t>the</a:t>
                      </a:r>
                      <a:r>
                        <a:rPr lang="en-US" sz="1600" spc="255" dirty="0">
                          <a:solidFill>
                            <a:schemeClr val="tx1"/>
                          </a:solidFill>
                          <a:effectLst/>
                        </a:rPr>
                        <a:t> </a:t>
                      </a:r>
                      <a:r>
                        <a:rPr lang="en-US" sz="1600" spc="-10" dirty="0">
                          <a:solidFill>
                            <a:schemeClr val="tx1"/>
                          </a:solidFill>
                          <a:effectLst/>
                        </a:rPr>
                        <a:t>qualified</a:t>
                      </a:r>
                      <a:endParaRPr lang="en-IN" sz="1600" dirty="0">
                        <a:solidFill>
                          <a:schemeClr val="tx1"/>
                        </a:solidFill>
                        <a:effectLst/>
                      </a:endParaRPr>
                    </a:p>
                    <a:p>
                      <a:pPr marL="68580" algn="l">
                        <a:lnSpc>
                          <a:spcPts val="1250"/>
                        </a:lnSpc>
                        <a:spcBef>
                          <a:spcPts val="445"/>
                        </a:spcBef>
                      </a:pPr>
                      <a:r>
                        <a:rPr lang="en-US" sz="1600" spc="-10" dirty="0">
                          <a:solidFill>
                            <a:schemeClr val="tx1"/>
                          </a:solidFill>
                          <a:effectLst/>
                        </a:rPr>
                        <a:t>assistant.)</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88306"/>
                  </a:ext>
                </a:extLst>
              </a:tr>
              <a:tr h="384564">
                <a:tc>
                  <a:txBody>
                    <a:bodyPr/>
                    <a:lstStyle/>
                    <a:p>
                      <a:pPr marL="67945">
                        <a:spcBef>
                          <a:spcPts val="445"/>
                        </a:spcBef>
                      </a:pPr>
                      <a:r>
                        <a:rPr lang="en-US" sz="1600" b="0" spc="-25">
                          <a:solidFill>
                            <a:schemeClr val="tx1"/>
                          </a:solidFill>
                          <a:effectLst/>
                        </a:rPr>
                        <a:t>5.</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lnSpc>
                          <a:spcPts val="1400"/>
                        </a:lnSpc>
                        <a:spcBef>
                          <a:spcPts val="305"/>
                        </a:spcBef>
                      </a:pPr>
                      <a:r>
                        <a:rPr lang="en-US" sz="1600" dirty="0">
                          <a:solidFill>
                            <a:schemeClr val="tx1"/>
                          </a:solidFill>
                          <a:effectLst/>
                        </a:rPr>
                        <a:t>Whether</a:t>
                      </a:r>
                      <a:r>
                        <a:rPr lang="en-US" sz="1600" spc="200" dirty="0">
                          <a:solidFill>
                            <a:schemeClr val="tx1"/>
                          </a:solidFill>
                          <a:effectLst/>
                        </a:rPr>
                        <a:t> </a:t>
                      </a:r>
                      <a:r>
                        <a:rPr lang="en-US" sz="1600" dirty="0">
                          <a:solidFill>
                            <a:schemeClr val="tx1"/>
                          </a:solidFill>
                          <a:effectLst/>
                        </a:rPr>
                        <a:t>following</a:t>
                      </a:r>
                      <a:r>
                        <a:rPr lang="en-US" sz="1600" spc="200" dirty="0">
                          <a:solidFill>
                            <a:schemeClr val="tx1"/>
                          </a:solidFill>
                          <a:effectLst/>
                        </a:rPr>
                        <a:t> </a:t>
                      </a:r>
                      <a:r>
                        <a:rPr lang="en-US" sz="1600" u="sng" dirty="0">
                          <a:solidFill>
                            <a:schemeClr val="tx1"/>
                          </a:solidFill>
                          <a:effectLst/>
                        </a:rPr>
                        <a:t>general</a:t>
                      </a:r>
                      <a:r>
                        <a:rPr lang="en-US" sz="1600" u="sng" spc="200" dirty="0">
                          <a:solidFill>
                            <a:schemeClr val="tx1"/>
                          </a:solidFill>
                          <a:effectLst/>
                        </a:rPr>
                        <a:t> </a:t>
                      </a:r>
                      <a:r>
                        <a:rPr lang="en-US" sz="1600" u="sng" dirty="0">
                          <a:solidFill>
                            <a:schemeClr val="tx1"/>
                          </a:solidFill>
                          <a:effectLst/>
                        </a:rPr>
                        <a:t>controls</a:t>
                      </a:r>
                      <a:r>
                        <a:rPr lang="en-US" sz="1600" u="sng" spc="200" dirty="0">
                          <a:solidFill>
                            <a:schemeClr val="tx1"/>
                          </a:solidFill>
                          <a:effectLst/>
                        </a:rPr>
                        <a:t> </a:t>
                      </a:r>
                      <a:r>
                        <a:rPr lang="en-US" sz="1600" u="sng" dirty="0">
                          <a:solidFill>
                            <a:schemeClr val="tx1"/>
                          </a:solidFill>
                          <a:effectLst/>
                        </a:rPr>
                        <a:t>are</a:t>
                      </a:r>
                      <a:r>
                        <a:rPr lang="en-US" sz="1600" u="sng" spc="200" dirty="0">
                          <a:solidFill>
                            <a:schemeClr val="tx1"/>
                          </a:solidFill>
                          <a:effectLst/>
                        </a:rPr>
                        <a:t> </a:t>
                      </a:r>
                      <a:r>
                        <a:rPr lang="en-US" sz="1600" u="sng" dirty="0">
                          <a:solidFill>
                            <a:schemeClr val="tx1"/>
                          </a:solidFill>
                          <a:effectLst/>
                        </a:rPr>
                        <a:t>in</a:t>
                      </a:r>
                      <a:r>
                        <a:rPr lang="en-US" sz="1600" u="sng" spc="200" dirty="0">
                          <a:solidFill>
                            <a:schemeClr val="tx1"/>
                          </a:solidFill>
                          <a:effectLst/>
                        </a:rPr>
                        <a:t> </a:t>
                      </a:r>
                      <a:r>
                        <a:rPr lang="en-US" sz="1600" u="sng" dirty="0">
                          <a:solidFill>
                            <a:schemeClr val="tx1"/>
                          </a:solidFill>
                          <a:effectLst/>
                        </a:rPr>
                        <a:t>existence</a:t>
                      </a:r>
                      <a:r>
                        <a:rPr lang="en-US" sz="1600" u="sng" spc="200" dirty="0">
                          <a:solidFill>
                            <a:schemeClr val="tx1"/>
                          </a:solidFill>
                          <a:effectLst/>
                        </a:rPr>
                        <a:t> </a:t>
                      </a:r>
                      <a:r>
                        <a:rPr lang="en-US" sz="1600" u="sng" dirty="0">
                          <a:solidFill>
                            <a:schemeClr val="tx1"/>
                          </a:solidFill>
                          <a:effectLst/>
                        </a:rPr>
                        <a:t>and operating effectively during the period under review?</a:t>
                      </a:r>
                      <a:endParaRPr lang="en-IN" sz="1600" u="sng"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41806"/>
                  </a:ext>
                </a:extLst>
              </a:tr>
              <a:tr h="157441">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a:t>
                      </a:r>
                      <a:r>
                        <a:rPr lang="en-US" sz="1600" dirty="0" err="1">
                          <a:solidFill>
                            <a:schemeClr val="tx1"/>
                          </a:solidFill>
                          <a:effectLst/>
                        </a:rPr>
                        <a:t>i</a:t>
                      </a:r>
                      <a:r>
                        <a:rPr lang="en-US" sz="1600" dirty="0">
                          <a:solidFill>
                            <a:schemeClr val="tx1"/>
                          </a:solidFill>
                          <a:effectLst/>
                        </a:rPr>
                        <a:t>)</a:t>
                      </a:r>
                      <a:r>
                        <a:rPr lang="en-US" sz="1600" spc="205" dirty="0">
                          <a:solidFill>
                            <a:schemeClr val="tx1"/>
                          </a:solidFill>
                          <a:effectLst/>
                        </a:rPr>
                        <a:t>  </a:t>
                      </a:r>
                      <a:r>
                        <a:rPr lang="en-US" sz="1600" spc="-10" dirty="0">
                          <a:solidFill>
                            <a:schemeClr val="tx1"/>
                          </a:solidFill>
                          <a:effectLst/>
                        </a:rPr>
                        <a:t>Independence</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982598"/>
                  </a:ext>
                </a:extLst>
              </a:tr>
              <a:tr h="15869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(ii)</a:t>
                      </a:r>
                      <a:r>
                        <a:rPr lang="en-US" sz="1600" spc="145" dirty="0">
                          <a:solidFill>
                            <a:schemeClr val="tx1"/>
                          </a:solidFill>
                          <a:effectLst/>
                        </a:rPr>
                        <a:t>  </a:t>
                      </a:r>
                      <a:r>
                        <a:rPr lang="en-US" sz="1600" dirty="0">
                          <a:solidFill>
                            <a:schemeClr val="tx1"/>
                          </a:solidFill>
                          <a:effectLst/>
                        </a:rPr>
                        <a:t>Professional</a:t>
                      </a:r>
                      <a:r>
                        <a:rPr lang="en-US" sz="1600" spc="100" dirty="0">
                          <a:solidFill>
                            <a:schemeClr val="tx1"/>
                          </a:solidFill>
                          <a:effectLst/>
                        </a:rPr>
                        <a:t> </a:t>
                      </a:r>
                      <a:r>
                        <a:rPr lang="en-US" sz="1600" dirty="0">
                          <a:solidFill>
                            <a:schemeClr val="tx1"/>
                          </a:solidFill>
                          <a:effectLst/>
                        </a:rPr>
                        <a:t>Skills</a:t>
                      </a:r>
                      <a:r>
                        <a:rPr lang="en-US" sz="1600" spc="95" dirty="0">
                          <a:solidFill>
                            <a:schemeClr val="tx1"/>
                          </a:solidFill>
                          <a:effectLst/>
                        </a:rPr>
                        <a:t> </a:t>
                      </a:r>
                      <a:r>
                        <a:rPr lang="en-US" sz="1600" dirty="0">
                          <a:solidFill>
                            <a:schemeClr val="tx1"/>
                          </a:solidFill>
                          <a:effectLst/>
                        </a:rPr>
                        <a:t>and</a:t>
                      </a:r>
                      <a:r>
                        <a:rPr lang="en-US" sz="1600" spc="130" dirty="0">
                          <a:solidFill>
                            <a:schemeClr val="tx1"/>
                          </a:solidFill>
                          <a:effectLst/>
                        </a:rPr>
                        <a:t> </a:t>
                      </a:r>
                      <a:r>
                        <a:rPr lang="en-US" sz="1600" spc="-10" dirty="0">
                          <a:solidFill>
                            <a:schemeClr val="tx1"/>
                          </a:solidFill>
                          <a:effectLst/>
                        </a:rPr>
                        <a:t>Standards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4956228"/>
                  </a:ext>
                </a:extLst>
              </a:tr>
              <a:tr h="15744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(iii)</a:t>
                      </a:r>
                      <a:r>
                        <a:rPr lang="en-US" sz="1600" spc="290" dirty="0">
                          <a:solidFill>
                            <a:schemeClr val="tx1"/>
                          </a:solidFill>
                          <a:effectLst/>
                        </a:rPr>
                        <a:t> </a:t>
                      </a:r>
                      <a:r>
                        <a:rPr lang="en-US" sz="1600" dirty="0">
                          <a:solidFill>
                            <a:schemeClr val="tx1"/>
                          </a:solidFill>
                          <a:effectLst/>
                        </a:rPr>
                        <a:t>Outside</a:t>
                      </a:r>
                      <a:r>
                        <a:rPr lang="en-US" sz="1600" spc="100" dirty="0">
                          <a:solidFill>
                            <a:schemeClr val="tx1"/>
                          </a:solidFill>
                          <a:effectLst/>
                        </a:rPr>
                        <a:t> </a:t>
                      </a:r>
                      <a:r>
                        <a:rPr lang="en-US" sz="1600" spc="-10" dirty="0">
                          <a:solidFill>
                            <a:schemeClr val="tx1"/>
                          </a:solidFill>
                          <a:effectLst/>
                        </a:rPr>
                        <a:t>Consultation</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5083777"/>
                  </a:ext>
                </a:extLst>
              </a:tr>
              <a:tr h="15869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(iv)</a:t>
                      </a:r>
                      <a:r>
                        <a:rPr lang="en-US" sz="1600" spc="250" dirty="0">
                          <a:solidFill>
                            <a:schemeClr val="tx1"/>
                          </a:solidFill>
                          <a:effectLst/>
                        </a:rPr>
                        <a:t> </a:t>
                      </a:r>
                      <a:r>
                        <a:rPr lang="en-US" sz="1600" dirty="0">
                          <a:solidFill>
                            <a:schemeClr val="tx1"/>
                          </a:solidFill>
                          <a:effectLst/>
                        </a:rPr>
                        <a:t>Staff</a:t>
                      </a:r>
                      <a:r>
                        <a:rPr lang="en-US" sz="1600" spc="100" dirty="0">
                          <a:solidFill>
                            <a:schemeClr val="tx1"/>
                          </a:solidFill>
                          <a:effectLst/>
                        </a:rPr>
                        <a:t> </a:t>
                      </a:r>
                      <a:r>
                        <a:rPr lang="en-US" sz="1600" dirty="0">
                          <a:solidFill>
                            <a:schemeClr val="tx1"/>
                          </a:solidFill>
                          <a:effectLst/>
                        </a:rPr>
                        <a:t>Supervision</a:t>
                      </a:r>
                      <a:r>
                        <a:rPr lang="en-US" sz="1600" spc="105" dirty="0">
                          <a:solidFill>
                            <a:schemeClr val="tx1"/>
                          </a:solidFill>
                          <a:effectLst/>
                        </a:rPr>
                        <a:t> </a:t>
                      </a:r>
                      <a:r>
                        <a:rPr lang="en-US" sz="1600" dirty="0">
                          <a:solidFill>
                            <a:schemeClr val="tx1"/>
                          </a:solidFill>
                          <a:effectLst/>
                        </a:rPr>
                        <a:t>and</a:t>
                      </a:r>
                      <a:r>
                        <a:rPr lang="en-US" sz="1600" spc="105" dirty="0">
                          <a:solidFill>
                            <a:schemeClr val="tx1"/>
                          </a:solidFill>
                          <a:effectLst/>
                        </a:rPr>
                        <a:t> </a:t>
                      </a:r>
                      <a:r>
                        <a:rPr lang="en-US" sz="1600" spc="-10" dirty="0">
                          <a:solidFill>
                            <a:schemeClr val="tx1"/>
                          </a:solidFill>
                          <a:effectLst/>
                        </a:rPr>
                        <a:t>Development</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0641278"/>
                  </a:ext>
                </a:extLst>
              </a:tr>
              <a:tr h="15744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dirty="0">
                          <a:solidFill>
                            <a:schemeClr val="tx1"/>
                          </a:solidFill>
                          <a:effectLst/>
                        </a:rPr>
                        <a:t>(v)</a:t>
                      </a:r>
                      <a:r>
                        <a:rPr lang="en-US" sz="1600" spc="325" dirty="0">
                          <a:solidFill>
                            <a:schemeClr val="tx1"/>
                          </a:solidFill>
                          <a:effectLst/>
                        </a:rPr>
                        <a:t> </a:t>
                      </a:r>
                      <a:r>
                        <a:rPr lang="en-US" sz="1600" dirty="0">
                          <a:solidFill>
                            <a:schemeClr val="tx1"/>
                          </a:solidFill>
                          <a:effectLst/>
                        </a:rPr>
                        <a:t>Office</a:t>
                      </a:r>
                      <a:r>
                        <a:rPr lang="en-US" sz="1600" spc="80" dirty="0">
                          <a:solidFill>
                            <a:schemeClr val="tx1"/>
                          </a:solidFill>
                          <a:effectLst/>
                        </a:rPr>
                        <a:t> </a:t>
                      </a:r>
                      <a:r>
                        <a:rPr lang="en-US" sz="1600" spc="-10" dirty="0">
                          <a:solidFill>
                            <a:schemeClr val="tx1"/>
                          </a:solidFill>
                          <a:effectLst/>
                        </a:rPr>
                        <a:t>Administration</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070529"/>
                  </a:ext>
                </a:extLst>
              </a:tr>
              <a:tr h="274897">
                <a:tc>
                  <a:txBody>
                    <a:bodyPr/>
                    <a:lstStyle/>
                    <a:p>
                      <a:pPr marL="67945">
                        <a:spcBef>
                          <a:spcPts val="430"/>
                        </a:spcBef>
                        <a:spcAft>
                          <a:spcPts val="0"/>
                        </a:spcAft>
                      </a:pPr>
                      <a:r>
                        <a:rPr lang="en-US" sz="1600" b="0" spc="-25">
                          <a:solidFill>
                            <a:schemeClr val="tx1"/>
                          </a:solidFill>
                          <a:effectLst/>
                        </a:rPr>
                        <a:t>6.</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lnSpc>
                          <a:spcPts val="1400"/>
                        </a:lnSpc>
                        <a:spcBef>
                          <a:spcPts val="305"/>
                        </a:spcBef>
                      </a:pPr>
                      <a:r>
                        <a:rPr lang="en-US" sz="1600" dirty="0">
                          <a:solidFill>
                            <a:schemeClr val="tx1"/>
                          </a:solidFill>
                          <a:effectLst/>
                        </a:rPr>
                        <a:t>Whether</a:t>
                      </a:r>
                      <a:r>
                        <a:rPr lang="en-US" sz="1600" spc="200" dirty="0">
                          <a:solidFill>
                            <a:schemeClr val="tx1"/>
                          </a:solidFill>
                          <a:effectLst/>
                        </a:rPr>
                        <a:t> </a:t>
                      </a:r>
                      <a:r>
                        <a:rPr lang="en-US" sz="1600" dirty="0">
                          <a:solidFill>
                            <a:schemeClr val="tx1"/>
                          </a:solidFill>
                          <a:effectLst/>
                        </a:rPr>
                        <a:t>audit</a:t>
                      </a:r>
                      <a:r>
                        <a:rPr lang="en-US" sz="1600" spc="200" dirty="0">
                          <a:solidFill>
                            <a:schemeClr val="tx1"/>
                          </a:solidFill>
                          <a:effectLst/>
                        </a:rPr>
                        <a:t> </a:t>
                      </a:r>
                      <a:r>
                        <a:rPr lang="en-US" sz="1600" dirty="0">
                          <a:solidFill>
                            <a:schemeClr val="tx1"/>
                          </a:solidFill>
                          <a:effectLst/>
                        </a:rPr>
                        <a:t>records/working</a:t>
                      </a:r>
                      <a:r>
                        <a:rPr lang="en-US" sz="1600" spc="200" dirty="0">
                          <a:solidFill>
                            <a:schemeClr val="tx1"/>
                          </a:solidFill>
                          <a:effectLst/>
                        </a:rPr>
                        <a:t> </a:t>
                      </a:r>
                      <a:r>
                        <a:rPr lang="en-US" sz="1600" dirty="0">
                          <a:solidFill>
                            <a:schemeClr val="tx1"/>
                          </a:solidFill>
                          <a:effectLst/>
                        </a:rPr>
                        <a:t>papers</a:t>
                      </a:r>
                      <a:r>
                        <a:rPr lang="en-US" sz="1600" spc="200" dirty="0">
                          <a:solidFill>
                            <a:schemeClr val="tx1"/>
                          </a:solidFill>
                          <a:effectLst/>
                        </a:rPr>
                        <a:t> </a:t>
                      </a:r>
                      <a:r>
                        <a:rPr lang="en-US" sz="1600" dirty="0">
                          <a:solidFill>
                            <a:schemeClr val="tx1"/>
                          </a:solidFill>
                          <a:effectLst/>
                        </a:rPr>
                        <a:t>administration</a:t>
                      </a:r>
                      <a:r>
                        <a:rPr lang="en-US" sz="1600" spc="200" dirty="0">
                          <a:solidFill>
                            <a:schemeClr val="tx1"/>
                          </a:solidFill>
                          <a:effectLst/>
                        </a:rPr>
                        <a:t> </a:t>
                      </a:r>
                      <a:r>
                        <a:rPr lang="en-US" sz="1600" dirty="0">
                          <a:solidFill>
                            <a:schemeClr val="tx1"/>
                          </a:solidFill>
                          <a:effectLst/>
                        </a:rPr>
                        <a:t>is</a:t>
                      </a:r>
                      <a:r>
                        <a:rPr lang="en-US" sz="1600" spc="400" dirty="0">
                          <a:solidFill>
                            <a:schemeClr val="tx1"/>
                          </a:solidFill>
                          <a:effectLst/>
                        </a:rPr>
                        <a:t> </a:t>
                      </a:r>
                      <a:r>
                        <a:rPr lang="en-US" sz="1600" spc="-10" dirty="0">
                          <a:solidFill>
                            <a:schemeClr val="tx1"/>
                          </a:solidFill>
                          <a:effectLst/>
                        </a:rPr>
                        <a:t>satisfactory?</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30"/>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30"/>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28128"/>
                  </a:ext>
                </a:extLst>
              </a:tr>
              <a:tr h="274481">
                <a:tc>
                  <a:txBody>
                    <a:bodyPr/>
                    <a:lstStyle/>
                    <a:p>
                      <a:pPr marL="67945">
                        <a:spcBef>
                          <a:spcPts val="430"/>
                        </a:spcBef>
                        <a:spcAft>
                          <a:spcPts val="0"/>
                        </a:spcAft>
                      </a:pPr>
                      <a:r>
                        <a:rPr lang="en-US" sz="1600" b="0" spc="-25">
                          <a:solidFill>
                            <a:schemeClr val="tx1"/>
                          </a:solidFill>
                          <a:effectLst/>
                        </a:rPr>
                        <a:t>7.</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6675" algn="l">
                        <a:lnSpc>
                          <a:spcPts val="1400"/>
                        </a:lnSpc>
                        <a:spcBef>
                          <a:spcPts val="305"/>
                        </a:spcBef>
                        <a:spcAft>
                          <a:spcPts val="0"/>
                        </a:spcAft>
                      </a:pPr>
                      <a:r>
                        <a:rPr lang="en-US" sz="1600" dirty="0">
                          <a:solidFill>
                            <a:schemeClr val="tx1"/>
                          </a:solidFill>
                          <a:effectLst/>
                        </a:rPr>
                        <a:t>Whether</a:t>
                      </a:r>
                      <a:r>
                        <a:rPr lang="en-US" sz="1600" spc="170" dirty="0">
                          <a:solidFill>
                            <a:schemeClr val="tx1"/>
                          </a:solidFill>
                          <a:effectLst/>
                        </a:rPr>
                        <a:t> </a:t>
                      </a:r>
                      <a:r>
                        <a:rPr lang="en-US" sz="1600" dirty="0">
                          <a:solidFill>
                            <a:schemeClr val="tx1"/>
                          </a:solidFill>
                          <a:effectLst/>
                        </a:rPr>
                        <a:t>the</a:t>
                      </a:r>
                      <a:r>
                        <a:rPr lang="en-US" sz="1600" spc="185" dirty="0">
                          <a:solidFill>
                            <a:schemeClr val="tx1"/>
                          </a:solidFill>
                          <a:effectLst/>
                        </a:rPr>
                        <a:t> </a:t>
                      </a:r>
                      <a:r>
                        <a:rPr lang="en-US" sz="1600" dirty="0">
                          <a:solidFill>
                            <a:schemeClr val="tx1"/>
                          </a:solidFill>
                          <a:effectLst/>
                        </a:rPr>
                        <a:t>workings</a:t>
                      </a:r>
                      <a:r>
                        <a:rPr lang="en-US" sz="1600" spc="180" dirty="0">
                          <a:solidFill>
                            <a:schemeClr val="tx1"/>
                          </a:solidFill>
                          <a:effectLst/>
                        </a:rPr>
                        <a:t> </a:t>
                      </a:r>
                      <a:r>
                        <a:rPr lang="en-US" sz="1600" dirty="0">
                          <a:solidFill>
                            <a:schemeClr val="tx1"/>
                          </a:solidFill>
                          <a:effectLst/>
                        </a:rPr>
                        <a:t>papers</a:t>
                      </a:r>
                      <a:r>
                        <a:rPr lang="en-US" sz="1600" spc="200" dirty="0">
                          <a:solidFill>
                            <a:schemeClr val="tx1"/>
                          </a:solidFill>
                          <a:effectLst/>
                        </a:rPr>
                        <a:t> </a:t>
                      </a:r>
                      <a:r>
                        <a:rPr lang="en-US" sz="1600" dirty="0">
                          <a:solidFill>
                            <a:schemeClr val="tx1"/>
                          </a:solidFill>
                          <a:effectLst/>
                        </a:rPr>
                        <a:t>are</a:t>
                      </a:r>
                      <a:r>
                        <a:rPr lang="en-US" sz="1600" spc="170" dirty="0">
                          <a:solidFill>
                            <a:schemeClr val="tx1"/>
                          </a:solidFill>
                          <a:effectLst/>
                        </a:rPr>
                        <a:t> </a:t>
                      </a:r>
                      <a:r>
                        <a:rPr lang="en-US" sz="1600" dirty="0">
                          <a:solidFill>
                            <a:schemeClr val="tx1"/>
                          </a:solidFill>
                          <a:effectLst/>
                        </a:rPr>
                        <a:t>maintained</a:t>
                      </a:r>
                      <a:r>
                        <a:rPr lang="en-US" sz="1600" spc="170" dirty="0">
                          <a:solidFill>
                            <a:schemeClr val="tx1"/>
                          </a:solidFill>
                          <a:effectLst/>
                        </a:rPr>
                        <a:t> </a:t>
                      </a:r>
                      <a:r>
                        <a:rPr lang="en-US" sz="1600" dirty="0">
                          <a:solidFill>
                            <a:schemeClr val="tx1"/>
                          </a:solidFill>
                          <a:effectLst/>
                        </a:rPr>
                        <a:t>in</a:t>
                      </a:r>
                      <a:r>
                        <a:rPr lang="en-US" sz="1600" spc="170" dirty="0">
                          <a:solidFill>
                            <a:schemeClr val="tx1"/>
                          </a:solidFill>
                          <a:effectLst/>
                        </a:rPr>
                        <a:t> </a:t>
                      </a:r>
                      <a:r>
                        <a:rPr lang="en-US" sz="1600" dirty="0">
                          <a:solidFill>
                            <a:schemeClr val="tx1"/>
                          </a:solidFill>
                          <a:effectLst/>
                        </a:rPr>
                        <a:t>soft</a:t>
                      </a:r>
                      <a:r>
                        <a:rPr lang="en-US" sz="1600" spc="170" dirty="0">
                          <a:solidFill>
                            <a:schemeClr val="tx1"/>
                          </a:solidFill>
                          <a:effectLst/>
                        </a:rPr>
                        <a:t> </a:t>
                      </a:r>
                      <a:r>
                        <a:rPr lang="en-US" sz="1600" dirty="0">
                          <a:solidFill>
                            <a:schemeClr val="tx1"/>
                          </a:solidFill>
                          <a:effectLst/>
                        </a:rPr>
                        <a:t>copy or Hard copy?</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68580">
                        <a:spcBef>
                          <a:spcPts val="445"/>
                        </a:spcBef>
                        <a:spcAft>
                          <a:spcPts val="0"/>
                        </a:spcAft>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926112"/>
                  </a:ext>
                </a:extLst>
              </a:tr>
              <a:tr h="384564">
                <a:tc>
                  <a:txBody>
                    <a:bodyPr/>
                    <a:lstStyle/>
                    <a:p>
                      <a:pPr marL="67945">
                        <a:spcBef>
                          <a:spcPts val="445"/>
                        </a:spcBef>
                      </a:pPr>
                      <a:r>
                        <a:rPr lang="en-US" sz="1600" b="0" spc="-25" dirty="0">
                          <a:solidFill>
                            <a:schemeClr val="tx1"/>
                          </a:solidFill>
                          <a:effectLst/>
                        </a:rPr>
                        <a:t>8.</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6675" algn="l">
                        <a:lnSpc>
                          <a:spcPts val="1400"/>
                        </a:lnSpc>
                        <a:spcBef>
                          <a:spcPts val="305"/>
                        </a:spcBef>
                        <a:spcAft>
                          <a:spcPts val="0"/>
                        </a:spcAft>
                      </a:pPr>
                      <a:r>
                        <a:rPr lang="en-US" sz="1600" b="0" dirty="0">
                          <a:solidFill>
                            <a:schemeClr val="tx1"/>
                          </a:solidFill>
                          <a:effectLst/>
                        </a:rPr>
                        <a:t>Whether</a:t>
                      </a:r>
                      <a:r>
                        <a:rPr lang="en-US" sz="1600" b="0" spc="200" dirty="0">
                          <a:solidFill>
                            <a:schemeClr val="tx1"/>
                          </a:solidFill>
                          <a:effectLst/>
                        </a:rPr>
                        <a:t> </a:t>
                      </a:r>
                      <a:r>
                        <a:rPr lang="en-US" sz="1600" b="0" dirty="0">
                          <a:solidFill>
                            <a:schemeClr val="tx1"/>
                          </a:solidFill>
                          <a:effectLst/>
                        </a:rPr>
                        <a:t>review</a:t>
                      </a:r>
                      <a:r>
                        <a:rPr lang="en-US" sz="1600" b="0" spc="200" dirty="0">
                          <a:solidFill>
                            <a:schemeClr val="tx1"/>
                          </a:solidFill>
                          <a:effectLst/>
                        </a:rPr>
                        <a:t> </a:t>
                      </a:r>
                      <a:r>
                        <a:rPr lang="en-US" sz="1600" b="0" dirty="0">
                          <a:solidFill>
                            <a:schemeClr val="tx1"/>
                          </a:solidFill>
                          <a:effectLst/>
                        </a:rPr>
                        <a:t>of</a:t>
                      </a:r>
                      <a:r>
                        <a:rPr lang="en-US" sz="1600" b="0" spc="200" dirty="0">
                          <a:solidFill>
                            <a:schemeClr val="tx1"/>
                          </a:solidFill>
                          <a:effectLst/>
                        </a:rPr>
                        <a:t> </a:t>
                      </a:r>
                      <a:r>
                        <a:rPr lang="en-US" sz="1600" b="0" dirty="0">
                          <a:solidFill>
                            <a:schemeClr val="tx1"/>
                          </a:solidFill>
                          <a:effectLst/>
                        </a:rPr>
                        <a:t>internal</a:t>
                      </a:r>
                      <a:r>
                        <a:rPr lang="en-US" sz="1600" b="0" spc="200" dirty="0">
                          <a:solidFill>
                            <a:schemeClr val="tx1"/>
                          </a:solidFill>
                          <a:effectLst/>
                        </a:rPr>
                        <a:t> </a:t>
                      </a:r>
                      <a:r>
                        <a:rPr lang="en-US" sz="1600" b="0" dirty="0">
                          <a:solidFill>
                            <a:schemeClr val="tx1"/>
                          </a:solidFill>
                          <a:effectLst/>
                        </a:rPr>
                        <a:t>control</a:t>
                      </a:r>
                      <a:r>
                        <a:rPr lang="en-US" sz="1600" b="0" spc="200" dirty="0">
                          <a:solidFill>
                            <a:schemeClr val="tx1"/>
                          </a:solidFill>
                          <a:effectLst/>
                        </a:rPr>
                        <a:t> </a:t>
                      </a:r>
                      <a:r>
                        <a:rPr lang="en-US" sz="1600" b="0" dirty="0">
                          <a:solidFill>
                            <a:schemeClr val="tx1"/>
                          </a:solidFill>
                          <a:effectLst/>
                        </a:rPr>
                        <a:t>systems</a:t>
                      </a:r>
                      <a:r>
                        <a:rPr lang="en-US" sz="1600" b="0" spc="200" dirty="0">
                          <a:solidFill>
                            <a:schemeClr val="tx1"/>
                          </a:solidFill>
                          <a:effectLst/>
                        </a:rPr>
                        <a:t> </a:t>
                      </a:r>
                      <a:r>
                        <a:rPr lang="en-US" sz="1600" b="0" dirty="0">
                          <a:solidFill>
                            <a:schemeClr val="tx1"/>
                          </a:solidFill>
                          <a:effectLst/>
                        </a:rPr>
                        <a:t>was</a:t>
                      </a:r>
                      <a:r>
                        <a:rPr lang="en-US" sz="1600" b="0" spc="200" dirty="0">
                          <a:solidFill>
                            <a:schemeClr val="tx1"/>
                          </a:solidFill>
                          <a:effectLst/>
                        </a:rPr>
                        <a:t> </a:t>
                      </a:r>
                      <a:r>
                        <a:rPr lang="en-US" sz="1600" b="0" dirty="0">
                          <a:solidFill>
                            <a:schemeClr val="tx1"/>
                          </a:solidFill>
                          <a:effectLst/>
                        </a:rPr>
                        <a:t>carried out properly in performing assurance engagement?</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algn="ctr">
                        <a:spcBef>
                          <a:spcPts val="445"/>
                        </a:spcBef>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898649"/>
                  </a:ext>
                </a:extLst>
              </a:tr>
            </a:tbl>
          </a:graphicData>
        </a:graphic>
      </p:graphicFrame>
      <p:sp>
        <p:nvSpPr>
          <p:cNvPr id="3" name="Footer Placeholder 2">
            <a:extLst>
              <a:ext uri="{FF2B5EF4-FFF2-40B4-BE49-F238E27FC236}">
                <a16:creationId xmlns:a16="http://schemas.microsoft.com/office/drawing/2014/main" id="{AA07B10E-30CB-D991-BDDA-E1886DFB5C13}"/>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822930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4A8C8B-0021-5884-B99B-60C3A3B0C985}"/>
              </a:ext>
            </a:extLst>
          </p:cNvPr>
          <p:cNvSpPr>
            <a:spLocks noGrp="1"/>
          </p:cNvSpPr>
          <p:nvPr>
            <p:ph type="sldNum" sz="quarter" idx="12"/>
          </p:nvPr>
        </p:nvSpPr>
        <p:spPr/>
        <p:txBody>
          <a:bodyPr/>
          <a:lstStyle/>
          <a:p>
            <a:fld id="{84987527-4F94-449D-8DFA-25520CA89050}" type="slidenum">
              <a:rPr lang="en-IN" smtClean="0"/>
              <a:t>31</a:t>
            </a:fld>
            <a:endParaRPr lang="en-IN"/>
          </a:p>
        </p:txBody>
      </p:sp>
      <p:graphicFrame>
        <p:nvGraphicFramePr>
          <p:cNvPr id="3" name="Table 2">
            <a:extLst>
              <a:ext uri="{FF2B5EF4-FFF2-40B4-BE49-F238E27FC236}">
                <a16:creationId xmlns:a16="http://schemas.microsoft.com/office/drawing/2014/main" id="{62960DB8-6F8F-4C92-6656-02AD4FEE8E8D}"/>
              </a:ext>
            </a:extLst>
          </p:cNvPr>
          <p:cNvGraphicFramePr>
            <a:graphicFrameLocks noGrp="1"/>
          </p:cNvGraphicFramePr>
          <p:nvPr>
            <p:extLst>
              <p:ext uri="{D42A27DB-BD31-4B8C-83A1-F6EECF244321}">
                <p14:modId xmlns:p14="http://schemas.microsoft.com/office/powerpoint/2010/main" val="1641895831"/>
              </p:ext>
            </p:extLst>
          </p:nvPr>
        </p:nvGraphicFramePr>
        <p:xfrm>
          <a:off x="490071" y="181291"/>
          <a:ext cx="10883154" cy="6511276"/>
        </p:xfrm>
        <a:graphic>
          <a:graphicData uri="http://schemas.openxmlformats.org/drawingml/2006/table">
            <a:tbl>
              <a:tblPr firstRow="1" firstCol="1" lastRow="1" lastCol="1" bandRow="1" bandCol="1">
                <a:tableStyleId>{5C22544A-7EE6-4342-B048-85BDC9FD1C3A}</a:tableStyleId>
              </a:tblPr>
              <a:tblGrid>
                <a:gridCol w="705223">
                  <a:extLst>
                    <a:ext uri="{9D8B030D-6E8A-4147-A177-3AD203B41FA5}">
                      <a16:colId xmlns:a16="http://schemas.microsoft.com/office/drawing/2014/main" val="2483749097"/>
                    </a:ext>
                  </a:extLst>
                </a:gridCol>
                <a:gridCol w="8163859">
                  <a:extLst>
                    <a:ext uri="{9D8B030D-6E8A-4147-A177-3AD203B41FA5}">
                      <a16:colId xmlns:a16="http://schemas.microsoft.com/office/drawing/2014/main" val="2620929611"/>
                    </a:ext>
                  </a:extLst>
                </a:gridCol>
                <a:gridCol w="687294">
                  <a:extLst>
                    <a:ext uri="{9D8B030D-6E8A-4147-A177-3AD203B41FA5}">
                      <a16:colId xmlns:a16="http://schemas.microsoft.com/office/drawing/2014/main" val="458671075"/>
                    </a:ext>
                  </a:extLst>
                </a:gridCol>
                <a:gridCol w="319742">
                  <a:extLst>
                    <a:ext uri="{9D8B030D-6E8A-4147-A177-3AD203B41FA5}">
                      <a16:colId xmlns:a16="http://schemas.microsoft.com/office/drawing/2014/main" val="3025402847"/>
                    </a:ext>
                  </a:extLst>
                </a:gridCol>
                <a:gridCol w="327042">
                  <a:extLst>
                    <a:ext uri="{9D8B030D-6E8A-4147-A177-3AD203B41FA5}">
                      <a16:colId xmlns:a16="http://schemas.microsoft.com/office/drawing/2014/main" val="3584874280"/>
                    </a:ext>
                  </a:extLst>
                </a:gridCol>
                <a:gridCol w="67823">
                  <a:extLst>
                    <a:ext uri="{9D8B030D-6E8A-4147-A177-3AD203B41FA5}">
                      <a16:colId xmlns:a16="http://schemas.microsoft.com/office/drawing/2014/main" val="2890795290"/>
                    </a:ext>
                  </a:extLst>
                </a:gridCol>
                <a:gridCol w="612171">
                  <a:extLst>
                    <a:ext uri="{9D8B030D-6E8A-4147-A177-3AD203B41FA5}">
                      <a16:colId xmlns:a16="http://schemas.microsoft.com/office/drawing/2014/main" val="1445319044"/>
                    </a:ext>
                  </a:extLst>
                </a:gridCol>
              </a:tblGrid>
              <a:tr h="237994">
                <a:tc>
                  <a:txBody>
                    <a:bodyPr/>
                    <a:lstStyle/>
                    <a:p>
                      <a:pPr marL="68580">
                        <a:spcBef>
                          <a:spcPts val="445"/>
                        </a:spcBef>
                        <a:spcAft>
                          <a:spcPts val="0"/>
                        </a:spcAft>
                      </a:pPr>
                      <a:r>
                        <a:rPr lang="en-US" sz="1600" b="0" dirty="0">
                          <a:solidFill>
                            <a:schemeClr val="tx1"/>
                          </a:solidFill>
                          <a:effectLst/>
                          <a:latin typeface="Liberation Sans Narrow"/>
                          <a:ea typeface="Liberation Sans Narrow"/>
                          <a:cs typeface="Liberation Sans Narrow"/>
                        </a:rPr>
                        <a:t>9.</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gn="l">
                        <a:spcBef>
                          <a:spcPts val="430"/>
                        </a:spcBef>
                      </a:pPr>
                      <a:r>
                        <a:rPr lang="en-US" sz="1600" b="0" dirty="0">
                          <a:solidFill>
                            <a:schemeClr val="tx1"/>
                          </a:solidFill>
                          <a:effectLst/>
                        </a:rPr>
                        <a:t>Whether</a:t>
                      </a:r>
                      <a:r>
                        <a:rPr lang="en-US" sz="1600" b="0" spc="220" dirty="0">
                          <a:solidFill>
                            <a:schemeClr val="tx1"/>
                          </a:solidFill>
                          <a:effectLst/>
                        </a:rPr>
                        <a:t> </a:t>
                      </a:r>
                      <a:r>
                        <a:rPr lang="en-US" sz="1600" b="0" u="sng" dirty="0">
                          <a:solidFill>
                            <a:schemeClr val="tx1"/>
                          </a:solidFill>
                          <a:effectLst/>
                        </a:rPr>
                        <a:t>proper</a:t>
                      </a:r>
                      <a:r>
                        <a:rPr lang="en-US" sz="1600" b="0" u="sng" spc="230" dirty="0">
                          <a:solidFill>
                            <a:schemeClr val="tx1"/>
                          </a:solidFill>
                          <a:effectLst/>
                        </a:rPr>
                        <a:t> </a:t>
                      </a:r>
                      <a:r>
                        <a:rPr lang="en-US" sz="1600" b="0" u="sng" dirty="0">
                          <a:solidFill>
                            <a:schemeClr val="tx1"/>
                          </a:solidFill>
                          <a:effectLst/>
                        </a:rPr>
                        <a:t>systems</a:t>
                      </a:r>
                      <a:r>
                        <a:rPr lang="en-US" sz="1600" b="0" u="sng" spc="235" dirty="0">
                          <a:solidFill>
                            <a:schemeClr val="tx1"/>
                          </a:solidFill>
                          <a:effectLst/>
                        </a:rPr>
                        <a:t> </a:t>
                      </a:r>
                      <a:r>
                        <a:rPr lang="en-US" sz="1600" b="0" u="sng" dirty="0">
                          <a:solidFill>
                            <a:schemeClr val="tx1"/>
                          </a:solidFill>
                          <a:effectLst/>
                        </a:rPr>
                        <a:t>and</a:t>
                      </a:r>
                      <a:r>
                        <a:rPr lang="en-US" sz="1600" b="0" u="sng" spc="250" dirty="0">
                          <a:solidFill>
                            <a:schemeClr val="tx1"/>
                          </a:solidFill>
                          <a:effectLst/>
                        </a:rPr>
                        <a:t> </a:t>
                      </a:r>
                      <a:r>
                        <a:rPr lang="en-US" sz="1600" b="0" u="sng" dirty="0">
                          <a:solidFill>
                            <a:schemeClr val="tx1"/>
                          </a:solidFill>
                          <a:effectLst/>
                        </a:rPr>
                        <a:t>procedures</a:t>
                      </a:r>
                      <a:r>
                        <a:rPr lang="en-US" sz="1600" b="0" u="sng" spc="235" dirty="0">
                          <a:solidFill>
                            <a:schemeClr val="tx1"/>
                          </a:solidFill>
                          <a:effectLst/>
                        </a:rPr>
                        <a:t> </a:t>
                      </a:r>
                      <a:r>
                        <a:rPr lang="en-US" sz="1600" b="0" u="sng" dirty="0">
                          <a:solidFill>
                            <a:schemeClr val="tx1"/>
                          </a:solidFill>
                          <a:effectLst/>
                        </a:rPr>
                        <a:t>exist</a:t>
                      </a:r>
                      <a:r>
                        <a:rPr lang="en-US" sz="1600" b="0" u="sng" spc="245" dirty="0">
                          <a:solidFill>
                            <a:schemeClr val="tx1"/>
                          </a:solidFill>
                          <a:effectLst/>
                        </a:rPr>
                        <a:t> </a:t>
                      </a:r>
                      <a:r>
                        <a:rPr lang="en-US" sz="1600" b="0" u="sng" dirty="0">
                          <a:solidFill>
                            <a:schemeClr val="tx1"/>
                          </a:solidFill>
                          <a:effectLst/>
                        </a:rPr>
                        <a:t>within</a:t>
                      </a:r>
                      <a:r>
                        <a:rPr lang="en-US" sz="1600" b="0" u="sng" spc="235" dirty="0">
                          <a:solidFill>
                            <a:schemeClr val="tx1"/>
                          </a:solidFill>
                          <a:effectLst/>
                        </a:rPr>
                        <a:t> </a:t>
                      </a:r>
                      <a:r>
                        <a:rPr lang="en-US" sz="1600" b="0" u="sng" spc="-25" dirty="0">
                          <a:solidFill>
                            <a:schemeClr val="tx1"/>
                          </a:solidFill>
                          <a:effectLst/>
                        </a:rPr>
                        <a:t>the </a:t>
                      </a:r>
                      <a:r>
                        <a:rPr lang="en-US" sz="1600" b="0" u="sng" dirty="0">
                          <a:solidFill>
                            <a:schemeClr val="tx1"/>
                          </a:solidFill>
                          <a:effectLst/>
                        </a:rPr>
                        <a:t>PU to ensure compliance with</a:t>
                      </a:r>
                      <a:r>
                        <a:rPr lang="en-US" sz="1600" b="0" u="sng" spc="200" dirty="0">
                          <a:solidFill>
                            <a:schemeClr val="tx1"/>
                          </a:solidFill>
                          <a:effectLst/>
                        </a:rPr>
                        <a:t> </a:t>
                      </a:r>
                      <a:r>
                        <a:rPr lang="en-US" sz="1600" b="0" u="sng" dirty="0">
                          <a:solidFill>
                            <a:schemeClr val="tx1"/>
                          </a:solidFill>
                          <a:effectLst/>
                        </a:rPr>
                        <a:t>technical, professional and</a:t>
                      </a:r>
                      <a:r>
                        <a:rPr lang="en-US" sz="1600" b="0" u="sng" spc="400" dirty="0">
                          <a:solidFill>
                            <a:schemeClr val="tx1"/>
                          </a:solidFill>
                          <a:effectLst/>
                        </a:rPr>
                        <a:t> </a:t>
                      </a:r>
                      <a:r>
                        <a:rPr lang="en-US" sz="1600" b="0" u="sng" dirty="0">
                          <a:solidFill>
                            <a:schemeClr val="tx1"/>
                          </a:solidFill>
                          <a:effectLst/>
                        </a:rPr>
                        <a:t>ethical standards?</a:t>
                      </a:r>
                      <a:endParaRPr lang="en-IN" sz="1600" b="0" u="sng"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748568117"/>
                  </a:ext>
                </a:extLst>
              </a:tr>
              <a:tr h="237994">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6075" marR="68580" indent="-278130">
                        <a:lnSpc>
                          <a:spcPct val="110000"/>
                        </a:lnSpc>
                        <a:spcBef>
                          <a:spcPts val="445"/>
                        </a:spcBef>
                        <a:spcAft>
                          <a:spcPts val="0"/>
                        </a:spcAft>
                        <a:tabLst>
                          <a:tab pos="346075" algn="l"/>
                          <a:tab pos="1086485" algn="l"/>
                          <a:tab pos="1778000" algn="l"/>
                          <a:tab pos="2399665" algn="l"/>
                        </a:tabLst>
                      </a:pPr>
                      <a:r>
                        <a:rPr lang="en-US" sz="1600" spc="-20" dirty="0">
                          <a:solidFill>
                            <a:schemeClr val="tx1"/>
                          </a:solidFill>
                          <a:effectLst/>
                        </a:rPr>
                        <a:t>(</a:t>
                      </a:r>
                      <a:r>
                        <a:rPr lang="en-US" sz="1600" spc="-20" dirty="0" err="1">
                          <a:solidFill>
                            <a:schemeClr val="tx1"/>
                          </a:solidFill>
                          <a:effectLst/>
                        </a:rPr>
                        <a:t>i</a:t>
                      </a:r>
                      <a:r>
                        <a:rPr lang="en-US" sz="1600" spc="-20" dirty="0">
                          <a:solidFill>
                            <a:schemeClr val="tx1"/>
                          </a:solidFill>
                          <a:effectLst/>
                        </a:rPr>
                        <a:t>)</a:t>
                      </a:r>
                      <a:r>
                        <a:rPr lang="en-US" sz="1600" dirty="0">
                          <a:solidFill>
                            <a:schemeClr val="tx1"/>
                          </a:solidFill>
                          <a:effectLst/>
                        </a:rPr>
                        <a:t>	</a:t>
                      </a:r>
                      <a:r>
                        <a:rPr lang="en-US" sz="1600" spc="-10" dirty="0">
                          <a:solidFill>
                            <a:schemeClr val="tx1"/>
                          </a:solidFill>
                          <a:effectLst/>
                        </a:rPr>
                        <a:t>Accounting</a:t>
                      </a:r>
                      <a:r>
                        <a:rPr lang="en-US" sz="1600" dirty="0">
                          <a:solidFill>
                            <a:schemeClr val="tx1"/>
                          </a:solidFill>
                          <a:effectLst/>
                        </a:rPr>
                        <a:t>	</a:t>
                      </a:r>
                      <a:r>
                        <a:rPr lang="en-US" sz="1600" spc="-10" dirty="0">
                          <a:solidFill>
                            <a:schemeClr val="tx1"/>
                          </a:solidFill>
                          <a:effectLst/>
                        </a:rPr>
                        <a:t>Standards</a:t>
                      </a:r>
                      <a:r>
                        <a:rPr lang="en-US" sz="1600" dirty="0">
                          <a:solidFill>
                            <a:schemeClr val="tx1"/>
                          </a:solidFill>
                          <a:effectLst/>
                        </a:rPr>
                        <a:t>	</a:t>
                      </a:r>
                      <a:r>
                        <a:rPr lang="en-US" sz="1600" spc="-10" dirty="0">
                          <a:solidFill>
                            <a:schemeClr val="tx1"/>
                          </a:solidFill>
                          <a:effectLst/>
                        </a:rPr>
                        <a:t>including</a:t>
                      </a:r>
                      <a:r>
                        <a:rPr lang="en-US" sz="1600" dirty="0">
                          <a:solidFill>
                            <a:schemeClr val="tx1"/>
                          </a:solidFill>
                          <a:effectLst/>
                        </a:rPr>
                        <a:t>	</a:t>
                      </a:r>
                      <a:r>
                        <a:rPr lang="en-US" sz="1600" spc="-10" dirty="0">
                          <a:solidFill>
                            <a:schemeClr val="tx1"/>
                          </a:solidFill>
                          <a:effectLst/>
                        </a:rPr>
                        <a:t>Interpretations thereof</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dirty="0">
                          <a:solidFill>
                            <a:schemeClr val="tx1"/>
                          </a:solidFill>
                          <a:effectLst/>
                        </a:rPr>
                        <a:t>Yes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717458137"/>
                  </a:ext>
                </a:extLst>
              </a:tr>
              <a:tr h="236945">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6075" marR="65405" indent="-278130">
                        <a:lnSpc>
                          <a:spcPct val="110000"/>
                        </a:lnSpc>
                        <a:spcBef>
                          <a:spcPts val="430"/>
                        </a:spcBef>
                        <a:spcAft>
                          <a:spcPts val="0"/>
                        </a:spcAft>
                        <a:tabLst>
                          <a:tab pos="346075" algn="l"/>
                          <a:tab pos="1094105" algn="l"/>
                          <a:tab pos="1430655" algn="l"/>
                          <a:tab pos="2067560" algn="l"/>
                          <a:tab pos="2746375" algn="l"/>
                        </a:tabLst>
                      </a:pPr>
                      <a:r>
                        <a:rPr lang="en-US" sz="1600" spc="-20">
                          <a:solidFill>
                            <a:schemeClr val="tx1"/>
                          </a:solidFill>
                          <a:effectLst/>
                        </a:rPr>
                        <a:t>(ii)</a:t>
                      </a:r>
                      <a:r>
                        <a:rPr lang="en-US" sz="1600">
                          <a:solidFill>
                            <a:schemeClr val="tx1"/>
                          </a:solidFill>
                          <a:effectLst/>
                        </a:rPr>
                        <a:t>	</a:t>
                      </a:r>
                      <a:r>
                        <a:rPr lang="en-US" sz="1600" spc="-10">
                          <a:solidFill>
                            <a:schemeClr val="tx1"/>
                          </a:solidFill>
                          <a:effectLst/>
                        </a:rPr>
                        <a:t>Standards</a:t>
                      </a:r>
                      <a:r>
                        <a:rPr lang="en-US" sz="1600">
                          <a:solidFill>
                            <a:schemeClr val="tx1"/>
                          </a:solidFill>
                          <a:effectLst/>
                        </a:rPr>
                        <a:t>	</a:t>
                      </a:r>
                      <a:r>
                        <a:rPr lang="en-US" sz="1600" spc="-30">
                          <a:solidFill>
                            <a:schemeClr val="tx1"/>
                          </a:solidFill>
                          <a:effectLst/>
                        </a:rPr>
                        <a:t>on</a:t>
                      </a:r>
                      <a:r>
                        <a:rPr lang="en-US" sz="1600">
                          <a:solidFill>
                            <a:schemeClr val="tx1"/>
                          </a:solidFill>
                          <a:effectLst/>
                        </a:rPr>
                        <a:t>	</a:t>
                      </a:r>
                      <a:r>
                        <a:rPr lang="en-US" sz="1600" spc="-10">
                          <a:solidFill>
                            <a:schemeClr val="tx1"/>
                          </a:solidFill>
                          <a:effectLst/>
                        </a:rPr>
                        <a:t>Auditing</a:t>
                      </a:r>
                      <a:r>
                        <a:rPr lang="en-US" sz="1600">
                          <a:solidFill>
                            <a:schemeClr val="tx1"/>
                          </a:solidFill>
                          <a:effectLst/>
                        </a:rPr>
                        <a:t>	</a:t>
                      </a:r>
                      <a:r>
                        <a:rPr lang="en-US" sz="1600" spc="-10">
                          <a:solidFill>
                            <a:schemeClr val="tx1"/>
                          </a:solidFill>
                          <a:effectLst/>
                        </a:rPr>
                        <a:t>including</a:t>
                      </a:r>
                      <a:r>
                        <a:rPr lang="en-US" sz="1600">
                          <a:solidFill>
                            <a:schemeClr val="tx1"/>
                          </a:solidFill>
                          <a:effectLst/>
                        </a:rPr>
                        <a:t>	</a:t>
                      </a:r>
                      <a:r>
                        <a:rPr lang="en-US" sz="1600" spc="-10">
                          <a:solidFill>
                            <a:schemeClr val="tx1"/>
                          </a:solidFill>
                          <a:effectLst/>
                        </a:rPr>
                        <a:t>General </a:t>
                      </a:r>
                      <a:r>
                        <a:rPr lang="en-US" sz="1600">
                          <a:solidFill>
                            <a:schemeClr val="tx1"/>
                          </a:solidFill>
                          <a:effectLst/>
                        </a:rPr>
                        <a:t>Clarifications thereof</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3823654287"/>
                  </a:ext>
                </a:extLst>
              </a:tr>
              <a:tr h="13979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dirty="0">
                          <a:solidFill>
                            <a:schemeClr val="tx1"/>
                          </a:solidFill>
                          <a:effectLst/>
                        </a:rPr>
                        <a:t>(iii)</a:t>
                      </a:r>
                      <a:r>
                        <a:rPr lang="en-US" sz="1600" spc="230" dirty="0">
                          <a:solidFill>
                            <a:schemeClr val="tx1"/>
                          </a:solidFill>
                          <a:effectLst/>
                        </a:rPr>
                        <a:t>  </a:t>
                      </a:r>
                      <a:r>
                        <a:rPr lang="en-US" sz="1600" spc="-10" dirty="0">
                          <a:solidFill>
                            <a:schemeClr val="tx1"/>
                          </a:solidFill>
                          <a:effectLst/>
                        </a:rPr>
                        <a:t>Statements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874337838"/>
                  </a:ext>
                </a:extLst>
              </a:tr>
              <a:tr h="139791">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a:solidFill>
                            <a:schemeClr val="tx1"/>
                          </a:solidFill>
                          <a:effectLst/>
                        </a:rPr>
                        <a:t>(iv)</a:t>
                      </a:r>
                      <a:r>
                        <a:rPr lang="en-US" sz="1600" spc="240">
                          <a:solidFill>
                            <a:schemeClr val="tx1"/>
                          </a:solidFill>
                          <a:effectLst/>
                        </a:rPr>
                        <a:t>  </a:t>
                      </a:r>
                      <a:r>
                        <a:rPr lang="en-US" sz="1600">
                          <a:solidFill>
                            <a:schemeClr val="tx1"/>
                          </a:solidFill>
                          <a:effectLst/>
                        </a:rPr>
                        <a:t>Guidance</a:t>
                      </a:r>
                      <a:r>
                        <a:rPr lang="en-US" sz="1600" spc="85">
                          <a:solidFill>
                            <a:schemeClr val="tx1"/>
                          </a:solidFill>
                          <a:effectLst/>
                        </a:rPr>
                        <a:t> </a:t>
                      </a:r>
                      <a:r>
                        <a:rPr lang="en-US" sz="1600" spc="-20">
                          <a:solidFill>
                            <a:schemeClr val="tx1"/>
                          </a:solidFill>
                          <a:effectLst/>
                        </a:rPr>
                        <a:t>Notes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570968322"/>
                  </a:ext>
                </a:extLst>
              </a:tr>
              <a:tr h="139791">
                <a:tc>
                  <a:txBody>
                    <a:bodyPr/>
                    <a:lstStyle/>
                    <a:p>
                      <a:pPr marL="68580">
                        <a:spcBef>
                          <a:spcPts val="445"/>
                        </a:spcBef>
                        <a:spcAft>
                          <a:spcPts val="0"/>
                        </a:spcAft>
                      </a:pPr>
                      <a:r>
                        <a:rPr lang="en-US" sz="1600" b="0">
                          <a:solidFill>
                            <a:schemeClr val="tx1"/>
                          </a:solidFill>
                          <a:effectLst/>
                        </a:rPr>
                        <a:t> </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tabLst>
                          <a:tab pos="346075" algn="l"/>
                        </a:tabLst>
                      </a:pPr>
                      <a:r>
                        <a:rPr lang="en-US" sz="1600" spc="-25" dirty="0">
                          <a:solidFill>
                            <a:schemeClr val="tx1"/>
                          </a:solidFill>
                          <a:effectLst/>
                        </a:rPr>
                        <a:t>(v)</a:t>
                      </a:r>
                      <a:r>
                        <a:rPr lang="en-US" sz="1600" dirty="0">
                          <a:solidFill>
                            <a:schemeClr val="tx1"/>
                          </a:solidFill>
                          <a:effectLst/>
                        </a:rPr>
                        <a:t>	Institute’s</a:t>
                      </a:r>
                      <a:r>
                        <a:rPr lang="en-US" sz="1600" spc="205" dirty="0">
                          <a:solidFill>
                            <a:schemeClr val="tx1"/>
                          </a:solidFill>
                          <a:effectLst/>
                        </a:rPr>
                        <a:t> </a:t>
                      </a:r>
                      <a:r>
                        <a:rPr lang="en-US" sz="1600" dirty="0">
                          <a:solidFill>
                            <a:schemeClr val="tx1"/>
                          </a:solidFill>
                          <a:effectLst/>
                        </a:rPr>
                        <a:t>Notifications/</a:t>
                      </a:r>
                      <a:r>
                        <a:rPr lang="en-US" sz="1600" spc="230" dirty="0">
                          <a:solidFill>
                            <a:schemeClr val="tx1"/>
                          </a:solidFill>
                          <a:effectLst/>
                        </a:rPr>
                        <a:t> </a:t>
                      </a:r>
                      <a:r>
                        <a:rPr lang="en-US" sz="1600" spc="-10" dirty="0">
                          <a:solidFill>
                            <a:schemeClr val="tx1"/>
                          </a:solidFill>
                          <a:effectLst/>
                        </a:rPr>
                        <a:t>Directions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3555801258"/>
                  </a:ext>
                </a:extLst>
              </a:tr>
              <a:tr h="139092">
                <a:tc>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a:solidFill>
                            <a:schemeClr val="tx1"/>
                          </a:solidFill>
                          <a:effectLst/>
                        </a:rPr>
                        <a:t>(vi)</a:t>
                      </a:r>
                      <a:r>
                        <a:rPr lang="en-US" sz="1600" spc="280">
                          <a:solidFill>
                            <a:schemeClr val="tx1"/>
                          </a:solidFill>
                          <a:effectLst/>
                        </a:rPr>
                        <a:t>  </a:t>
                      </a:r>
                      <a:r>
                        <a:rPr lang="en-US" sz="1600">
                          <a:solidFill>
                            <a:schemeClr val="tx1"/>
                          </a:solidFill>
                          <a:effectLst/>
                        </a:rPr>
                        <a:t>Self-Regulatory</a:t>
                      </a:r>
                      <a:r>
                        <a:rPr lang="en-US" sz="1600" spc="105">
                          <a:solidFill>
                            <a:schemeClr val="tx1"/>
                          </a:solidFill>
                          <a:effectLst/>
                        </a:rPr>
                        <a:t> </a:t>
                      </a:r>
                      <a:r>
                        <a:rPr lang="en-US" sz="1600" spc="-10">
                          <a:solidFill>
                            <a:schemeClr val="tx1"/>
                          </a:solidFill>
                          <a:effectLst/>
                        </a:rPr>
                        <a:t>Measures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199418257"/>
                  </a:ext>
                </a:extLst>
              </a:tr>
              <a:tr h="335847">
                <a:tc>
                  <a:txBody>
                    <a:bodyPr/>
                    <a:lstStyle/>
                    <a:p>
                      <a:pPr marL="67945">
                        <a:spcBef>
                          <a:spcPts val="455"/>
                        </a:spcBef>
                        <a:spcAft>
                          <a:spcPts val="0"/>
                        </a:spcAft>
                      </a:pPr>
                      <a:r>
                        <a:rPr lang="en-US" sz="1600" b="0" spc="-25" dirty="0">
                          <a:solidFill>
                            <a:schemeClr val="tx1"/>
                          </a:solidFill>
                          <a:effectLst/>
                        </a:rPr>
                        <a:t>10.</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69850" algn="just">
                        <a:lnSpc>
                          <a:spcPct val="110000"/>
                        </a:lnSpc>
                        <a:spcBef>
                          <a:spcPts val="445"/>
                        </a:spcBef>
                      </a:pPr>
                      <a:r>
                        <a:rPr lang="en-US" sz="1600">
                          <a:solidFill>
                            <a:schemeClr val="tx1"/>
                          </a:solidFill>
                          <a:effectLst/>
                        </a:rPr>
                        <a:t>Whether overall presentation of financial statements conforms to statutory requirements of presentation under various Statutes?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55"/>
                        </a:spcBef>
                        <a:spcAft>
                          <a:spcPts val="0"/>
                        </a:spcAft>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55"/>
                        </a:spcBef>
                        <a:spcAft>
                          <a:spcPts val="0"/>
                        </a:spcAft>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738575984"/>
                  </a:ext>
                </a:extLst>
              </a:tr>
              <a:tr h="236945">
                <a:tc>
                  <a:txBody>
                    <a:bodyPr/>
                    <a:lstStyle/>
                    <a:p>
                      <a:pPr marL="67945">
                        <a:spcBef>
                          <a:spcPts val="445"/>
                        </a:spcBef>
                      </a:pPr>
                      <a:r>
                        <a:rPr lang="en-US" sz="1600" b="0" spc="-25">
                          <a:solidFill>
                            <a:schemeClr val="tx1"/>
                          </a:solidFill>
                          <a:effectLst/>
                        </a:rPr>
                        <a:t>11.</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30"/>
                        </a:spcBef>
                      </a:pPr>
                      <a:r>
                        <a:rPr lang="en-US" sz="1600">
                          <a:solidFill>
                            <a:schemeClr val="tx1"/>
                          </a:solidFill>
                          <a:effectLst/>
                        </a:rPr>
                        <a:t>Whether</a:t>
                      </a:r>
                      <a:r>
                        <a:rPr lang="en-US" sz="1600" spc="200">
                          <a:solidFill>
                            <a:schemeClr val="tx1"/>
                          </a:solidFill>
                          <a:effectLst/>
                        </a:rPr>
                        <a:t> </a:t>
                      </a:r>
                      <a:r>
                        <a:rPr lang="en-US" sz="1600">
                          <a:solidFill>
                            <a:schemeClr val="tx1"/>
                          </a:solidFill>
                          <a:effectLst/>
                        </a:rPr>
                        <a:t>audit</a:t>
                      </a:r>
                      <a:r>
                        <a:rPr lang="en-US" sz="1600" spc="200">
                          <a:solidFill>
                            <a:schemeClr val="tx1"/>
                          </a:solidFill>
                          <a:effectLst/>
                        </a:rPr>
                        <a:t> </a:t>
                      </a:r>
                      <a:r>
                        <a:rPr lang="en-US" sz="1600">
                          <a:solidFill>
                            <a:schemeClr val="tx1"/>
                          </a:solidFill>
                          <a:effectLst/>
                        </a:rPr>
                        <a:t>conclusions</a:t>
                      </a:r>
                      <a:r>
                        <a:rPr lang="en-US" sz="1600" spc="200">
                          <a:solidFill>
                            <a:schemeClr val="tx1"/>
                          </a:solidFill>
                          <a:effectLst/>
                        </a:rPr>
                        <a:t> </a:t>
                      </a:r>
                      <a:r>
                        <a:rPr lang="en-US" sz="1600">
                          <a:solidFill>
                            <a:schemeClr val="tx1"/>
                          </a:solidFill>
                          <a:effectLst/>
                        </a:rPr>
                        <a:t>drawn</a:t>
                      </a:r>
                      <a:r>
                        <a:rPr lang="en-US" sz="1600" spc="200">
                          <a:solidFill>
                            <a:schemeClr val="tx1"/>
                          </a:solidFill>
                          <a:effectLst/>
                        </a:rPr>
                        <a:t> </a:t>
                      </a:r>
                      <a:r>
                        <a:rPr lang="en-US" sz="1600">
                          <a:solidFill>
                            <a:schemeClr val="tx1"/>
                          </a:solidFill>
                          <a:effectLst/>
                        </a:rPr>
                        <a:t>are</a:t>
                      </a:r>
                      <a:r>
                        <a:rPr lang="en-US" sz="1600" spc="200">
                          <a:solidFill>
                            <a:schemeClr val="tx1"/>
                          </a:solidFill>
                          <a:effectLst/>
                        </a:rPr>
                        <a:t> </a:t>
                      </a:r>
                      <a:r>
                        <a:rPr lang="en-US" sz="1600">
                          <a:solidFill>
                            <a:schemeClr val="tx1"/>
                          </a:solidFill>
                          <a:effectLst/>
                        </a:rPr>
                        <a:t>duly</a:t>
                      </a:r>
                      <a:r>
                        <a:rPr lang="en-US" sz="1600" spc="200">
                          <a:solidFill>
                            <a:schemeClr val="tx1"/>
                          </a:solidFill>
                          <a:effectLst/>
                        </a:rPr>
                        <a:t> </a:t>
                      </a:r>
                      <a:r>
                        <a:rPr lang="en-US" sz="1600">
                          <a:solidFill>
                            <a:schemeClr val="tx1"/>
                          </a:solidFill>
                          <a:effectLst/>
                        </a:rPr>
                        <a:t>supported</a:t>
                      </a:r>
                      <a:r>
                        <a:rPr lang="en-US" sz="1600" spc="200">
                          <a:solidFill>
                            <a:schemeClr val="tx1"/>
                          </a:solidFill>
                          <a:effectLst/>
                        </a:rPr>
                        <a:t> </a:t>
                      </a:r>
                      <a:r>
                        <a:rPr lang="en-US" sz="1600">
                          <a:solidFill>
                            <a:schemeClr val="tx1"/>
                          </a:solidFill>
                          <a:effectLst/>
                        </a:rPr>
                        <a:t>by audit queries/observations?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2819289894"/>
                  </a:ext>
                </a:extLst>
              </a:tr>
              <a:tr h="237994">
                <a:tc>
                  <a:txBody>
                    <a:bodyPr/>
                    <a:lstStyle/>
                    <a:p>
                      <a:pPr marL="67945">
                        <a:spcBef>
                          <a:spcPts val="445"/>
                        </a:spcBef>
                      </a:pPr>
                      <a:r>
                        <a:rPr lang="en-US" sz="1600" b="0" spc="-25">
                          <a:solidFill>
                            <a:schemeClr val="tx1"/>
                          </a:solidFill>
                          <a:effectLst/>
                        </a:rPr>
                        <a:t>12.</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dirty="0">
                          <a:solidFill>
                            <a:schemeClr val="tx1"/>
                          </a:solidFill>
                          <a:effectLst/>
                        </a:rPr>
                        <a:t>Whether</a:t>
                      </a:r>
                      <a:r>
                        <a:rPr lang="en-US" sz="1600" spc="200" dirty="0">
                          <a:solidFill>
                            <a:schemeClr val="tx1"/>
                          </a:solidFill>
                          <a:effectLst/>
                        </a:rPr>
                        <a:t> </a:t>
                      </a:r>
                      <a:r>
                        <a:rPr lang="en-US" sz="1600" dirty="0">
                          <a:solidFill>
                            <a:schemeClr val="tx1"/>
                          </a:solidFill>
                          <a:effectLst/>
                        </a:rPr>
                        <a:t>the</a:t>
                      </a:r>
                      <a:r>
                        <a:rPr lang="en-US" sz="1600" spc="200" dirty="0">
                          <a:solidFill>
                            <a:schemeClr val="tx1"/>
                          </a:solidFill>
                          <a:effectLst/>
                        </a:rPr>
                        <a:t> </a:t>
                      </a:r>
                      <a:r>
                        <a:rPr lang="en-US" sz="1600" dirty="0">
                          <a:solidFill>
                            <a:schemeClr val="tx1"/>
                          </a:solidFill>
                          <a:effectLst/>
                        </a:rPr>
                        <a:t>quality</a:t>
                      </a:r>
                      <a:r>
                        <a:rPr lang="en-US" sz="1600" spc="200" dirty="0">
                          <a:solidFill>
                            <a:schemeClr val="tx1"/>
                          </a:solidFill>
                          <a:effectLst/>
                        </a:rPr>
                        <a:t> </a:t>
                      </a:r>
                      <a:r>
                        <a:rPr lang="en-US" sz="1600" dirty="0">
                          <a:solidFill>
                            <a:schemeClr val="tx1"/>
                          </a:solidFill>
                          <a:effectLst/>
                        </a:rPr>
                        <a:t>of</a:t>
                      </a:r>
                      <a:r>
                        <a:rPr lang="en-US" sz="1600" spc="200" dirty="0">
                          <a:solidFill>
                            <a:schemeClr val="tx1"/>
                          </a:solidFill>
                          <a:effectLst/>
                        </a:rPr>
                        <a:t> </a:t>
                      </a:r>
                      <a:r>
                        <a:rPr lang="en-US" sz="1600" dirty="0">
                          <a:solidFill>
                            <a:schemeClr val="tx1"/>
                          </a:solidFill>
                          <a:effectLst/>
                        </a:rPr>
                        <a:t>audit</a:t>
                      </a:r>
                      <a:r>
                        <a:rPr lang="en-US" sz="1600" spc="200" dirty="0">
                          <a:solidFill>
                            <a:schemeClr val="tx1"/>
                          </a:solidFill>
                          <a:effectLst/>
                        </a:rPr>
                        <a:t> </a:t>
                      </a:r>
                      <a:r>
                        <a:rPr lang="en-US" sz="1600" dirty="0">
                          <a:solidFill>
                            <a:schemeClr val="tx1"/>
                          </a:solidFill>
                          <a:effectLst/>
                        </a:rPr>
                        <a:t>reports</a:t>
                      </a:r>
                      <a:r>
                        <a:rPr lang="en-US" sz="1600" spc="200" dirty="0">
                          <a:solidFill>
                            <a:schemeClr val="tx1"/>
                          </a:solidFill>
                          <a:effectLst/>
                        </a:rPr>
                        <a:t> </a:t>
                      </a:r>
                      <a:r>
                        <a:rPr lang="en-US" sz="1600" dirty="0">
                          <a:solidFill>
                            <a:schemeClr val="tx1"/>
                          </a:solidFill>
                          <a:effectLst/>
                        </a:rPr>
                        <a:t>in</a:t>
                      </a:r>
                      <a:r>
                        <a:rPr lang="en-US" sz="1600" spc="200" dirty="0">
                          <a:solidFill>
                            <a:schemeClr val="tx1"/>
                          </a:solidFill>
                          <a:effectLst/>
                        </a:rPr>
                        <a:t> </a:t>
                      </a:r>
                      <a:r>
                        <a:rPr lang="en-US" sz="1600" dirty="0">
                          <a:solidFill>
                            <a:schemeClr val="tx1"/>
                          </a:solidFill>
                          <a:effectLst/>
                        </a:rPr>
                        <a:t>respect</a:t>
                      </a:r>
                      <a:r>
                        <a:rPr lang="en-US" sz="1600" spc="200" dirty="0">
                          <a:solidFill>
                            <a:schemeClr val="tx1"/>
                          </a:solidFill>
                          <a:effectLst/>
                        </a:rPr>
                        <a:t> </a:t>
                      </a:r>
                      <a:r>
                        <a:rPr lang="en-US" sz="1600" dirty="0">
                          <a:solidFill>
                            <a:schemeClr val="tx1"/>
                          </a:solidFill>
                          <a:effectLst/>
                        </a:rPr>
                        <a:t>of</a:t>
                      </a:r>
                      <a:r>
                        <a:rPr lang="en-US" sz="1600" spc="200" dirty="0">
                          <a:solidFill>
                            <a:schemeClr val="tx1"/>
                          </a:solidFill>
                          <a:effectLst/>
                        </a:rPr>
                        <a:t> </a:t>
                      </a:r>
                      <a:r>
                        <a:rPr lang="en-US" sz="1600" dirty="0">
                          <a:solidFill>
                            <a:schemeClr val="tx1"/>
                          </a:solidFill>
                          <a:effectLst/>
                        </a:rPr>
                        <a:t>format and content found proper?</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a:solidFill>
                            <a:schemeClr val="tx1"/>
                          </a:solidFill>
                          <a:effectLst/>
                        </a:rPr>
                        <a:t>No</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3861687375"/>
                  </a:ext>
                </a:extLst>
              </a:tr>
              <a:tr h="184524">
                <a:tc>
                  <a:txBody>
                    <a:bodyPr/>
                    <a:lstStyle/>
                    <a:p>
                      <a:pPr marL="67945">
                        <a:spcBef>
                          <a:spcPts val="445"/>
                        </a:spcBef>
                      </a:pPr>
                      <a:r>
                        <a:rPr lang="en-US" sz="1600" b="0" spc="-10">
                          <a:solidFill>
                            <a:schemeClr val="tx1"/>
                          </a:solidFill>
                          <a:effectLst/>
                        </a:rPr>
                        <a:t>13.(a)</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dirty="0">
                          <a:solidFill>
                            <a:schemeClr val="tx1"/>
                          </a:solidFill>
                          <a:effectLst/>
                        </a:rPr>
                        <a:t>Whether</a:t>
                      </a:r>
                      <a:r>
                        <a:rPr lang="en-US" sz="1600" spc="100" dirty="0">
                          <a:solidFill>
                            <a:schemeClr val="tx1"/>
                          </a:solidFill>
                          <a:effectLst/>
                        </a:rPr>
                        <a:t> </a:t>
                      </a:r>
                      <a:r>
                        <a:rPr lang="en-US" sz="1600" dirty="0">
                          <a:solidFill>
                            <a:schemeClr val="tx1"/>
                          </a:solidFill>
                          <a:effectLst/>
                        </a:rPr>
                        <a:t>the</a:t>
                      </a:r>
                      <a:r>
                        <a:rPr lang="en-US" sz="1600" spc="115" dirty="0">
                          <a:solidFill>
                            <a:schemeClr val="tx1"/>
                          </a:solidFill>
                          <a:effectLst/>
                        </a:rPr>
                        <a:t> </a:t>
                      </a:r>
                      <a:r>
                        <a:rPr lang="en-US" sz="1600" dirty="0">
                          <a:solidFill>
                            <a:schemeClr val="tx1"/>
                          </a:solidFill>
                          <a:effectLst/>
                        </a:rPr>
                        <a:t>Reviewer</a:t>
                      </a:r>
                      <a:r>
                        <a:rPr lang="en-US" sz="1600" spc="110" dirty="0">
                          <a:solidFill>
                            <a:schemeClr val="tx1"/>
                          </a:solidFill>
                          <a:effectLst/>
                        </a:rPr>
                        <a:t> </a:t>
                      </a:r>
                      <a:r>
                        <a:rPr lang="en-US" sz="1600" dirty="0">
                          <a:solidFill>
                            <a:schemeClr val="tx1"/>
                          </a:solidFill>
                          <a:effectLst/>
                        </a:rPr>
                        <a:t>has</a:t>
                      </a:r>
                      <a:r>
                        <a:rPr lang="en-US" sz="1600" spc="120" dirty="0">
                          <a:solidFill>
                            <a:schemeClr val="tx1"/>
                          </a:solidFill>
                          <a:effectLst/>
                        </a:rPr>
                        <a:t> </a:t>
                      </a:r>
                      <a:r>
                        <a:rPr lang="en-US" sz="1600" dirty="0">
                          <a:solidFill>
                            <a:schemeClr val="tx1"/>
                          </a:solidFill>
                          <a:effectLst/>
                        </a:rPr>
                        <a:t>issued</a:t>
                      </a:r>
                      <a:r>
                        <a:rPr lang="en-US" sz="1600" spc="115" dirty="0">
                          <a:solidFill>
                            <a:schemeClr val="tx1"/>
                          </a:solidFill>
                          <a:effectLst/>
                        </a:rPr>
                        <a:t> </a:t>
                      </a:r>
                      <a:r>
                        <a:rPr lang="en-US" sz="1600" dirty="0">
                          <a:solidFill>
                            <a:schemeClr val="tx1"/>
                          </a:solidFill>
                          <a:effectLst/>
                        </a:rPr>
                        <a:t>preliminary</a:t>
                      </a:r>
                      <a:r>
                        <a:rPr lang="en-US" sz="1600" spc="120" dirty="0">
                          <a:solidFill>
                            <a:schemeClr val="tx1"/>
                          </a:solidFill>
                          <a:effectLst/>
                        </a:rPr>
                        <a:t> </a:t>
                      </a:r>
                      <a:r>
                        <a:rPr lang="en-US" sz="1600" spc="-10" dirty="0">
                          <a:solidFill>
                            <a:schemeClr val="tx1"/>
                          </a:solidFill>
                          <a:effectLst/>
                        </a:rPr>
                        <a:t>report?</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5080"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330779246"/>
                  </a:ext>
                </a:extLst>
              </a:tr>
              <a:tr h="139791">
                <a:tc rowSpan="2">
                  <a:txBody>
                    <a:bodyPr/>
                    <a:lstStyle/>
                    <a:p>
                      <a:pPr marL="103505">
                        <a:spcBef>
                          <a:spcPts val="455"/>
                        </a:spcBef>
                        <a:spcAft>
                          <a:spcPts val="0"/>
                        </a:spcAft>
                      </a:pPr>
                      <a:r>
                        <a:rPr lang="en-US" sz="1600" b="0" spc="-25" dirty="0">
                          <a:solidFill>
                            <a:schemeClr val="tx1"/>
                          </a:solidFill>
                          <a:effectLst/>
                        </a:rPr>
                        <a:t>     (b)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55"/>
                        </a:spcBef>
                      </a:pPr>
                      <a:r>
                        <a:rPr lang="en-US" sz="1600">
                          <a:solidFill>
                            <a:schemeClr val="tx1"/>
                          </a:solidFill>
                          <a:effectLst/>
                        </a:rPr>
                        <a:t>If</a:t>
                      </a:r>
                      <a:r>
                        <a:rPr lang="en-US" sz="1600" spc="90">
                          <a:solidFill>
                            <a:schemeClr val="tx1"/>
                          </a:solidFill>
                          <a:effectLst/>
                        </a:rPr>
                        <a:t> </a:t>
                      </a:r>
                      <a:r>
                        <a:rPr lang="en-US" sz="1600">
                          <a:solidFill>
                            <a:schemeClr val="tx1"/>
                          </a:solidFill>
                          <a:effectLst/>
                        </a:rPr>
                        <a:t>‘Yes’,</a:t>
                      </a:r>
                      <a:r>
                        <a:rPr lang="en-US" sz="1600" spc="90">
                          <a:solidFill>
                            <a:schemeClr val="tx1"/>
                          </a:solidFill>
                          <a:effectLst/>
                        </a:rPr>
                        <a:t> </a:t>
                      </a:r>
                      <a:r>
                        <a:rPr lang="en-US" sz="1600">
                          <a:solidFill>
                            <a:schemeClr val="tx1"/>
                          </a:solidFill>
                          <a:effectLst/>
                        </a:rPr>
                        <a:t>please</a:t>
                      </a:r>
                      <a:r>
                        <a:rPr lang="en-US" sz="1600" spc="75">
                          <a:solidFill>
                            <a:schemeClr val="tx1"/>
                          </a:solidFill>
                          <a:effectLst/>
                        </a:rPr>
                        <a:t> </a:t>
                      </a:r>
                      <a:r>
                        <a:rPr lang="en-US" sz="1600">
                          <a:solidFill>
                            <a:schemeClr val="tx1"/>
                          </a:solidFill>
                          <a:effectLst/>
                        </a:rPr>
                        <a:t>specify</a:t>
                      </a:r>
                      <a:r>
                        <a:rPr lang="en-US" sz="1600" spc="90">
                          <a:solidFill>
                            <a:schemeClr val="tx1"/>
                          </a:solidFill>
                          <a:effectLst/>
                        </a:rPr>
                        <a:t> </a:t>
                      </a:r>
                      <a:r>
                        <a:rPr lang="en-US" sz="1600">
                          <a:solidFill>
                            <a:schemeClr val="tx1"/>
                          </a:solidFill>
                          <a:effectLst/>
                        </a:rPr>
                        <a:t>the</a:t>
                      </a:r>
                      <a:r>
                        <a:rPr lang="en-US" sz="1600" spc="90">
                          <a:solidFill>
                            <a:schemeClr val="tx1"/>
                          </a:solidFill>
                          <a:effectLst/>
                        </a:rPr>
                        <a:t> </a:t>
                      </a:r>
                      <a:r>
                        <a:rPr lang="en-US" sz="1600">
                          <a:solidFill>
                            <a:schemeClr val="tx1"/>
                          </a:solidFill>
                          <a:effectLst/>
                        </a:rPr>
                        <a:t>areas</a:t>
                      </a:r>
                      <a:r>
                        <a:rPr lang="en-US" sz="1600" spc="90">
                          <a:solidFill>
                            <a:schemeClr val="tx1"/>
                          </a:solidFill>
                          <a:effectLst/>
                        </a:rPr>
                        <a:t> </a:t>
                      </a:r>
                      <a:r>
                        <a:rPr lang="en-US" sz="1600">
                          <a:solidFill>
                            <a:schemeClr val="tx1"/>
                          </a:solidFill>
                          <a:effectLst/>
                        </a:rPr>
                        <a:t>of</a:t>
                      </a:r>
                      <a:r>
                        <a:rPr lang="en-US" sz="1600" spc="95">
                          <a:solidFill>
                            <a:schemeClr val="tx1"/>
                          </a:solidFill>
                          <a:effectLst/>
                        </a:rPr>
                        <a:t> </a:t>
                      </a:r>
                      <a:r>
                        <a:rPr lang="en-US" sz="1600" spc="-10">
                          <a:solidFill>
                            <a:schemeClr val="tx1"/>
                          </a:solidFill>
                          <a:effectLst/>
                        </a:rPr>
                        <a:t>deficiencies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5">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extLst>
                  <a:ext uri="{0D108BD9-81ED-4DB2-BD59-A6C34878D82A}">
                    <a16:rowId xmlns:a16="http://schemas.microsoft.com/office/drawing/2014/main" val="1242284109"/>
                  </a:ext>
                </a:extLst>
              </a:tr>
              <a:tr h="283775">
                <a:tc vMerge="1">
                  <a:txBody>
                    <a:bodyPr/>
                    <a:lstStyle/>
                    <a:p>
                      <a:endParaRPr lang="en-IN"/>
                    </a:p>
                  </a:txBody>
                  <a:tcPr/>
                </a:tc>
                <a:tc>
                  <a:txBody>
                    <a:bodyPr/>
                    <a:lstStyle/>
                    <a:p>
                      <a:pPr marL="68580">
                        <a:spcBef>
                          <a:spcPts val="445"/>
                        </a:spcBef>
                      </a:pPr>
                      <a:r>
                        <a:rPr lang="en-US" sz="1600" spc="-10" dirty="0">
                          <a:solidFill>
                            <a:schemeClr val="tx1"/>
                          </a:solidFill>
                          <a:effectLst/>
                        </a:rPr>
                        <a:t>……………………………………………………………………</a:t>
                      </a:r>
                      <a:endParaRPr lang="en-IN" sz="1600" dirty="0">
                        <a:solidFill>
                          <a:schemeClr val="tx1"/>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extLst>
                  <a:ext uri="{0D108BD9-81ED-4DB2-BD59-A6C34878D82A}">
                    <a16:rowId xmlns:a16="http://schemas.microsoft.com/office/drawing/2014/main" val="1407652269"/>
                  </a:ext>
                </a:extLst>
              </a:tr>
              <a:tr h="184524">
                <a:tc>
                  <a:txBody>
                    <a:bodyPr/>
                    <a:lstStyle/>
                    <a:p>
                      <a:pPr marL="67945">
                        <a:spcBef>
                          <a:spcPts val="445"/>
                        </a:spcBef>
                      </a:pPr>
                      <a:r>
                        <a:rPr lang="en-US" sz="1600" b="0" dirty="0">
                          <a:solidFill>
                            <a:schemeClr val="tx1"/>
                          </a:solidFill>
                          <a:effectLst/>
                        </a:rPr>
                        <a:t>14.</a:t>
                      </a:r>
                      <a:r>
                        <a:rPr lang="en-US" sz="1600" b="0" spc="75" dirty="0">
                          <a:solidFill>
                            <a:schemeClr val="tx1"/>
                          </a:solidFill>
                          <a:effectLst/>
                        </a:rPr>
                        <a:t> </a:t>
                      </a:r>
                      <a:r>
                        <a:rPr lang="en-US" sz="1600" b="0" spc="-25" dirty="0">
                          <a:solidFill>
                            <a:schemeClr val="tx1"/>
                          </a:solidFill>
                          <a:effectLst/>
                        </a:rPr>
                        <a:t>(a)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a:solidFill>
                            <a:schemeClr val="tx1"/>
                          </a:solidFill>
                          <a:effectLst/>
                        </a:rPr>
                        <a:t>Whether</a:t>
                      </a:r>
                      <a:r>
                        <a:rPr lang="en-US" sz="1600" spc="80">
                          <a:solidFill>
                            <a:schemeClr val="tx1"/>
                          </a:solidFill>
                          <a:effectLst/>
                        </a:rPr>
                        <a:t> </a:t>
                      </a:r>
                      <a:r>
                        <a:rPr lang="en-US" sz="1600">
                          <a:solidFill>
                            <a:schemeClr val="tx1"/>
                          </a:solidFill>
                          <a:effectLst/>
                        </a:rPr>
                        <a:t>PU</a:t>
                      </a:r>
                      <a:r>
                        <a:rPr lang="en-US" sz="1600" spc="90">
                          <a:solidFill>
                            <a:schemeClr val="tx1"/>
                          </a:solidFill>
                          <a:effectLst/>
                        </a:rPr>
                        <a:t> </a:t>
                      </a:r>
                      <a:r>
                        <a:rPr lang="en-US" sz="1600">
                          <a:solidFill>
                            <a:schemeClr val="tx1"/>
                          </a:solidFill>
                          <a:effectLst/>
                        </a:rPr>
                        <a:t>has</a:t>
                      </a:r>
                      <a:r>
                        <a:rPr lang="en-US" sz="1600" spc="100">
                          <a:solidFill>
                            <a:schemeClr val="tx1"/>
                          </a:solidFill>
                          <a:effectLst/>
                        </a:rPr>
                        <a:t> </a:t>
                      </a:r>
                      <a:r>
                        <a:rPr lang="en-US" sz="1600">
                          <a:solidFill>
                            <a:schemeClr val="tx1"/>
                          </a:solidFill>
                          <a:effectLst/>
                        </a:rPr>
                        <a:t>responded</a:t>
                      </a:r>
                      <a:r>
                        <a:rPr lang="en-US" sz="1600" spc="100">
                          <a:solidFill>
                            <a:schemeClr val="tx1"/>
                          </a:solidFill>
                          <a:effectLst/>
                        </a:rPr>
                        <a:t> </a:t>
                      </a:r>
                      <a:r>
                        <a:rPr lang="en-US" sz="1600">
                          <a:solidFill>
                            <a:schemeClr val="tx1"/>
                          </a:solidFill>
                          <a:effectLst/>
                        </a:rPr>
                        <a:t>to</a:t>
                      </a:r>
                      <a:r>
                        <a:rPr lang="en-US" sz="1600" spc="110">
                          <a:solidFill>
                            <a:schemeClr val="tx1"/>
                          </a:solidFill>
                          <a:effectLst/>
                        </a:rPr>
                        <a:t> </a:t>
                      </a:r>
                      <a:r>
                        <a:rPr lang="en-US" sz="1600">
                          <a:solidFill>
                            <a:schemeClr val="tx1"/>
                          </a:solidFill>
                          <a:effectLst/>
                        </a:rPr>
                        <a:t>the</a:t>
                      </a:r>
                      <a:r>
                        <a:rPr lang="en-US" sz="1600" spc="100">
                          <a:solidFill>
                            <a:schemeClr val="tx1"/>
                          </a:solidFill>
                          <a:effectLst/>
                        </a:rPr>
                        <a:t> </a:t>
                      </a:r>
                      <a:r>
                        <a:rPr lang="en-US" sz="1600">
                          <a:solidFill>
                            <a:schemeClr val="tx1"/>
                          </a:solidFill>
                          <a:effectLst/>
                        </a:rPr>
                        <a:t>preliminary</a:t>
                      </a:r>
                      <a:r>
                        <a:rPr lang="en-US" sz="1600" spc="105">
                          <a:solidFill>
                            <a:schemeClr val="tx1"/>
                          </a:solidFill>
                          <a:effectLst/>
                        </a:rPr>
                        <a:t> </a:t>
                      </a:r>
                      <a:r>
                        <a:rPr lang="en-US" sz="1600" spc="-10">
                          <a:solidFill>
                            <a:schemeClr val="tx1"/>
                          </a:solidFill>
                          <a:effectLst/>
                        </a:rPr>
                        <a:t>report?</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algn="ctr">
                        <a:spcBef>
                          <a:spcPts val="445"/>
                        </a:spcBef>
                      </a:pPr>
                      <a:r>
                        <a:rPr lang="en-US" sz="1600" spc="-25" dirty="0">
                          <a:solidFill>
                            <a:schemeClr val="tx1"/>
                          </a:solidFill>
                          <a:effectLst/>
                        </a:rPr>
                        <a:t>Yes</a:t>
                      </a:r>
                      <a:endParaRPr lang="en-IN" sz="16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32080">
                        <a:spcBef>
                          <a:spcPts val="445"/>
                        </a:spcBef>
                      </a:pPr>
                      <a:r>
                        <a:rPr lang="en-US" sz="1600" spc="-25">
                          <a:solidFill>
                            <a:schemeClr val="tx1"/>
                          </a:solidFill>
                          <a:effectLst/>
                        </a:rPr>
                        <a:t>No</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pPr marL="1905" algn="ctr">
                        <a:spcBef>
                          <a:spcPts val="445"/>
                        </a:spcBef>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842775"/>
                  </a:ext>
                </a:extLst>
              </a:tr>
              <a:tr h="237994">
                <a:tc>
                  <a:txBody>
                    <a:bodyPr/>
                    <a:lstStyle/>
                    <a:p>
                      <a:pPr marL="241935">
                        <a:spcBef>
                          <a:spcPts val="445"/>
                        </a:spcBef>
                      </a:pPr>
                      <a:r>
                        <a:rPr lang="en-US" sz="1600" b="0" spc="-25" dirty="0">
                          <a:solidFill>
                            <a:schemeClr val="tx1"/>
                          </a:solidFill>
                          <a:effectLst/>
                        </a:rPr>
                        <a:t>   (b)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a:lnSpc>
                          <a:spcPct val="110000"/>
                        </a:lnSpc>
                        <a:spcBef>
                          <a:spcPts val="445"/>
                        </a:spcBef>
                      </a:pPr>
                      <a:r>
                        <a:rPr lang="en-US" sz="1600">
                          <a:solidFill>
                            <a:schemeClr val="tx1"/>
                          </a:solidFill>
                          <a:effectLst/>
                        </a:rPr>
                        <a:t>Whether the Reviewer is satisfied with the response received from the PU?</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algn="ctr">
                        <a:spcBef>
                          <a:spcPts val="445"/>
                        </a:spcBef>
                      </a:pPr>
                      <a:r>
                        <a:rPr lang="en-US" sz="1600" spc="-25">
                          <a:solidFill>
                            <a:schemeClr val="tx1"/>
                          </a:solidFill>
                          <a:effectLst/>
                        </a:rPr>
                        <a:t>Yes</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32080">
                        <a:spcBef>
                          <a:spcPts val="445"/>
                        </a:spcBef>
                      </a:pPr>
                      <a:r>
                        <a:rPr lang="en-US" sz="1600" spc="-25">
                          <a:solidFill>
                            <a:schemeClr val="tx1"/>
                          </a:solidFill>
                          <a:effectLst/>
                        </a:rPr>
                        <a:t>No</a:t>
                      </a:r>
                      <a:endParaRPr lang="en-IN" sz="16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pPr marL="1905" algn="ctr">
                        <a:spcBef>
                          <a:spcPts val="445"/>
                        </a:spcBef>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286675"/>
                  </a:ext>
                </a:extLst>
              </a:tr>
              <a:tr h="296601">
                <a:tc>
                  <a:txBody>
                    <a:bodyPr/>
                    <a:lstStyle/>
                    <a:p>
                      <a:pPr marL="67945">
                        <a:spcBef>
                          <a:spcPts val="445"/>
                        </a:spcBef>
                      </a:pPr>
                      <a:r>
                        <a:rPr lang="en-US" sz="1600" b="0" spc="-25" dirty="0">
                          <a:solidFill>
                            <a:schemeClr val="tx1"/>
                          </a:solidFill>
                          <a:effectLst/>
                        </a:rPr>
                        <a:t>15.</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a:lnSpc>
                          <a:spcPct val="110000"/>
                        </a:lnSpc>
                        <a:spcBef>
                          <a:spcPts val="430"/>
                        </a:spcBef>
                        <a:spcAft>
                          <a:spcPts val="0"/>
                        </a:spcAft>
                      </a:pPr>
                      <a:r>
                        <a:rPr lang="en-US" sz="1600" b="0" dirty="0">
                          <a:solidFill>
                            <a:schemeClr val="tx1"/>
                          </a:solidFill>
                          <a:effectLst/>
                        </a:rPr>
                        <a:t>If the Reviewer is not satisfied with the response of the PU, whether qualified report has been issued?</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algn="ctr">
                        <a:spcBef>
                          <a:spcPts val="445"/>
                        </a:spcBef>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32080">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pPr marL="1905" algn="ctr">
                        <a:spcBef>
                          <a:spcPts val="445"/>
                        </a:spcBef>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168704"/>
                  </a:ext>
                </a:extLst>
              </a:tr>
              <a:tr h="296601">
                <a:tc>
                  <a:txBody>
                    <a:bodyPr/>
                    <a:lstStyle/>
                    <a:p>
                      <a:pPr marL="67945">
                        <a:spcBef>
                          <a:spcPts val="445"/>
                        </a:spcBef>
                      </a:pPr>
                      <a:r>
                        <a:rPr lang="en-US" sz="1600" b="0" dirty="0">
                          <a:solidFill>
                            <a:schemeClr val="tx1"/>
                          </a:solidFill>
                          <a:effectLst/>
                          <a:latin typeface="Liberation Sans Narrow"/>
                          <a:ea typeface="Liberation Sans Narrow"/>
                          <a:cs typeface="Liberation Sans Narrow"/>
                        </a:rPr>
                        <a:t>16. (a)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lvl="0" indent="0" algn="l" defTabSz="914400" rtl="0" eaLnBrk="1" fontAlgn="auto" latinLnBrk="0" hangingPunct="1">
                        <a:lnSpc>
                          <a:spcPct val="110000"/>
                        </a:lnSpc>
                        <a:spcBef>
                          <a:spcPts val="430"/>
                        </a:spcBef>
                        <a:spcAft>
                          <a:spcPts val="0"/>
                        </a:spcAft>
                        <a:buClrTx/>
                        <a:buSzTx/>
                        <a:buFontTx/>
                        <a:buNone/>
                        <a:tabLst/>
                        <a:defRPr/>
                      </a:pPr>
                      <a:r>
                        <a:rPr lang="en-US" sz="1600" b="0" dirty="0">
                          <a:solidFill>
                            <a:schemeClr val="tx1"/>
                          </a:solidFill>
                          <a:effectLst/>
                        </a:rPr>
                        <a:t>Is</a:t>
                      </a:r>
                      <a:r>
                        <a:rPr lang="en-US" sz="1600" b="0" spc="80" dirty="0">
                          <a:solidFill>
                            <a:schemeClr val="tx1"/>
                          </a:solidFill>
                          <a:effectLst/>
                        </a:rPr>
                        <a:t> </a:t>
                      </a:r>
                      <a:r>
                        <a:rPr lang="en-US" sz="1600" b="0" dirty="0">
                          <a:solidFill>
                            <a:schemeClr val="tx1"/>
                          </a:solidFill>
                          <a:effectLst/>
                        </a:rPr>
                        <a:t>the</a:t>
                      </a:r>
                      <a:r>
                        <a:rPr lang="en-US" sz="1600" b="0" spc="80" dirty="0">
                          <a:solidFill>
                            <a:schemeClr val="tx1"/>
                          </a:solidFill>
                          <a:effectLst/>
                        </a:rPr>
                        <a:t> </a:t>
                      </a:r>
                      <a:r>
                        <a:rPr lang="en-US" sz="1600" b="0" dirty="0">
                          <a:solidFill>
                            <a:schemeClr val="tx1"/>
                          </a:solidFill>
                          <a:effectLst/>
                        </a:rPr>
                        <a:t>Final</a:t>
                      </a:r>
                      <a:r>
                        <a:rPr lang="en-US" sz="1600" b="0" spc="80" dirty="0">
                          <a:solidFill>
                            <a:schemeClr val="tx1"/>
                          </a:solidFill>
                          <a:effectLst/>
                        </a:rPr>
                        <a:t> </a:t>
                      </a:r>
                      <a:r>
                        <a:rPr lang="en-US" sz="1600" b="0" dirty="0">
                          <a:solidFill>
                            <a:schemeClr val="tx1"/>
                          </a:solidFill>
                          <a:effectLst/>
                        </a:rPr>
                        <a:t>Report</a:t>
                      </a:r>
                      <a:r>
                        <a:rPr lang="en-US" sz="1600" b="0" spc="115" dirty="0">
                          <a:solidFill>
                            <a:schemeClr val="tx1"/>
                          </a:solidFill>
                          <a:effectLst/>
                        </a:rPr>
                        <a:t> </a:t>
                      </a:r>
                      <a:r>
                        <a:rPr lang="en-US" sz="1600" b="0" spc="-10" dirty="0">
                          <a:solidFill>
                            <a:schemeClr val="tx1"/>
                          </a:solidFill>
                          <a:effectLst/>
                        </a:rPr>
                        <a:t>qualified?</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algn="ctr">
                        <a:spcBef>
                          <a:spcPts val="445"/>
                        </a:spcBef>
                      </a:pPr>
                      <a:r>
                        <a:rPr lang="en-US" sz="1600" b="0" dirty="0">
                          <a:solidFill>
                            <a:schemeClr val="tx1"/>
                          </a:solidFill>
                          <a:effectLst/>
                          <a:latin typeface="+mn-lt"/>
                          <a:ea typeface="Liberation Sans Narrow"/>
                          <a:cs typeface="Liberation Sans Narrow"/>
                        </a:rPr>
                        <a:t>Yes</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32080">
                        <a:spcBef>
                          <a:spcPts val="445"/>
                        </a:spcBef>
                      </a:pPr>
                      <a:r>
                        <a:rPr lang="en-US" sz="1600" b="0" dirty="0">
                          <a:solidFill>
                            <a:schemeClr val="tx1"/>
                          </a:solidFill>
                          <a:effectLst/>
                          <a:latin typeface="+mn-lt"/>
                          <a:ea typeface="Liberation Sans Narrow"/>
                          <a:cs typeface="Liberation Sans Narrow"/>
                        </a:rPr>
                        <a:t>No</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pPr marL="1905" algn="ctr">
                        <a:spcBef>
                          <a:spcPts val="445"/>
                        </a:spcBef>
                      </a:pPr>
                      <a:r>
                        <a:rPr lang="en-US" sz="1600" b="0" dirty="0">
                          <a:solidFill>
                            <a:schemeClr val="tx1"/>
                          </a:solidFill>
                          <a:effectLst/>
                          <a:latin typeface="+mn-lt"/>
                          <a:ea typeface="Liberation Sans Narrow"/>
                          <a:cs typeface="Liberation Sans Narrow"/>
                        </a:rPr>
                        <a:t>N.A.</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7035979"/>
                  </a:ext>
                </a:extLst>
              </a:tr>
              <a:tr h="124424">
                <a:tc>
                  <a:txBody>
                    <a:bodyPr/>
                    <a:lstStyle/>
                    <a:p>
                      <a:pPr marL="67945">
                        <a:spcBef>
                          <a:spcPts val="445"/>
                        </a:spcBef>
                      </a:pPr>
                      <a:r>
                        <a:rPr lang="en-US" sz="1600" b="0" dirty="0">
                          <a:solidFill>
                            <a:schemeClr val="tx1"/>
                          </a:solidFill>
                          <a:effectLst/>
                          <a:latin typeface="Liberation Sans Narrow"/>
                          <a:ea typeface="Liberation Sans Narrow"/>
                          <a:cs typeface="Liberation Sans Narrow"/>
                        </a:rPr>
                        <a:t>      (b)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lvl="0" indent="0" algn="l" defTabSz="914400" rtl="0" eaLnBrk="1" fontAlgn="auto" latinLnBrk="0" hangingPunct="1">
                        <a:lnSpc>
                          <a:spcPct val="110000"/>
                        </a:lnSpc>
                        <a:spcBef>
                          <a:spcPts val="430"/>
                        </a:spcBef>
                        <a:spcAft>
                          <a:spcPts val="0"/>
                        </a:spcAft>
                        <a:buClrTx/>
                        <a:buSzTx/>
                        <a:buFontTx/>
                        <a:buNone/>
                        <a:tabLst/>
                        <a:defRPr/>
                      </a:pPr>
                      <a:r>
                        <a:rPr lang="en-US" sz="1600" b="0" dirty="0">
                          <a:solidFill>
                            <a:schemeClr val="tx1"/>
                          </a:solidFill>
                          <a:effectLst/>
                        </a:rPr>
                        <a:t>If</a:t>
                      </a:r>
                      <a:r>
                        <a:rPr lang="en-US" sz="1600" b="0" spc="90" dirty="0">
                          <a:solidFill>
                            <a:schemeClr val="tx1"/>
                          </a:solidFill>
                          <a:effectLst/>
                        </a:rPr>
                        <a:t> </a:t>
                      </a:r>
                      <a:r>
                        <a:rPr lang="en-US" sz="1600" b="0" dirty="0">
                          <a:solidFill>
                            <a:schemeClr val="tx1"/>
                          </a:solidFill>
                          <a:effectLst/>
                        </a:rPr>
                        <a:t>‘Yes’,</a:t>
                      </a:r>
                      <a:r>
                        <a:rPr lang="en-US" sz="1600" b="0" spc="80" dirty="0">
                          <a:solidFill>
                            <a:schemeClr val="tx1"/>
                          </a:solidFill>
                          <a:effectLst/>
                        </a:rPr>
                        <a:t> </a:t>
                      </a:r>
                      <a:r>
                        <a:rPr lang="en-US" sz="1600" b="0" dirty="0">
                          <a:solidFill>
                            <a:schemeClr val="tx1"/>
                          </a:solidFill>
                          <a:effectLst/>
                        </a:rPr>
                        <a:t>specify</a:t>
                      </a:r>
                      <a:r>
                        <a:rPr lang="en-US" sz="1600" b="0" spc="95" dirty="0">
                          <a:solidFill>
                            <a:schemeClr val="tx1"/>
                          </a:solidFill>
                          <a:effectLst/>
                        </a:rPr>
                        <a:t> </a:t>
                      </a:r>
                      <a:r>
                        <a:rPr lang="en-US" sz="1600" b="0" dirty="0">
                          <a:solidFill>
                            <a:schemeClr val="tx1"/>
                          </a:solidFill>
                          <a:effectLst/>
                        </a:rPr>
                        <a:t>the</a:t>
                      </a:r>
                      <a:r>
                        <a:rPr lang="en-US" sz="1600" b="0" spc="95" dirty="0">
                          <a:solidFill>
                            <a:schemeClr val="tx1"/>
                          </a:solidFill>
                          <a:effectLst/>
                        </a:rPr>
                        <a:t> </a:t>
                      </a:r>
                      <a:r>
                        <a:rPr lang="en-US" sz="1600" b="0" spc="-10" dirty="0">
                          <a:solidFill>
                            <a:schemeClr val="tx1"/>
                          </a:solidFill>
                          <a:effectLst/>
                        </a:rPr>
                        <a:t>reasons</a:t>
                      </a:r>
                    </a:p>
                    <a:p>
                      <a:pPr marL="68580" marR="243840" lvl="0" indent="0" algn="l" defTabSz="914400" rtl="0" eaLnBrk="1" fontAlgn="auto" latinLnBrk="0" hangingPunct="1">
                        <a:lnSpc>
                          <a:spcPct val="110000"/>
                        </a:lnSpc>
                        <a:spcBef>
                          <a:spcPts val="430"/>
                        </a:spcBef>
                        <a:spcAft>
                          <a:spcPts val="0"/>
                        </a:spcAft>
                        <a:buClrTx/>
                        <a:buSzTx/>
                        <a:buFontTx/>
                        <a:buNone/>
                        <a:tabLst/>
                        <a:defRPr/>
                      </a:pPr>
                      <a:r>
                        <a:rPr lang="en-US" sz="1600" b="0" spc="-10" dirty="0">
                          <a:solidFill>
                            <a:schemeClr val="tx1"/>
                          </a:solidFill>
                          <a:effectLst/>
                          <a:latin typeface="Liberation Sans Narrow"/>
                          <a:ea typeface="Liberation Sans Narrow"/>
                          <a:cs typeface="Liberation Sans Narrow"/>
                        </a:rPr>
                        <a:t>…………………………….</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4445" algn="ctr">
                        <a:spcBef>
                          <a:spcPts val="445"/>
                        </a:spcBef>
                      </a:pP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32080">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hMerge="1">
                  <a:txBody>
                    <a:bodyPr/>
                    <a:lstStyle/>
                    <a:p>
                      <a:pPr marL="1905" algn="ctr">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0791466"/>
                  </a:ext>
                </a:extLst>
              </a:tr>
              <a:tr h="124424">
                <a:tc>
                  <a:txBody>
                    <a:bodyPr/>
                    <a:lstStyle/>
                    <a:p>
                      <a:pPr marL="67945">
                        <a:spcBef>
                          <a:spcPts val="445"/>
                        </a:spcBef>
                      </a:pPr>
                      <a:r>
                        <a:rPr lang="en-US" sz="1600" b="0" dirty="0">
                          <a:solidFill>
                            <a:schemeClr val="tx1"/>
                          </a:solidFill>
                          <a:effectLst/>
                          <a:latin typeface="Liberation Sans Narrow"/>
                          <a:ea typeface="Liberation Sans Narrow"/>
                          <a:cs typeface="Liberation Sans Narrow"/>
                        </a:rPr>
                        <a:t>17</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lvl="0" indent="0" algn="l" defTabSz="914400" rtl="0" eaLnBrk="1" fontAlgn="auto" latinLnBrk="0" hangingPunct="1">
                        <a:lnSpc>
                          <a:spcPct val="110000"/>
                        </a:lnSpc>
                        <a:spcBef>
                          <a:spcPts val="430"/>
                        </a:spcBef>
                        <a:spcAft>
                          <a:spcPts val="0"/>
                        </a:spcAft>
                        <a:buClrTx/>
                        <a:buSzTx/>
                        <a:buFontTx/>
                        <a:buNone/>
                        <a:tabLst/>
                        <a:defRPr/>
                      </a:pPr>
                      <a:r>
                        <a:rPr lang="en-US" sz="1600" b="0" dirty="0">
                          <a:solidFill>
                            <a:schemeClr val="tx1"/>
                          </a:solidFill>
                          <a:effectLst/>
                        </a:rPr>
                        <a:t>Whether the Reviewer received full co-operation from the</a:t>
                      </a:r>
                      <a:r>
                        <a:rPr lang="en-US" sz="1600" b="0" spc="400" dirty="0">
                          <a:solidFill>
                            <a:schemeClr val="tx1"/>
                          </a:solidFill>
                          <a:effectLst/>
                        </a:rPr>
                        <a:t> </a:t>
                      </a:r>
                      <a:r>
                        <a:rPr lang="en-US" sz="1600" b="0" dirty="0">
                          <a:solidFill>
                            <a:schemeClr val="tx1"/>
                          </a:solidFill>
                          <a:effectLst/>
                        </a:rPr>
                        <a:t>PU during review?</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4445" algn="ctr">
                        <a:spcBef>
                          <a:spcPts val="445"/>
                        </a:spcBef>
                      </a:pPr>
                      <a:r>
                        <a:rPr lang="en-US" sz="1600" b="0" dirty="0">
                          <a:solidFill>
                            <a:schemeClr val="tx1"/>
                          </a:solidFill>
                          <a:effectLst/>
                          <a:latin typeface="+mn-lt"/>
                          <a:ea typeface="Liberation Sans Narrow"/>
                          <a:cs typeface="Liberation Sans Narrow"/>
                        </a:rPr>
                        <a:t>Yes</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3">
                  <a:txBody>
                    <a:bodyPr/>
                    <a:lstStyle/>
                    <a:p>
                      <a:pPr marL="4445" algn="ctr">
                        <a:spcBef>
                          <a:spcPts val="445"/>
                        </a:spcBef>
                      </a:pPr>
                      <a:r>
                        <a:rPr lang="en-US" sz="1600" b="0" dirty="0">
                          <a:solidFill>
                            <a:schemeClr val="tx1"/>
                          </a:solidFill>
                          <a:effectLst/>
                          <a:latin typeface="+mn-lt"/>
                          <a:ea typeface="Liberation Sans Narrow"/>
                          <a:cs typeface="Liberation Sans Narrow"/>
                        </a:rPr>
                        <a:t>No</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49322923"/>
                  </a:ext>
                </a:extLst>
              </a:tr>
            </a:tbl>
          </a:graphicData>
        </a:graphic>
      </p:graphicFrame>
      <p:sp>
        <p:nvSpPr>
          <p:cNvPr id="4" name="Footer Placeholder 3">
            <a:extLst>
              <a:ext uri="{FF2B5EF4-FFF2-40B4-BE49-F238E27FC236}">
                <a16:creationId xmlns:a16="http://schemas.microsoft.com/office/drawing/2014/main" id="{7904F5E6-24EA-E509-B807-C002959FE605}"/>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48021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2088-4CDF-E69E-A721-D9A8957A98DC}"/>
              </a:ext>
            </a:extLst>
          </p:cNvPr>
          <p:cNvSpPr>
            <a:spLocks noGrp="1"/>
          </p:cNvSpPr>
          <p:nvPr>
            <p:ph type="sldNum" sz="quarter" idx="12"/>
          </p:nvPr>
        </p:nvSpPr>
        <p:spPr/>
        <p:txBody>
          <a:bodyPr/>
          <a:lstStyle/>
          <a:p>
            <a:fld id="{84987527-4F94-449D-8DFA-25520CA89050}" type="slidenum">
              <a:rPr lang="en-IN" smtClean="0"/>
              <a:t>32</a:t>
            </a:fld>
            <a:endParaRPr lang="en-IN"/>
          </a:p>
        </p:txBody>
      </p:sp>
      <p:graphicFrame>
        <p:nvGraphicFramePr>
          <p:cNvPr id="3" name="Table 2">
            <a:extLst>
              <a:ext uri="{FF2B5EF4-FFF2-40B4-BE49-F238E27FC236}">
                <a16:creationId xmlns:a16="http://schemas.microsoft.com/office/drawing/2014/main" id="{7D547FD2-F66D-2C32-0E82-4AA7BC512D9F}"/>
              </a:ext>
            </a:extLst>
          </p:cNvPr>
          <p:cNvGraphicFramePr>
            <a:graphicFrameLocks noGrp="1"/>
          </p:cNvGraphicFramePr>
          <p:nvPr>
            <p:extLst>
              <p:ext uri="{D42A27DB-BD31-4B8C-83A1-F6EECF244321}">
                <p14:modId xmlns:p14="http://schemas.microsoft.com/office/powerpoint/2010/main" val="318011847"/>
              </p:ext>
            </p:extLst>
          </p:nvPr>
        </p:nvGraphicFramePr>
        <p:xfrm>
          <a:off x="323353" y="203199"/>
          <a:ext cx="11336741" cy="6198512"/>
        </p:xfrm>
        <a:graphic>
          <a:graphicData uri="http://schemas.openxmlformats.org/drawingml/2006/table">
            <a:tbl>
              <a:tblPr firstRow="1" firstCol="1" lastRow="1" lastCol="1" bandRow="1" bandCol="1">
                <a:tableStyleId>{5C22544A-7EE6-4342-B048-85BDC9FD1C3A}</a:tableStyleId>
              </a:tblPr>
              <a:tblGrid>
                <a:gridCol w="920377">
                  <a:extLst>
                    <a:ext uri="{9D8B030D-6E8A-4147-A177-3AD203B41FA5}">
                      <a16:colId xmlns:a16="http://schemas.microsoft.com/office/drawing/2014/main" val="2992470175"/>
                    </a:ext>
                  </a:extLst>
                </a:gridCol>
                <a:gridCol w="8086165">
                  <a:extLst>
                    <a:ext uri="{9D8B030D-6E8A-4147-A177-3AD203B41FA5}">
                      <a16:colId xmlns:a16="http://schemas.microsoft.com/office/drawing/2014/main" val="3209150152"/>
                    </a:ext>
                  </a:extLst>
                </a:gridCol>
                <a:gridCol w="564214">
                  <a:extLst>
                    <a:ext uri="{9D8B030D-6E8A-4147-A177-3AD203B41FA5}">
                      <a16:colId xmlns:a16="http://schemas.microsoft.com/office/drawing/2014/main" val="4275204931"/>
                    </a:ext>
                  </a:extLst>
                </a:gridCol>
                <a:gridCol w="208280">
                  <a:extLst>
                    <a:ext uri="{9D8B030D-6E8A-4147-A177-3AD203B41FA5}">
                      <a16:colId xmlns:a16="http://schemas.microsoft.com/office/drawing/2014/main" val="1514302215"/>
                    </a:ext>
                  </a:extLst>
                </a:gridCol>
                <a:gridCol w="429181">
                  <a:extLst>
                    <a:ext uri="{9D8B030D-6E8A-4147-A177-3AD203B41FA5}">
                      <a16:colId xmlns:a16="http://schemas.microsoft.com/office/drawing/2014/main" val="3681638032"/>
                    </a:ext>
                  </a:extLst>
                </a:gridCol>
                <a:gridCol w="71884">
                  <a:extLst>
                    <a:ext uri="{9D8B030D-6E8A-4147-A177-3AD203B41FA5}">
                      <a16:colId xmlns:a16="http://schemas.microsoft.com/office/drawing/2014/main" val="230469449"/>
                    </a:ext>
                  </a:extLst>
                </a:gridCol>
                <a:gridCol w="1056640">
                  <a:extLst>
                    <a:ext uri="{9D8B030D-6E8A-4147-A177-3AD203B41FA5}">
                      <a16:colId xmlns:a16="http://schemas.microsoft.com/office/drawing/2014/main" val="3163645198"/>
                    </a:ext>
                  </a:extLst>
                </a:gridCol>
              </a:tblGrid>
              <a:tr h="289173">
                <a:tc rowSpan="3">
                  <a:txBody>
                    <a:bodyPr/>
                    <a:lstStyle/>
                    <a:p>
                      <a:pPr marL="67945">
                        <a:spcBef>
                          <a:spcPts val="445"/>
                        </a:spcBef>
                      </a:pPr>
                      <a:r>
                        <a:rPr lang="en-US" sz="1600" b="0" spc="-25" dirty="0">
                          <a:solidFill>
                            <a:schemeClr val="tx1"/>
                          </a:solidFill>
                          <a:effectLst/>
                        </a:rPr>
                        <a:t>18.</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243840">
                        <a:lnSpc>
                          <a:spcPct val="110000"/>
                        </a:lnSpc>
                        <a:spcBef>
                          <a:spcPts val="445"/>
                        </a:spcBef>
                      </a:pPr>
                      <a:r>
                        <a:rPr lang="en-US" sz="1600" b="0" dirty="0">
                          <a:solidFill>
                            <a:schemeClr val="tx1"/>
                          </a:solidFill>
                          <a:effectLst/>
                        </a:rPr>
                        <a:t>Is there any point which the Reviewer wants to bring to the notice of the Board?</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gridSpan="5">
                  <a:txBody>
                    <a:bodyPr/>
                    <a:lstStyle/>
                    <a:p>
                      <a:pPr marL="68580">
                        <a:spcBef>
                          <a:spcPts val="445"/>
                        </a:spcBef>
                        <a:spcAft>
                          <a:spcPts val="0"/>
                        </a:spcAft>
                      </a:pPr>
                      <a:r>
                        <a:rPr lang="en-US" sz="1600" b="0" dirty="0">
                          <a:solidFill>
                            <a:schemeClr val="tx1"/>
                          </a:solidFill>
                          <a:effectLst/>
                        </a:rPr>
                        <a:t> </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endParaRPr lang="en-IN"/>
                    </a:p>
                  </a:txBody>
                  <a:tcPr/>
                </a:tc>
                <a:tc rowSpan="3" hMerge="1">
                  <a:txBody>
                    <a:bodyPr/>
                    <a:lstStyle/>
                    <a:p>
                      <a:endParaRPr lang="en-IN"/>
                    </a:p>
                  </a:txBody>
                  <a:tcPr/>
                </a:tc>
                <a:tc rowSpan="3"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3" hMerge="1">
                  <a:txBody>
                    <a:bodyPr/>
                    <a:lstStyle/>
                    <a:p>
                      <a:endParaRPr lang="en-IN"/>
                    </a:p>
                  </a:txBody>
                  <a:tcPr/>
                </a:tc>
                <a:extLst>
                  <a:ext uri="{0D108BD9-81ED-4DB2-BD59-A6C34878D82A}">
                    <a16:rowId xmlns:a16="http://schemas.microsoft.com/office/drawing/2014/main" val="939098323"/>
                  </a:ext>
                </a:extLst>
              </a:tr>
              <a:tr h="169852">
                <a:tc vMerge="1">
                  <a:txBody>
                    <a:bodyPr/>
                    <a:lstStyle/>
                    <a:p>
                      <a:endParaRPr lang="en-IN"/>
                    </a:p>
                  </a:txBody>
                  <a:tcPr/>
                </a:tc>
                <a:tc>
                  <a:txBody>
                    <a:bodyPr/>
                    <a:lstStyle/>
                    <a:p>
                      <a:pPr marL="68580">
                        <a:spcBef>
                          <a:spcPts val="445"/>
                        </a:spcBef>
                      </a:pPr>
                      <a:r>
                        <a:rPr lang="en-US" sz="1600" b="0" dirty="0">
                          <a:solidFill>
                            <a:schemeClr val="tx1"/>
                          </a:solidFill>
                          <a:effectLst/>
                        </a:rPr>
                        <a:t>If</a:t>
                      </a:r>
                      <a:r>
                        <a:rPr lang="en-US" sz="1600" b="0" spc="75" dirty="0">
                          <a:solidFill>
                            <a:schemeClr val="tx1"/>
                          </a:solidFill>
                          <a:effectLst/>
                        </a:rPr>
                        <a:t> </a:t>
                      </a:r>
                      <a:r>
                        <a:rPr lang="en-US" sz="1600" b="0" dirty="0">
                          <a:solidFill>
                            <a:schemeClr val="tx1"/>
                          </a:solidFill>
                          <a:effectLst/>
                        </a:rPr>
                        <a:t>yes,</a:t>
                      </a:r>
                      <a:r>
                        <a:rPr lang="en-US" sz="1600" b="0" spc="80" dirty="0">
                          <a:solidFill>
                            <a:schemeClr val="tx1"/>
                          </a:solidFill>
                          <a:effectLst/>
                        </a:rPr>
                        <a:t> </a:t>
                      </a:r>
                      <a:r>
                        <a:rPr lang="en-US" sz="1600" b="0" dirty="0">
                          <a:solidFill>
                            <a:schemeClr val="tx1"/>
                          </a:solidFill>
                          <a:effectLst/>
                        </a:rPr>
                        <a:t>please</a:t>
                      </a:r>
                      <a:r>
                        <a:rPr lang="en-US" sz="1600" b="0" spc="80" dirty="0">
                          <a:solidFill>
                            <a:schemeClr val="tx1"/>
                          </a:solidFill>
                          <a:effectLst/>
                        </a:rPr>
                        <a:t> </a:t>
                      </a:r>
                      <a:r>
                        <a:rPr lang="en-US" sz="1600" b="0" spc="-10" dirty="0">
                          <a:solidFill>
                            <a:schemeClr val="tx1"/>
                          </a:solidFill>
                          <a:effectLst/>
                        </a:rPr>
                        <a:t>elaborate.</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extLst>
                  <a:ext uri="{0D108BD9-81ED-4DB2-BD59-A6C34878D82A}">
                    <a16:rowId xmlns:a16="http://schemas.microsoft.com/office/drawing/2014/main" val="2563310899"/>
                  </a:ext>
                </a:extLst>
              </a:tr>
              <a:tr h="344799">
                <a:tc vMerge="1">
                  <a:txBody>
                    <a:bodyPr/>
                    <a:lstStyle/>
                    <a:p>
                      <a:endParaRPr lang="en-IN"/>
                    </a:p>
                  </a:txBody>
                  <a:tcPr/>
                </a:tc>
                <a:tc>
                  <a:txBody>
                    <a:bodyPr/>
                    <a:lstStyle/>
                    <a:p>
                      <a:pPr marL="68580">
                        <a:spcBef>
                          <a:spcPts val="430"/>
                        </a:spcBef>
                      </a:pPr>
                      <a:r>
                        <a:rPr lang="en-US" sz="1600" b="0" spc="-10" dirty="0">
                          <a:solidFill>
                            <a:schemeClr val="tx1"/>
                          </a:solidFill>
                          <a:effectLst/>
                        </a:rPr>
                        <a:t>……………………………………………………………………</a:t>
                      </a:r>
                      <a:endParaRPr lang="en-IN" sz="1600" b="0" dirty="0">
                        <a:solidFill>
                          <a:schemeClr val="tx1"/>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extLst>
                  <a:ext uri="{0D108BD9-81ED-4DB2-BD59-A6C34878D82A}">
                    <a16:rowId xmlns:a16="http://schemas.microsoft.com/office/drawing/2014/main" val="585808881"/>
                  </a:ext>
                </a:extLst>
              </a:tr>
              <a:tr h="384415">
                <a:tc>
                  <a:txBody>
                    <a:bodyPr/>
                    <a:lstStyle/>
                    <a:p>
                      <a:pPr marL="67945">
                        <a:spcBef>
                          <a:spcPts val="445"/>
                        </a:spcBef>
                      </a:pPr>
                      <a:r>
                        <a:rPr lang="en-US" sz="1600" b="0" dirty="0">
                          <a:solidFill>
                            <a:schemeClr val="tx1"/>
                          </a:solidFill>
                          <a:effectLst/>
                        </a:rPr>
                        <a:t>19</a:t>
                      </a:r>
                      <a:r>
                        <a:rPr lang="en-US" sz="1600" b="0" spc="55" dirty="0">
                          <a:solidFill>
                            <a:schemeClr val="tx1"/>
                          </a:solidFill>
                          <a:effectLst/>
                        </a:rPr>
                        <a:t> </a:t>
                      </a:r>
                      <a:r>
                        <a:rPr lang="en-US" sz="1600" b="0" spc="-20" dirty="0">
                          <a:solidFill>
                            <a:schemeClr val="tx1"/>
                          </a:solidFill>
                          <a:effectLst/>
                        </a:rPr>
                        <a:t>(a).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b="0">
                          <a:solidFill>
                            <a:schemeClr val="tx1"/>
                          </a:solidFill>
                          <a:effectLst/>
                        </a:rPr>
                        <a:t>Whether the PU obtained/Procured any professional work including attest functions through process of</a:t>
                      </a:r>
                      <a:r>
                        <a:rPr lang="en-US" sz="1600" b="0" spc="200">
                          <a:solidFill>
                            <a:schemeClr val="tx1"/>
                          </a:solidFill>
                          <a:effectLst/>
                        </a:rPr>
                        <a:t> </a:t>
                      </a:r>
                      <a:r>
                        <a:rPr lang="en-US" sz="1600" b="0">
                          <a:solidFill>
                            <a:schemeClr val="tx1"/>
                          </a:solidFill>
                          <a:effectLst/>
                        </a:rPr>
                        <a:t>tendering?</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4605" marR="12065" algn="ctr">
                        <a:spcBef>
                          <a:spcPts val="445"/>
                        </a:spcBef>
                        <a:spcAft>
                          <a:spcPts val="0"/>
                        </a:spcAft>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2">
                  <a:txBody>
                    <a:bodyPr/>
                    <a:lstStyle/>
                    <a:p>
                      <a:pPr marL="14605" marR="12065" algn="ctr">
                        <a:spcBef>
                          <a:spcPts val="445"/>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a:txBody>
                    <a:bodyPr/>
                    <a:lstStyle/>
                    <a:p>
                      <a:pPr marL="13335" marR="635" algn="ctr">
                        <a:spcBef>
                          <a:spcPts val="445"/>
                        </a:spcBef>
                        <a:spcAft>
                          <a:spcPts val="0"/>
                        </a:spcAft>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6654652"/>
                  </a:ext>
                </a:extLst>
              </a:tr>
              <a:tr h="384415">
                <a:tc>
                  <a:txBody>
                    <a:bodyPr/>
                    <a:lstStyle/>
                    <a:p>
                      <a:pPr marL="67945">
                        <a:spcBef>
                          <a:spcPts val="445"/>
                        </a:spcBef>
                      </a:pPr>
                      <a:r>
                        <a:rPr lang="en-US" sz="1600" b="0" dirty="0">
                          <a:solidFill>
                            <a:schemeClr val="tx1"/>
                          </a:solidFill>
                          <a:effectLst/>
                        </a:rPr>
                        <a:t>19</a:t>
                      </a:r>
                      <a:r>
                        <a:rPr lang="en-US" sz="1600" b="0" spc="45" dirty="0">
                          <a:solidFill>
                            <a:schemeClr val="tx1"/>
                          </a:solidFill>
                          <a:effectLst/>
                        </a:rPr>
                        <a:t> </a:t>
                      </a:r>
                      <a:r>
                        <a:rPr lang="en-US" sz="1600" b="0" spc="-25" dirty="0">
                          <a:solidFill>
                            <a:schemeClr val="tx1"/>
                          </a:solidFill>
                          <a:effectLst/>
                        </a:rPr>
                        <a:t>(b)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marR="168275">
                        <a:lnSpc>
                          <a:spcPct val="110000"/>
                        </a:lnSpc>
                        <a:spcBef>
                          <a:spcPts val="430"/>
                        </a:spcBef>
                        <a:spcAft>
                          <a:spcPts val="0"/>
                        </a:spcAft>
                      </a:pPr>
                      <a:r>
                        <a:rPr lang="en-US" sz="1600" b="0" dirty="0">
                          <a:solidFill>
                            <a:schemeClr val="tx1"/>
                          </a:solidFill>
                          <a:effectLst/>
                        </a:rPr>
                        <a:t>If yes, the</a:t>
                      </a:r>
                      <a:r>
                        <a:rPr lang="en-US" sz="1600" b="0" spc="200" dirty="0">
                          <a:solidFill>
                            <a:schemeClr val="tx1"/>
                          </a:solidFill>
                          <a:effectLst/>
                        </a:rPr>
                        <a:t> </a:t>
                      </a:r>
                      <a:r>
                        <a:rPr lang="en-US" sz="1600" b="0" dirty="0">
                          <a:solidFill>
                            <a:schemeClr val="tx1"/>
                          </a:solidFill>
                          <a:effectLst/>
                        </a:rPr>
                        <a:t>Reviewer to confirm</a:t>
                      </a:r>
                      <a:r>
                        <a:rPr lang="en-US" sz="1600" b="0" spc="200" dirty="0">
                          <a:solidFill>
                            <a:schemeClr val="tx1"/>
                          </a:solidFill>
                          <a:effectLst/>
                        </a:rPr>
                        <a:t> </a:t>
                      </a:r>
                      <a:r>
                        <a:rPr lang="en-US" sz="1600" b="0" dirty="0">
                          <a:solidFill>
                            <a:schemeClr val="tx1"/>
                          </a:solidFill>
                          <a:effectLst/>
                        </a:rPr>
                        <a:t>whether PU has</a:t>
                      </a:r>
                      <a:r>
                        <a:rPr lang="en-US" sz="1600" b="0" spc="200" dirty="0">
                          <a:solidFill>
                            <a:schemeClr val="tx1"/>
                          </a:solidFill>
                          <a:effectLst/>
                        </a:rPr>
                        <a:t> </a:t>
                      </a:r>
                      <a:r>
                        <a:rPr lang="en-US" sz="1600" b="0" dirty="0">
                          <a:solidFill>
                            <a:schemeClr val="tx1"/>
                          </a:solidFill>
                          <a:effectLst/>
                        </a:rPr>
                        <a:t>maintained cost sheet</a:t>
                      </a:r>
                      <a:r>
                        <a:rPr lang="en-US" sz="1600" b="0" spc="130" dirty="0">
                          <a:solidFill>
                            <a:schemeClr val="tx1"/>
                          </a:solidFill>
                          <a:effectLst/>
                        </a:rPr>
                        <a:t> </a:t>
                      </a:r>
                      <a:r>
                        <a:rPr lang="en-US" sz="1600" b="0" dirty="0">
                          <a:solidFill>
                            <a:schemeClr val="tx1"/>
                          </a:solidFill>
                          <a:effectLst/>
                        </a:rPr>
                        <a:t>for</a:t>
                      </a:r>
                      <a:r>
                        <a:rPr lang="en-US" sz="1600" b="0" spc="160" dirty="0">
                          <a:solidFill>
                            <a:schemeClr val="tx1"/>
                          </a:solidFill>
                          <a:effectLst/>
                        </a:rPr>
                        <a:t> </a:t>
                      </a:r>
                      <a:r>
                        <a:rPr lang="en-US" sz="1600" b="0" dirty="0">
                          <a:solidFill>
                            <a:schemeClr val="tx1"/>
                          </a:solidFill>
                          <a:effectLst/>
                        </a:rPr>
                        <a:t>procuring work through tender.</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4605" marR="12065" algn="ctr">
                        <a:spcBef>
                          <a:spcPts val="445"/>
                        </a:spcBef>
                        <a:spcAft>
                          <a:spcPts val="0"/>
                        </a:spcAft>
                      </a:pPr>
                      <a:r>
                        <a:rPr lang="en-US" sz="1600" b="0" spc="-25">
                          <a:solidFill>
                            <a:schemeClr val="tx1"/>
                          </a:solidFill>
                          <a:effectLst/>
                        </a:rPr>
                        <a:t>Yes</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3">
                  <a:txBody>
                    <a:bodyPr/>
                    <a:lstStyle/>
                    <a:p>
                      <a:pPr marL="14605" marR="12065" algn="ctr">
                        <a:spcBef>
                          <a:spcPts val="445"/>
                        </a:spcBef>
                        <a:spcAft>
                          <a:spcPts val="0"/>
                        </a:spcAft>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hMerge="1">
                  <a:txBody>
                    <a:bodyPr/>
                    <a:lstStyle/>
                    <a:p>
                      <a:endParaRPr lang="en-IN"/>
                    </a:p>
                  </a:txBody>
                  <a:tcPr/>
                </a:tc>
                <a:extLst>
                  <a:ext uri="{0D108BD9-81ED-4DB2-BD59-A6C34878D82A}">
                    <a16:rowId xmlns:a16="http://schemas.microsoft.com/office/drawing/2014/main" val="487117738"/>
                  </a:ext>
                </a:extLst>
              </a:tr>
              <a:tr h="289173">
                <a:tc>
                  <a:txBody>
                    <a:bodyPr/>
                    <a:lstStyle/>
                    <a:p>
                      <a:pPr marL="67945">
                        <a:spcBef>
                          <a:spcPts val="445"/>
                        </a:spcBef>
                      </a:pPr>
                      <a:r>
                        <a:rPr lang="en-US" sz="1600" b="0" spc="-10" dirty="0">
                          <a:solidFill>
                            <a:schemeClr val="tx1"/>
                          </a:solidFill>
                          <a:effectLst/>
                        </a:rPr>
                        <a:t>20.(a)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b="0">
                          <a:solidFill>
                            <a:schemeClr val="tx1"/>
                          </a:solidFill>
                          <a:effectLst/>
                        </a:rPr>
                        <a:t>Whether appointment letters are properly issued to staff recruited by the PU?</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4605" algn="ctr">
                        <a:spcBef>
                          <a:spcPts val="445"/>
                        </a:spcBef>
                      </a:pPr>
                      <a:r>
                        <a:rPr lang="en-US" sz="1600" b="0" spc="-25">
                          <a:solidFill>
                            <a:schemeClr val="tx1"/>
                          </a:solidFill>
                          <a:effectLst/>
                        </a:rPr>
                        <a:t>Yes</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3">
                  <a:txBody>
                    <a:bodyPr/>
                    <a:lstStyle/>
                    <a:p>
                      <a:pPr marL="14605"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hMerge="1">
                  <a:txBody>
                    <a:bodyPr/>
                    <a:lstStyle/>
                    <a:p>
                      <a:endParaRPr lang="en-IN"/>
                    </a:p>
                  </a:txBody>
                  <a:tcPr/>
                </a:tc>
                <a:extLst>
                  <a:ext uri="{0D108BD9-81ED-4DB2-BD59-A6C34878D82A}">
                    <a16:rowId xmlns:a16="http://schemas.microsoft.com/office/drawing/2014/main" val="3413024449"/>
                  </a:ext>
                </a:extLst>
              </a:tr>
              <a:tr h="407219">
                <a:tc>
                  <a:txBody>
                    <a:bodyPr/>
                    <a:lstStyle/>
                    <a:p>
                      <a:pPr marL="310515">
                        <a:spcBef>
                          <a:spcPts val="445"/>
                        </a:spcBef>
                      </a:pPr>
                      <a:r>
                        <a:rPr lang="en-US" sz="1600" b="0" spc="-25" dirty="0">
                          <a:solidFill>
                            <a:schemeClr val="tx1"/>
                          </a:solidFill>
                          <a:effectLst/>
                        </a:rPr>
                        <a:t>(b)</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30"/>
                        </a:spcBef>
                      </a:pPr>
                      <a:r>
                        <a:rPr lang="en-US" sz="1600" b="0">
                          <a:solidFill>
                            <a:schemeClr val="tx1"/>
                          </a:solidFill>
                          <a:effectLst/>
                        </a:rPr>
                        <a:t>If not , whether the fact, with response of PU has been incorporated in Preliminary Report (Point 13(a) mentioned </a:t>
                      </a:r>
                      <a:r>
                        <a:rPr lang="en-US" sz="1600" b="0" spc="-10">
                          <a:solidFill>
                            <a:schemeClr val="tx1"/>
                          </a:solidFill>
                          <a:effectLst/>
                        </a:rPr>
                        <a:t>above)?</a:t>
                      </a:r>
                      <a:endParaRPr lang="en-IN" sz="1600" b="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4605" algn="ctr">
                        <a:spcBef>
                          <a:spcPts val="445"/>
                        </a:spcBef>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gridSpan="2">
                  <a:txBody>
                    <a:bodyPr/>
                    <a:lstStyle/>
                    <a:p>
                      <a:pPr marL="14605"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lnL w="12700" cap="flat" cmpd="sng" algn="ctr">
                      <a:solidFill>
                        <a:schemeClr val="tx1"/>
                      </a:solidFill>
                      <a:prstDash val="solid"/>
                      <a:round/>
                      <a:headEnd type="none" w="med" len="med"/>
                      <a:tailEnd type="none" w="med" len="med"/>
                    </a:lnL>
                  </a:tcPr>
                </a:tc>
                <a:tc>
                  <a:txBody>
                    <a:bodyPr/>
                    <a:lstStyle/>
                    <a:p>
                      <a:pPr marL="12700" marR="13335" algn="ctr">
                        <a:spcBef>
                          <a:spcPts val="445"/>
                        </a:spcBef>
                        <a:spcAft>
                          <a:spcPts val="0"/>
                        </a:spcAft>
                      </a:pPr>
                      <a:r>
                        <a:rPr lang="en-US" sz="1600" b="0" spc="-20" dirty="0">
                          <a:solidFill>
                            <a:schemeClr val="tx1"/>
                          </a:solidFill>
                          <a:effectLst/>
                        </a:rPr>
                        <a:t>N.A.</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0699820"/>
                  </a:ext>
                </a:extLst>
              </a:tr>
              <a:tr h="356062">
                <a:tc>
                  <a:txBody>
                    <a:bodyPr/>
                    <a:lstStyle/>
                    <a:p>
                      <a:pPr marL="67945">
                        <a:spcBef>
                          <a:spcPts val="445"/>
                        </a:spcBef>
                      </a:pPr>
                      <a:r>
                        <a:rPr lang="en-US" sz="1600" b="0" spc="-25" dirty="0">
                          <a:solidFill>
                            <a:schemeClr val="tx1"/>
                          </a:solidFill>
                          <a:effectLst/>
                        </a:rPr>
                        <a:t>21.</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b="0" dirty="0">
                          <a:solidFill>
                            <a:schemeClr val="tx1"/>
                          </a:solidFill>
                          <a:effectLst/>
                        </a:rPr>
                        <a:t>Whether</a:t>
                      </a:r>
                      <a:r>
                        <a:rPr lang="en-US" sz="1600" b="0" spc="80" dirty="0">
                          <a:solidFill>
                            <a:schemeClr val="tx1"/>
                          </a:solidFill>
                          <a:effectLst/>
                        </a:rPr>
                        <a:t> </a:t>
                      </a:r>
                      <a:r>
                        <a:rPr lang="en-US" sz="1600" b="0" dirty="0">
                          <a:solidFill>
                            <a:schemeClr val="tx1"/>
                          </a:solidFill>
                          <a:effectLst/>
                        </a:rPr>
                        <a:t>Reviewer</a:t>
                      </a:r>
                      <a:r>
                        <a:rPr lang="en-US" sz="1600" b="0" spc="95" dirty="0">
                          <a:solidFill>
                            <a:schemeClr val="tx1"/>
                          </a:solidFill>
                          <a:effectLst/>
                        </a:rPr>
                        <a:t> </a:t>
                      </a:r>
                      <a:r>
                        <a:rPr lang="en-US" sz="1600" b="0" dirty="0">
                          <a:solidFill>
                            <a:schemeClr val="tx1"/>
                          </a:solidFill>
                          <a:effectLst/>
                        </a:rPr>
                        <a:t>has</a:t>
                      </a:r>
                      <a:r>
                        <a:rPr lang="en-US" sz="1600" b="0" spc="100" dirty="0">
                          <a:solidFill>
                            <a:schemeClr val="tx1"/>
                          </a:solidFill>
                          <a:effectLst/>
                        </a:rPr>
                        <a:t> </a:t>
                      </a:r>
                      <a:r>
                        <a:rPr lang="en-US" sz="1600" b="0" dirty="0">
                          <a:solidFill>
                            <a:schemeClr val="tx1"/>
                          </a:solidFill>
                          <a:effectLst/>
                        </a:rPr>
                        <a:t>selected</a:t>
                      </a:r>
                      <a:r>
                        <a:rPr lang="en-US" sz="1600" b="0" spc="95" dirty="0">
                          <a:solidFill>
                            <a:schemeClr val="tx1"/>
                          </a:solidFill>
                          <a:effectLst/>
                        </a:rPr>
                        <a:t> </a:t>
                      </a:r>
                      <a:r>
                        <a:rPr lang="en-US" sz="1600" b="0" dirty="0">
                          <a:solidFill>
                            <a:schemeClr val="tx1"/>
                          </a:solidFill>
                          <a:effectLst/>
                        </a:rPr>
                        <a:t>the</a:t>
                      </a:r>
                      <a:r>
                        <a:rPr lang="en-US" sz="1600" b="0" spc="100" dirty="0">
                          <a:solidFill>
                            <a:schemeClr val="tx1"/>
                          </a:solidFill>
                          <a:effectLst/>
                        </a:rPr>
                        <a:t> </a:t>
                      </a:r>
                      <a:r>
                        <a:rPr lang="en-US" sz="1600" b="0" dirty="0">
                          <a:solidFill>
                            <a:schemeClr val="tx1"/>
                          </a:solidFill>
                          <a:effectLst/>
                        </a:rPr>
                        <a:t>samples</a:t>
                      </a:r>
                      <a:r>
                        <a:rPr lang="en-US" sz="1600" b="0" spc="100" dirty="0">
                          <a:solidFill>
                            <a:schemeClr val="tx1"/>
                          </a:solidFill>
                          <a:effectLst/>
                        </a:rPr>
                        <a:t> </a:t>
                      </a:r>
                      <a:r>
                        <a:rPr lang="en-US" sz="1600" b="0" dirty="0">
                          <a:solidFill>
                            <a:schemeClr val="tx1"/>
                          </a:solidFill>
                          <a:effectLst/>
                        </a:rPr>
                        <a:t>as</a:t>
                      </a:r>
                      <a:r>
                        <a:rPr lang="en-US" sz="1600" b="0" spc="100" dirty="0">
                          <a:solidFill>
                            <a:schemeClr val="tx1"/>
                          </a:solidFill>
                          <a:effectLst/>
                        </a:rPr>
                        <a:t> </a:t>
                      </a:r>
                      <a:r>
                        <a:rPr lang="en-US" sz="1600" b="0" dirty="0">
                          <a:solidFill>
                            <a:schemeClr val="tx1"/>
                          </a:solidFill>
                          <a:effectLst/>
                        </a:rPr>
                        <a:t>per</a:t>
                      </a:r>
                      <a:r>
                        <a:rPr lang="en-US" sz="1600" b="0" spc="95" dirty="0">
                          <a:solidFill>
                            <a:schemeClr val="tx1"/>
                          </a:solidFill>
                          <a:effectLst/>
                        </a:rPr>
                        <a:t> </a:t>
                      </a:r>
                      <a:r>
                        <a:rPr lang="en-US" sz="1600" b="0" spc="-25" dirty="0">
                          <a:solidFill>
                            <a:schemeClr val="tx1"/>
                          </a:solidFill>
                          <a:effectLst/>
                        </a:rPr>
                        <a:t>the </a:t>
                      </a:r>
                      <a:r>
                        <a:rPr lang="en-US" sz="1600" b="0" kern="1200" dirty="0">
                          <a:solidFill>
                            <a:schemeClr val="tx1"/>
                          </a:solidFill>
                          <a:effectLst/>
                          <a:latin typeface="+mn-lt"/>
                          <a:ea typeface="+mn-ea"/>
                          <a:cs typeface="+mn-cs"/>
                        </a:rPr>
                        <a:t>criteria as mentioned for Sample selection by the Board. (</a:t>
                      </a:r>
                      <a:r>
                        <a:rPr lang="en-US" sz="1600" b="0" i="1" kern="1200" dirty="0">
                          <a:solidFill>
                            <a:schemeClr val="tx1"/>
                          </a:solidFill>
                          <a:effectLst/>
                          <a:latin typeface="+mn-lt"/>
                          <a:ea typeface="+mn-ea"/>
                          <a:cs typeface="+mn-cs"/>
                        </a:rPr>
                        <a:t>as per direction given in ‘Reviewer selection letter’)</a:t>
                      </a:r>
                      <a:r>
                        <a:rPr lang="en-US" sz="1600" b="0" kern="1200" dirty="0">
                          <a:solidFill>
                            <a:schemeClr val="tx1"/>
                          </a:solidFill>
                          <a:effectLst/>
                          <a:latin typeface="+mn-lt"/>
                          <a:ea typeface="+mn-ea"/>
                          <a:cs typeface="+mn-cs"/>
                        </a:rPr>
                        <a:t>.</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b="0" spc="-25" dirty="0">
                          <a:solidFill>
                            <a:schemeClr val="tx1"/>
                          </a:solidFill>
                          <a:effectLst/>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lnT w="12700" cap="flat" cmpd="sng" algn="ctr">
                      <a:solidFill>
                        <a:schemeClr val="tx1"/>
                      </a:solidFill>
                      <a:prstDash val="solid"/>
                      <a:round/>
                      <a:headEnd type="none" w="med" len="med"/>
                      <a:tailEnd type="none" w="med" len="med"/>
                    </a:lnT>
                  </a:tcPr>
                </a:tc>
                <a:tc gridSpan="2">
                  <a:txBody>
                    <a:bodyPr/>
                    <a:lstStyle/>
                    <a:p>
                      <a:pPr marL="3175" algn="ctr">
                        <a:spcBef>
                          <a:spcPts val="445"/>
                        </a:spcBef>
                      </a:pPr>
                      <a:r>
                        <a:rPr lang="en-US" sz="1600" b="0" spc="-25" dirty="0">
                          <a:solidFill>
                            <a:schemeClr val="tx1"/>
                          </a:solidFill>
                          <a:effectLst/>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3406681755"/>
                  </a:ext>
                </a:extLst>
              </a:tr>
              <a:tr h="356062">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22.(a)</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b="0" kern="1200" dirty="0">
                          <a:solidFill>
                            <a:schemeClr val="tx1"/>
                          </a:solidFill>
                          <a:effectLst/>
                          <a:latin typeface="+mn-lt"/>
                          <a:ea typeface="+mn-ea"/>
                          <a:cs typeface="+mn-cs"/>
                        </a:rPr>
                        <a:t>Whether PU has ever been reviewed by Quality Review Board?</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3175" algn="ctr">
                        <a:spcBef>
                          <a:spcPts val="445"/>
                        </a:spcBef>
                      </a:pPr>
                      <a:r>
                        <a:rPr lang="en-US" sz="1600" b="0" dirty="0">
                          <a:solidFill>
                            <a:schemeClr val="tx1"/>
                          </a:solidFill>
                          <a:effectLst/>
                          <a:latin typeface="Liberation Sans Narrow"/>
                          <a:ea typeface="Liberation Sans Narrow"/>
                          <a:cs typeface="Liberation Sans Narrow"/>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4211399123"/>
                  </a:ext>
                </a:extLst>
              </a:tr>
              <a:tr h="356062">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     (b)</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b="0" kern="1200" dirty="0">
                          <a:solidFill>
                            <a:schemeClr val="tx1"/>
                          </a:solidFill>
                          <a:effectLst/>
                          <a:latin typeface="+mn-lt"/>
                          <a:ea typeface="+mn-ea"/>
                          <a:cs typeface="+mn-cs"/>
                        </a:rPr>
                        <a:t>If Yes, has the Reviewer verified for the necessary compliance as regards to the submission of Compliance Report to QRB by PU?</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gridSpan="2">
                  <a:txBody>
                    <a:bodyPr/>
                    <a:lstStyle/>
                    <a:p>
                      <a:pPr marL="3175" algn="ctr">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1090670602"/>
                  </a:ext>
                </a:extLst>
              </a:tr>
              <a:tr h="406870">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23</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spcBef>
                          <a:spcPts val="445"/>
                        </a:spcBef>
                      </a:pPr>
                      <a:r>
                        <a:rPr lang="en-US" sz="1600" b="0" kern="1200" dirty="0">
                          <a:solidFill>
                            <a:schemeClr val="tx1"/>
                          </a:solidFill>
                          <a:effectLst/>
                          <a:latin typeface="+mn-lt"/>
                          <a:ea typeface="+mn-ea"/>
                          <a:cs typeface="+mn-cs"/>
                        </a:rPr>
                        <a:t>Whether Reviewer has verified &amp; satisfied himself with the quality of tax audit services rendered by partner/s, who have rendered in excess of limit prescribed by ICAI u/s 44AB of the Income-tax Act, 1961?</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No</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pPr marL="3175" algn="ctr">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effectLst/>
                          <a:latin typeface="Liberation Sans Narrow"/>
                          <a:ea typeface="Liberation Sans Narrow"/>
                          <a:cs typeface="Liberation Sans Narrow"/>
                        </a:rPr>
                        <a:t> N.A.</a:t>
                      </a:r>
                      <a:endParaRPr lang="en-IN"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146210"/>
                  </a:ext>
                </a:extLst>
              </a:tr>
              <a:tr h="356062">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24. (a)</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b="0" dirty="0">
                          <a:solidFill>
                            <a:srgbClr val="1D1715"/>
                          </a:solidFill>
                          <a:effectLst/>
                          <a:latin typeface="+mn-lt"/>
                          <a:ea typeface="Liberation Sans Narrow"/>
                          <a:cs typeface="Liberation Sans Narrow"/>
                        </a:rPr>
                        <a:t>Has the Practice</a:t>
                      </a:r>
                      <a:r>
                        <a:rPr lang="en-US" sz="1600" b="0" spc="180" dirty="0">
                          <a:solidFill>
                            <a:srgbClr val="1D1715"/>
                          </a:solidFill>
                          <a:effectLst/>
                          <a:latin typeface="+mn-lt"/>
                          <a:ea typeface="Liberation Sans Narrow"/>
                          <a:cs typeface="Liberation Sans Narrow"/>
                        </a:rPr>
                        <a:t> </a:t>
                      </a:r>
                      <a:r>
                        <a:rPr lang="en-US" sz="1600" b="0" dirty="0">
                          <a:solidFill>
                            <a:srgbClr val="1D1715"/>
                          </a:solidFill>
                          <a:effectLst/>
                          <a:latin typeface="+mn-lt"/>
                          <a:ea typeface="Liberation Sans Narrow"/>
                          <a:cs typeface="Liberation Sans Narrow"/>
                        </a:rPr>
                        <a:t>Unit shared Quality Control Manual</a:t>
                      </a:r>
                      <a:r>
                        <a:rPr lang="en-US" sz="1600" b="0" spc="190" dirty="0">
                          <a:solidFill>
                            <a:srgbClr val="1D1715"/>
                          </a:solidFill>
                          <a:effectLst/>
                          <a:latin typeface="+mn-lt"/>
                          <a:ea typeface="Liberation Sans Narrow"/>
                          <a:cs typeface="Liberation Sans Narrow"/>
                        </a:rPr>
                        <a:t> </a:t>
                      </a:r>
                      <a:r>
                        <a:rPr lang="en-US" sz="1600" b="0" dirty="0">
                          <a:solidFill>
                            <a:srgbClr val="1D1715"/>
                          </a:solidFill>
                          <a:effectLst/>
                          <a:latin typeface="+mn-lt"/>
                          <a:ea typeface="Liberation Sans Narrow"/>
                          <a:cs typeface="Liberation Sans Narrow"/>
                        </a:rPr>
                        <a:t>with</a:t>
                      </a:r>
                      <a:r>
                        <a:rPr lang="en-US" sz="1600" b="0" spc="200" dirty="0">
                          <a:solidFill>
                            <a:srgbClr val="1D1715"/>
                          </a:solidFill>
                          <a:effectLst/>
                          <a:latin typeface="+mn-lt"/>
                          <a:ea typeface="Liberation Sans Narrow"/>
                          <a:cs typeface="Liberation Sans Narrow"/>
                        </a:rPr>
                        <a:t> </a:t>
                      </a:r>
                      <a:r>
                        <a:rPr lang="en-US" sz="1600" b="0" spc="-10" dirty="0">
                          <a:solidFill>
                            <a:srgbClr val="1D1715"/>
                          </a:solidFill>
                          <a:effectLst/>
                          <a:latin typeface="+mn-lt"/>
                          <a:ea typeface="Liberation Sans Narrow"/>
                          <a:cs typeface="Liberation Sans Narrow"/>
                        </a:rPr>
                        <a:t>Reviewer?</a:t>
                      </a:r>
                      <a:endParaRPr lang="en-IN" sz="1600" b="0" dirty="0">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r>
                        <a:rPr lang="en-US" dirty="0">
                          <a:solidFill>
                            <a:schemeClr val="tx1"/>
                          </a:solidFill>
                        </a:rPr>
                        <a:t>  No</a:t>
                      </a:r>
                      <a:endParaRPr lang="en-IN"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0487725"/>
                  </a:ext>
                </a:extLst>
              </a:tr>
              <a:tr h="356062">
                <a:tc>
                  <a:txBody>
                    <a:bodyPr/>
                    <a:lstStyle/>
                    <a:p>
                      <a:pPr marL="67945">
                        <a:spcBef>
                          <a:spcPts val="445"/>
                        </a:spcBef>
                      </a:pPr>
                      <a:r>
                        <a:rPr lang="en-US" sz="1400" b="0" dirty="0">
                          <a:solidFill>
                            <a:schemeClr val="tx1"/>
                          </a:solidFill>
                          <a:effectLst/>
                          <a:latin typeface="Liberation Sans Narrow"/>
                          <a:ea typeface="Liberation Sans Narrow"/>
                          <a:cs typeface="Liberation Sans Narrow"/>
                        </a:rPr>
                        <a:t>      (b)</a:t>
                      </a:r>
                      <a:endParaRPr lang="en-IN" sz="14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8580">
                        <a:lnSpc>
                          <a:spcPct val="110000"/>
                        </a:lnSpc>
                        <a:spcBef>
                          <a:spcPts val="445"/>
                        </a:spcBef>
                      </a:pPr>
                      <a:r>
                        <a:rPr lang="en-US" sz="1600" b="0" kern="1200" dirty="0">
                          <a:solidFill>
                            <a:schemeClr val="tx1"/>
                          </a:solidFill>
                          <a:effectLst/>
                          <a:latin typeface="+mn-lt"/>
                          <a:ea typeface="+mn-ea"/>
                          <a:cs typeface="+mn-cs"/>
                        </a:rPr>
                        <a:t>Is the Quality Control Manual in compliance with the responses submitted by Practice Unit under Part B of the Questionnaire (SQC1)?</a:t>
                      </a:r>
                      <a:endParaRPr lang="en-IN" sz="1600" b="0" dirty="0">
                        <a:solidFill>
                          <a:schemeClr val="tx1"/>
                        </a:solidFill>
                        <a:effectLst/>
                        <a:latin typeface="+mn-lt"/>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7010">
                        <a:spcBef>
                          <a:spcPts val="445"/>
                        </a:spcBef>
                      </a:pPr>
                      <a:r>
                        <a:rPr lang="en-US" sz="1600" b="0" dirty="0">
                          <a:solidFill>
                            <a:schemeClr val="tx1"/>
                          </a:solidFill>
                          <a:effectLst/>
                          <a:latin typeface="Liberation Sans Narrow"/>
                          <a:ea typeface="Liberation Sans Narrow"/>
                          <a:cs typeface="Liberation Sans Narrow"/>
                        </a:rPr>
                        <a:t>Yes</a:t>
                      </a: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207010">
                        <a:spcBef>
                          <a:spcPts val="445"/>
                        </a:spcBef>
                      </a:pPr>
                      <a:endParaRPr lang="en-IN" sz="1600" b="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a:txBody>
                    <a:bodyPr/>
                    <a:lstStyle/>
                    <a:p>
                      <a:r>
                        <a:rPr lang="en-US" dirty="0">
                          <a:solidFill>
                            <a:schemeClr val="tx1"/>
                          </a:solidFill>
                        </a:rPr>
                        <a:t>  No</a:t>
                      </a:r>
                      <a:endParaRPr lang="en-IN"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737152"/>
                  </a:ext>
                </a:extLst>
              </a:tr>
            </a:tbl>
          </a:graphicData>
        </a:graphic>
      </p:graphicFrame>
      <p:graphicFrame>
        <p:nvGraphicFramePr>
          <p:cNvPr id="4" name="Table 3">
            <a:extLst>
              <a:ext uri="{FF2B5EF4-FFF2-40B4-BE49-F238E27FC236}">
                <a16:creationId xmlns:a16="http://schemas.microsoft.com/office/drawing/2014/main" id="{0842D881-FFC1-F70B-BA9E-F4CAE7A5F795}"/>
              </a:ext>
            </a:extLst>
          </p:cNvPr>
          <p:cNvGraphicFramePr>
            <a:graphicFrameLocks noGrp="1"/>
          </p:cNvGraphicFramePr>
          <p:nvPr>
            <p:extLst>
              <p:ext uri="{D42A27DB-BD31-4B8C-83A1-F6EECF244321}">
                <p14:modId xmlns:p14="http://schemas.microsoft.com/office/powerpoint/2010/main" val="1773010126"/>
              </p:ext>
            </p:extLst>
          </p:nvPr>
        </p:nvGraphicFramePr>
        <p:xfrm>
          <a:off x="323353" y="5963472"/>
          <a:ext cx="5030470" cy="760730"/>
        </p:xfrm>
        <a:graphic>
          <a:graphicData uri="http://schemas.openxmlformats.org/drawingml/2006/table">
            <a:tbl>
              <a:tblPr firstRow="1" firstCol="1" lastRow="1" lastCol="1" bandRow="1" bandCol="1">
                <a:tableStyleId>{5C22544A-7EE6-4342-B048-85BDC9FD1C3A}</a:tableStyleId>
              </a:tblPr>
              <a:tblGrid>
                <a:gridCol w="2515235">
                  <a:extLst>
                    <a:ext uri="{9D8B030D-6E8A-4147-A177-3AD203B41FA5}">
                      <a16:colId xmlns:a16="http://schemas.microsoft.com/office/drawing/2014/main" val="1554552073"/>
                    </a:ext>
                  </a:extLst>
                </a:gridCol>
                <a:gridCol w="2515235">
                  <a:extLst>
                    <a:ext uri="{9D8B030D-6E8A-4147-A177-3AD203B41FA5}">
                      <a16:colId xmlns:a16="http://schemas.microsoft.com/office/drawing/2014/main" val="3499121841"/>
                    </a:ext>
                  </a:extLst>
                </a:gridCol>
              </a:tblGrid>
              <a:tr h="252730">
                <a:tc>
                  <a:txBody>
                    <a:bodyPr/>
                    <a:lstStyle/>
                    <a:p>
                      <a:pPr marL="67945">
                        <a:spcBef>
                          <a:spcPts val="445"/>
                        </a:spcBef>
                      </a:pPr>
                      <a:r>
                        <a:rPr lang="en-US" sz="1200" spc="-10">
                          <a:solidFill>
                            <a:schemeClr val="tx1"/>
                          </a:solidFill>
                          <a:effectLst/>
                        </a:rPr>
                        <a:t>Date:</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Bef>
                          <a:spcPts val="445"/>
                        </a:spcBef>
                      </a:pPr>
                      <a:r>
                        <a:rPr lang="en-US" sz="1200" spc="-10">
                          <a:solidFill>
                            <a:schemeClr val="tx1"/>
                          </a:solidFill>
                          <a:effectLst/>
                        </a:rPr>
                        <a:t>Signature</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526528"/>
                  </a:ext>
                </a:extLst>
              </a:tr>
              <a:tr h="254000">
                <a:tc>
                  <a:txBody>
                    <a:bodyPr/>
                    <a:lstStyle/>
                    <a:p>
                      <a:pPr marL="67945">
                        <a:spcBef>
                          <a:spcPts val="455"/>
                        </a:spcBef>
                        <a:spcAft>
                          <a:spcPts val="0"/>
                        </a:spcAft>
                      </a:pPr>
                      <a:r>
                        <a:rPr lang="en-US" sz="1200">
                          <a:solidFill>
                            <a:schemeClr val="tx1"/>
                          </a:solidFill>
                          <a:effectLst/>
                        </a:rPr>
                        <a:t>M</a:t>
                      </a:r>
                      <a:r>
                        <a:rPr lang="en-US" sz="1200" spc="35">
                          <a:solidFill>
                            <a:schemeClr val="tx1"/>
                          </a:solidFill>
                          <a:effectLst/>
                        </a:rPr>
                        <a:t> </a:t>
                      </a:r>
                      <a:r>
                        <a:rPr lang="en-US" sz="1200" spc="-25">
                          <a:solidFill>
                            <a:schemeClr val="tx1"/>
                          </a:solidFill>
                          <a:effectLst/>
                        </a:rPr>
                        <a:t>No.</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Bef>
                          <a:spcPts val="455"/>
                        </a:spcBef>
                        <a:spcAft>
                          <a:spcPts val="0"/>
                        </a:spcAft>
                      </a:pPr>
                      <a:r>
                        <a:rPr lang="en-US" sz="1200" spc="-20">
                          <a:solidFill>
                            <a:schemeClr val="tx1"/>
                          </a:solidFill>
                          <a:effectLst/>
                        </a:rPr>
                        <a:t>Name</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840748"/>
                  </a:ext>
                </a:extLst>
              </a:tr>
              <a:tr h="254000">
                <a:tc>
                  <a:txBody>
                    <a:bodyPr/>
                    <a:lstStyle/>
                    <a:p>
                      <a:pPr marL="67945">
                        <a:spcBef>
                          <a:spcPts val="445"/>
                        </a:spcBef>
                      </a:pPr>
                      <a:r>
                        <a:rPr lang="en-US" sz="1200">
                          <a:solidFill>
                            <a:schemeClr val="tx1"/>
                          </a:solidFill>
                          <a:effectLst/>
                        </a:rPr>
                        <a:t>Email</a:t>
                      </a:r>
                      <a:r>
                        <a:rPr lang="en-US" sz="1200" spc="95">
                          <a:solidFill>
                            <a:schemeClr val="tx1"/>
                          </a:solidFill>
                          <a:effectLst/>
                        </a:rPr>
                        <a:t> </a:t>
                      </a:r>
                      <a:r>
                        <a:rPr lang="en-US" sz="1200" spc="-25">
                          <a:solidFill>
                            <a:schemeClr val="tx1"/>
                          </a:solidFill>
                          <a:effectLst/>
                        </a:rPr>
                        <a:t>ID</a:t>
                      </a:r>
                      <a:endParaRPr lang="en-IN" sz="120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spcBef>
                          <a:spcPts val="445"/>
                        </a:spcBef>
                      </a:pPr>
                      <a:r>
                        <a:rPr lang="en-US" sz="1200" dirty="0">
                          <a:solidFill>
                            <a:schemeClr val="tx1"/>
                          </a:solidFill>
                          <a:effectLst/>
                        </a:rPr>
                        <a:t>Contact</a:t>
                      </a:r>
                      <a:r>
                        <a:rPr lang="en-US" sz="1200" spc="135" dirty="0">
                          <a:solidFill>
                            <a:schemeClr val="tx1"/>
                          </a:solidFill>
                          <a:effectLst/>
                        </a:rPr>
                        <a:t> </a:t>
                      </a:r>
                      <a:r>
                        <a:rPr lang="en-US" sz="1200" spc="-25" dirty="0">
                          <a:solidFill>
                            <a:schemeClr val="tx1"/>
                          </a:solidFill>
                          <a:effectLst/>
                        </a:rPr>
                        <a:t>No.</a:t>
                      </a:r>
                      <a:endParaRPr lang="en-IN" sz="1200" dirty="0">
                        <a:solidFill>
                          <a:schemeClr val="tx1"/>
                        </a:solidFill>
                        <a:effectLst/>
                        <a:latin typeface="Liberation Sans Narrow"/>
                        <a:ea typeface="Liberation Sans Narrow"/>
                        <a:cs typeface="Liberation Sans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526870"/>
                  </a:ext>
                </a:extLst>
              </a:tr>
            </a:tbl>
          </a:graphicData>
        </a:graphic>
      </p:graphicFrame>
      <p:sp>
        <p:nvSpPr>
          <p:cNvPr id="5" name="Footer Placeholder 4">
            <a:extLst>
              <a:ext uri="{FF2B5EF4-FFF2-40B4-BE49-F238E27FC236}">
                <a16:creationId xmlns:a16="http://schemas.microsoft.com/office/drawing/2014/main" id="{1E6ACBBC-3DC2-9972-986F-695D856EB0B3}"/>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4180552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-reviewer’s comments for annexure II  subjects heading 6—(total 36 heads reporting comments)</a:t>
            </a:r>
            <a:endParaRPr lang="en-IN" sz="3200" dirty="0"/>
          </a:p>
        </p:txBody>
      </p:sp>
      <p:sp>
        <p:nvSpPr>
          <p:cNvPr id="3" name="Content Placeholder 2"/>
          <p:cNvSpPr>
            <a:spLocks noGrp="1"/>
          </p:cNvSpPr>
          <p:nvPr>
            <p:ph idx="1"/>
          </p:nvPr>
        </p:nvSpPr>
        <p:spPr/>
        <p:txBody>
          <a:bodyPr/>
          <a:lstStyle/>
          <a:p>
            <a:r>
              <a:rPr lang="en-US" dirty="0"/>
              <a:t>1-Quality control, ethical requirements &amp; independence,</a:t>
            </a:r>
          </a:p>
          <a:p>
            <a:r>
              <a:rPr lang="en-US" dirty="0"/>
              <a:t>2-Engagement documentation,</a:t>
            </a:r>
          </a:p>
          <a:p>
            <a:r>
              <a:rPr lang="en-US" dirty="0"/>
              <a:t>3-Audit planning and risk assessment,</a:t>
            </a:r>
          </a:p>
          <a:p>
            <a:r>
              <a:rPr lang="en-US" dirty="0"/>
              <a:t>4-Audit sampling and other selective testing procedures, materiality,</a:t>
            </a:r>
          </a:p>
          <a:p>
            <a:r>
              <a:rPr lang="en-US" dirty="0"/>
              <a:t>5-Audit documentations,</a:t>
            </a:r>
          </a:p>
          <a:p>
            <a:r>
              <a:rPr lang="en-US" dirty="0"/>
              <a:t>6-Audit evidence,</a:t>
            </a:r>
            <a:endParaRPr lang="en-IN" dirty="0"/>
          </a:p>
        </p:txBody>
      </p:sp>
      <p:sp>
        <p:nvSpPr>
          <p:cNvPr id="4" name="Slide Number Placeholder 3"/>
          <p:cNvSpPr>
            <a:spLocks noGrp="1"/>
          </p:cNvSpPr>
          <p:nvPr>
            <p:ph type="sldNum" sz="quarter" idx="12"/>
          </p:nvPr>
        </p:nvSpPr>
        <p:spPr/>
        <p:txBody>
          <a:bodyPr/>
          <a:lstStyle/>
          <a:p>
            <a:fld id="{AAFD9AC3-F020-4F2F-9A9C-4F748C1A101F}" type="slidenum">
              <a:rPr lang="en-IN" smtClean="0"/>
              <a:t>33</a:t>
            </a:fld>
            <a:endParaRPr lang="en-IN"/>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00216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ACC36F-BC3F-373C-6588-889181CC0438}"/>
              </a:ext>
            </a:extLst>
          </p:cNvPr>
          <p:cNvSpPr>
            <a:spLocks noGrp="1"/>
          </p:cNvSpPr>
          <p:nvPr>
            <p:ph type="sldNum" sz="quarter" idx="12"/>
          </p:nvPr>
        </p:nvSpPr>
        <p:spPr/>
        <p:txBody>
          <a:bodyPr/>
          <a:lstStyle/>
          <a:p>
            <a:fld id="{84987527-4F94-449D-8DFA-25520CA89050}" type="slidenum">
              <a:rPr lang="en-IN" smtClean="0"/>
              <a:t>34</a:t>
            </a:fld>
            <a:endParaRPr lang="en-IN"/>
          </a:p>
        </p:txBody>
      </p:sp>
      <p:sp>
        <p:nvSpPr>
          <p:cNvPr id="6" name="TextBox 5">
            <a:extLst>
              <a:ext uri="{FF2B5EF4-FFF2-40B4-BE49-F238E27FC236}">
                <a16:creationId xmlns:a16="http://schemas.microsoft.com/office/drawing/2014/main" id="{50D851F9-9C31-9A2E-E878-36F226625DBA}"/>
              </a:ext>
            </a:extLst>
          </p:cNvPr>
          <p:cNvSpPr txBox="1"/>
          <p:nvPr/>
        </p:nvSpPr>
        <p:spPr>
          <a:xfrm>
            <a:off x="179294" y="-4308547"/>
            <a:ext cx="11797553" cy="11167160"/>
          </a:xfrm>
          <a:prstGeom prst="rect">
            <a:avLst/>
          </a:prstGeom>
          <a:noFill/>
        </p:spPr>
        <p:txBody>
          <a:bodyPr wrap="square">
            <a:spAutoFit/>
          </a:bodyPr>
          <a:lstStyle/>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latin typeface="Arial" panose="020B0604020202020204" pitchFamily="34" charset="0"/>
              <a:ea typeface="Arial" panose="020B0604020202020204" pitchFamily="34" charset="0"/>
            </a:endParaRPr>
          </a:p>
          <a:p>
            <a:pPr marL="304800">
              <a:spcBef>
                <a:spcPts val="755"/>
              </a:spcBef>
              <a:spcAft>
                <a:spcPts val="0"/>
              </a:spcAft>
            </a:pPr>
            <a:endParaRPr lang="en-US" sz="1600" spc="-25" dirty="0">
              <a:effectLst/>
              <a:latin typeface="Arial" panose="020B0604020202020204" pitchFamily="34" charset="0"/>
              <a:ea typeface="Arial" panose="020B0604020202020204" pitchFamily="34" charset="0"/>
            </a:endParaRPr>
          </a:p>
          <a:p>
            <a:pPr marL="304800" algn="ctr">
              <a:spcBef>
                <a:spcPts val="755"/>
              </a:spcBef>
              <a:spcAft>
                <a:spcPts val="0"/>
              </a:spcAft>
            </a:pPr>
            <a:r>
              <a:rPr lang="en-US" sz="1600" b="1" spc="-25" dirty="0">
                <a:latin typeface="Arial" panose="020B0604020202020204" pitchFamily="34" charset="0"/>
                <a:ea typeface="Arial" panose="020B0604020202020204" pitchFamily="34" charset="0"/>
              </a:rPr>
              <a:t>Model Final Report</a:t>
            </a:r>
          </a:p>
          <a:p>
            <a:pPr marL="304800">
              <a:spcBef>
                <a:spcPts val="755"/>
              </a:spcBef>
              <a:spcAft>
                <a:spcPts val="0"/>
              </a:spcAft>
            </a:pPr>
            <a:r>
              <a:rPr lang="en-US" sz="1400" spc="-25" dirty="0">
                <a:effectLst/>
                <a:latin typeface="Arial" panose="020B0604020202020204" pitchFamily="34" charset="0"/>
                <a:ea typeface="Arial" panose="020B0604020202020204" pitchFamily="34" charset="0"/>
              </a:rPr>
              <a:t>To,</a:t>
            </a:r>
            <a:endParaRPr lang="en-IN" sz="1400" dirty="0">
              <a:effectLst/>
              <a:latin typeface="Arial" panose="020B0604020202020204" pitchFamily="34" charset="0"/>
              <a:ea typeface="Arial" panose="020B0604020202020204" pitchFamily="34" charset="0"/>
            </a:endParaRPr>
          </a:p>
          <a:p>
            <a:pPr marL="304800">
              <a:spcBef>
                <a:spcPts val="740"/>
              </a:spcBef>
              <a:spcAft>
                <a:spcPts val="0"/>
              </a:spcAft>
            </a:pPr>
            <a:r>
              <a:rPr lang="en-US" sz="1400" dirty="0">
                <a:effectLst/>
                <a:latin typeface="Arial" panose="020B0604020202020204" pitchFamily="34" charset="0"/>
                <a:ea typeface="Arial" panose="020B0604020202020204" pitchFamily="34" charset="0"/>
              </a:rPr>
              <a:t>The</a:t>
            </a:r>
            <a:r>
              <a:rPr lang="en-US" sz="1400" spc="7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Peer</a:t>
            </a:r>
            <a:r>
              <a:rPr lang="en-US" sz="1400" spc="6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Review</a:t>
            </a:r>
            <a:r>
              <a:rPr lang="en-US" sz="1400" spc="55"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Board</a:t>
            </a:r>
            <a:endParaRPr lang="en-IN" sz="1400" dirty="0">
              <a:effectLst/>
              <a:latin typeface="Arial" panose="020B0604020202020204" pitchFamily="34" charset="0"/>
              <a:ea typeface="Arial" panose="020B0604020202020204" pitchFamily="34" charset="0"/>
            </a:endParaRPr>
          </a:p>
          <a:p>
            <a:pPr marL="304800" marR="118110" algn="just">
              <a:lnSpc>
                <a:spcPct val="110000"/>
              </a:lnSpc>
              <a:spcBef>
                <a:spcPts val="725"/>
              </a:spcBef>
              <a:spcAft>
                <a:spcPts val="0"/>
              </a:spcAft>
              <a:tabLst>
                <a:tab pos="1617980" algn="l"/>
                <a:tab pos="2283460" algn="l"/>
                <a:tab pos="3123565" algn="l"/>
                <a:tab pos="3437255" algn="l"/>
                <a:tab pos="4032250" algn="l"/>
              </a:tabLst>
            </a:pPr>
            <a:r>
              <a:rPr lang="en-US" sz="1400" dirty="0">
                <a:effectLst/>
                <a:latin typeface="Arial" panose="020B0604020202020204" pitchFamily="34" charset="0"/>
                <a:ea typeface="Arial" panose="020B0604020202020204" pitchFamily="34" charset="0"/>
              </a:rPr>
              <a:t>As per your letter no. </a:t>
            </a:r>
            <a:r>
              <a:rPr lang="en-US" sz="1400" u="sng" dirty="0">
                <a:effectLst/>
                <a:latin typeface="Arial" panose="020B0604020202020204" pitchFamily="34" charset="0"/>
                <a:ea typeface="Arial" panose="020B0604020202020204" pitchFamily="34" charset="0"/>
              </a:rPr>
              <a:t>		</a:t>
            </a:r>
            <a:r>
              <a:rPr lang="en-US" sz="1400" spc="-1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dated</a:t>
            </a:r>
            <a:r>
              <a:rPr lang="en-US" sz="1400" spc="125" dirty="0">
                <a:effectLst/>
                <a:latin typeface="Arial" panose="020B0604020202020204" pitchFamily="34" charset="0"/>
                <a:ea typeface="Arial" panose="020B0604020202020204" pitchFamily="34" charset="0"/>
              </a:rPr>
              <a:t> </a:t>
            </a:r>
            <a:r>
              <a:rPr lang="en-US" sz="1400" u="sng"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 I have carried out the peer review </a:t>
            </a:r>
            <a:r>
              <a:rPr lang="en-US" sz="1400" spc="-30" dirty="0">
                <a:effectLst/>
                <a:latin typeface="Arial" panose="020B0604020202020204" pitchFamily="34" charset="0"/>
                <a:ea typeface="Arial" panose="020B0604020202020204" pitchFamily="34" charset="0"/>
              </a:rPr>
              <a:t>of</a:t>
            </a:r>
            <a:r>
              <a:rPr lang="en-US" sz="1400" u="sng"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name</a:t>
            </a:r>
            <a:r>
              <a:rPr lang="en-US" sz="1400" i="1" spc="2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of</a:t>
            </a:r>
            <a:r>
              <a:rPr lang="en-US" sz="1400" i="1" spc="2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the</a:t>
            </a:r>
            <a:r>
              <a:rPr lang="en-US" sz="1400" i="1" spc="2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practice</a:t>
            </a:r>
            <a:r>
              <a:rPr lang="en-US" sz="1400" i="1" spc="200" dirty="0">
                <a:effectLst/>
                <a:latin typeface="Arial" panose="020B0604020202020204" pitchFamily="34" charset="0"/>
                <a:ea typeface="Arial" panose="020B0604020202020204" pitchFamily="34" charset="0"/>
              </a:rPr>
              <a:t> </a:t>
            </a:r>
            <a:r>
              <a:rPr lang="en-US" sz="1400" i="1" dirty="0">
                <a:effectLst/>
                <a:latin typeface="Arial" panose="020B0604020202020204" pitchFamily="34" charset="0"/>
                <a:ea typeface="Arial" panose="020B0604020202020204" pitchFamily="34" charset="0"/>
              </a:rPr>
              <a:t>unit</a:t>
            </a:r>
            <a:r>
              <a:rPr lang="en-US" sz="1400" dirty="0">
                <a:effectLst/>
                <a:latin typeface="Arial" panose="020B0604020202020204" pitchFamily="34" charset="0"/>
                <a:ea typeface="Arial" panose="020B0604020202020204" pitchFamily="34" charset="0"/>
              </a:rPr>
              <a:t>}</a:t>
            </a:r>
            <a:r>
              <a:rPr lang="en-US" sz="1400" spc="320" dirty="0">
                <a:effectLst/>
                <a:latin typeface="Arial" panose="020B0604020202020204" pitchFamily="34" charset="0"/>
                <a:ea typeface="Arial" panose="020B0604020202020204" pitchFamily="34" charset="0"/>
              </a:rPr>
              <a:t> </a:t>
            </a:r>
            <a:r>
              <a:rPr lang="en-US" sz="1400" u="sng"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(FRN/MRN) having its registered Head Office/Branch Office at </a:t>
            </a:r>
            <a:r>
              <a:rPr lang="en-US" sz="1400" u="sng"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{address of the practice unit HO/ Branch Office</a:t>
            </a:r>
            <a:r>
              <a:rPr lang="en-US" sz="1400" spc="-6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case</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may</a:t>
            </a:r>
            <a:r>
              <a:rPr lang="en-US" sz="1400" spc="-6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be}</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for</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period(s)</a:t>
            </a:r>
            <a:r>
              <a:rPr lang="en-US" sz="1400" u="sng" spc="400" dirty="0">
                <a:effectLst/>
                <a:latin typeface="Arial" panose="020B0604020202020204" pitchFamily="34" charset="0"/>
                <a:ea typeface="Arial" panose="020B0604020202020204" pitchFamily="34" charset="0"/>
              </a:rPr>
              <a:t>  </a:t>
            </a:r>
            <a:r>
              <a:rPr lang="en-US" sz="1400" spc="-8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a:t>
            </a:r>
            <a:r>
              <a:rPr lang="en-US" sz="1400" b="1" i="1" dirty="0">
                <a:effectLst/>
                <a:latin typeface="Arial" panose="020B0604020202020204" pitchFamily="34" charset="0"/>
                <a:ea typeface="Arial" panose="020B0604020202020204" pitchFamily="34" charset="0"/>
              </a:rPr>
              <a:t>mention</a:t>
            </a:r>
            <a:r>
              <a:rPr lang="en-US" sz="1400" b="1" i="1" spc="-60" dirty="0">
                <a:effectLst/>
                <a:latin typeface="Arial" panose="020B0604020202020204" pitchFamily="34" charset="0"/>
                <a:ea typeface="Arial" panose="020B0604020202020204" pitchFamily="34" charset="0"/>
              </a:rPr>
              <a:t> </a:t>
            </a:r>
            <a:r>
              <a:rPr lang="en-US" sz="1400" b="1" i="1" dirty="0">
                <a:effectLst/>
                <a:latin typeface="Arial" panose="020B0604020202020204" pitchFamily="34" charset="0"/>
                <a:ea typeface="Arial" panose="020B0604020202020204" pitchFamily="34" charset="0"/>
              </a:rPr>
              <a:t>the</a:t>
            </a:r>
            <a:r>
              <a:rPr lang="en-US" sz="1400" b="1" i="1" spc="-60" dirty="0">
                <a:effectLst/>
                <a:latin typeface="Arial" panose="020B0604020202020204" pitchFamily="34" charset="0"/>
                <a:ea typeface="Arial" panose="020B0604020202020204" pitchFamily="34" charset="0"/>
              </a:rPr>
              <a:t> </a:t>
            </a:r>
            <a:r>
              <a:rPr lang="en-US" sz="1400" b="1" i="1" dirty="0">
                <a:effectLst/>
                <a:latin typeface="Arial" panose="020B0604020202020204" pitchFamily="34" charset="0"/>
                <a:ea typeface="Arial" panose="020B0604020202020204" pitchFamily="34" charset="0"/>
              </a:rPr>
              <a:t>periods reviewed</a:t>
            </a:r>
            <a:r>
              <a:rPr lang="en-US" sz="1400" dirty="0">
                <a:effectLst/>
                <a:latin typeface="Arial" panose="020B0604020202020204" pitchFamily="34" charset="0"/>
                <a:ea typeface="Arial" panose="020B0604020202020204" pitchFamily="34" charset="0"/>
              </a:rPr>
              <a:t>}. The review was conducted from … to …. </a:t>
            </a:r>
            <a:r>
              <a:rPr lang="en-US" sz="1400" b="1" i="1" dirty="0">
                <a:effectLst/>
                <a:latin typeface="Arial" panose="020B0604020202020204" pitchFamily="34" charset="0"/>
                <a:ea typeface="Arial" panose="020B0604020202020204" pitchFamily="34" charset="0"/>
              </a:rPr>
              <a:t>(dates visited</a:t>
            </a:r>
            <a:r>
              <a:rPr lang="en-US" sz="1400" dirty="0">
                <a:effectLst/>
                <a:latin typeface="Arial" panose="020B0604020202020204" pitchFamily="34" charset="0"/>
                <a:ea typeface="Arial" panose="020B0604020202020204" pitchFamily="34" charset="0"/>
              </a:rPr>
              <a:t>) in accordance with the Peer Review Guidelines issued by the Institute of Chartered Accountants of India.</a:t>
            </a:r>
            <a:endParaRPr lang="en-IN" sz="1400" dirty="0">
              <a:effectLst/>
              <a:latin typeface="Arial" panose="020B0604020202020204" pitchFamily="34" charset="0"/>
              <a:ea typeface="Arial" panose="020B0604020202020204" pitchFamily="34" charset="0"/>
            </a:endParaRPr>
          </a:p>
          <a:p>
            <a:pPr marL="304800" marR="117475" algn="just">
              <a:lnSpc>
                <a:spcPct val="110000"/>
              </a:lnSpc>
              <a:spcBef>
                <a:spcPts val="575"/>
              </a:spcBef>
              <a:spcAft>
                <a:spcPts val="0"/>
              </a:spcAft>
            </a:pPr>
            <a:r>
              <a:rPr lang="en-US" sz="1400" dirty="0">
                <a:effectLst/>
                <a:latin typeface="Arial" panose="020B0604020202020204" pitchFamily="34" charset="0"/>
                <a:ea typeface="Arial" panose="020B0604020202020204" pitchFamily="34" charset="0"/>
              </a:rPr>
              <a:t>I have read and followed the guidance to review the information provided by the Practice Unit under</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various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clauses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Questionnaire.</a:t>
            </a:r>
            <a:r>
              <a:rPr lang="en-US" sz="1400"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My</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report</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is</a:t>
            </a:r>
            <a:r>
              <a:rPr lang="en-US" sz="1400" b="1" u="sng" spc="10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based</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on</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my</a:t>
            </a:r>
            <a:r>
              <a:rPr lang="en-US" sz="1400" b="1" u="sng" spc="1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verification</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of</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these</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facts as</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per</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the</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Board’s</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guidelines. The</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Board</a:t>
            </a:r>
            <a:r>
              <a:rPr lang="en-US" sz="1400" b="1" u="sng" spc="-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may</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take</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such</a:t>
            </a:r>
            <a:r>
              <a:rPr lang="en-US" sz="1400" b="1" u="sng" spc="-1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action</a:t>
            </a:r>
            <a:r>
              <a:rPr lang="en-US" sz="1400" b="1" u="sng" spc="-2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in</a:t>
            </a:r>
            <a:r>
              <a:rPr lang="en-US" sz="1400" b="1" u="sng" spc="-2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terms</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of power conferred</a:t>
            </a:r>
            <a:r>
              <a:rPr lang="en-US" sz="1400" b="1" u="sng" spc="-2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to</a:t>
            </a:r>
            <a:r>
              <a:rPr lang="en-US" sz="1400" b="1" u="sng" spc="-2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it under clause 21(6) of the Peer Review Guidelines 2022, in case if some discrepancies</a:t>
            </a:r>
            <a:r>
              <a:rPr lang="en-US" sz="1400" b="1" u="sng" spc="17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are</a:t>
            </a:r>
            <a:r>
              <a:rPr lang="en-US" sz="1400" b="1" u="sng" spc="16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noticed as per its records</a:t>
            </a:r>
            <a:r>
              <a:rPr lang="en-US" sz="1400" b="1" u="sng" spc="10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and the information furnished by the</a:t>
            </a:r>
            <a:r>
              <a:rPr lang="en-US" sz="1400" b="1" u="sng" spc="10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Practice Unit</a:t>
            </a:r>
            <a:r>
              <a:rPr lang="en-US" sz="1400" b="1" u="sng" spc="-2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and</a:t>
            </a:r>
            <a:r>
              <a:rPr lang="en-US" sz="1400" b="1" u="sng" spc="-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verified by</a:t>
            </a:r>
            <a:r>
              <a:rPr lang="en-US" sz="1400" b="1" u="sng" spc="-1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me.</a:t>
            </a:r>
            <a:endParaRPr lang="en-IN" sz="1400" b="1" u="sng" dirty="0">
              <a:effectLst/>
              <a:latin typeface="Arial" panose="020B0604020202020204" pitchFamily="34" charset="0"/>
              <a:ea typeface="Arial" panose="020B0604020202020204" pitchFamily="34" charset="0"/>
            </a:endParaRPr>
          </a:p>
          <a:p>
            <a:pPr marL="304800">
              <a:spcBef>
                <a:spcPts val="565"/>
              </a:spcBef>
            </a:pPr>
            <a:r>
              <a:rPr lang="en-US" sz="1400" b="1" spc="-10" dirty="0">
                <a:effectLst/>
                <a:latin typeface="Arial" panose="020B0604020202020204" pitchFamily="34" charset="0"/>
                <a:ea typeface="Arial" panose="020B0604020202020204" pitchFamily="34" charset="0"/>
              </a:rPr>
              <a:t>Objective</a:t>
            </a:r>
            <a:endParaRPr lang="en-IN" sz="1400" b="1" dirty="0">
              <a:effectLst/>
              <a:latin typeface="Arial" panose="020B0604020202020204" pitchFamily="34" charset="0"/>
              <a:ea typeface="Arial" panose="020B0604020202020204" pitchFamily="34" charset="0"/>
            </a:endParaRPr>
          </a:p>
          <a:p>
            <a:pPr marL="304800" marR="120650" algn="just">
              <a:lnSpc>
                <a:spcPct val="110000"/>
              </a:lnSpc>
              <a:spcBef>
                <a:spcPts val="740"/>
              </a:spcBef>
              <a:spcAft>
                <a:spcPts val="0"/>
              </a:spcAft>
            </a:pPr>
            <a:r>
              <a:rPr lang="en-US" sz="1400" dirty="0">
                <a:effectLst/>
                <a:latin typeface="Arial" panose="020B0604020202020204" pitchFamily="34" charset="0"/>
                <a:ea typeface="Arial" panose="020B0604020202020204" pitchFamily="34" charset="0"/>
              </a:rPr>
              <a:t>The major focus of the review was on compliance with technical, professional and ethical Standards, Quality of Reporting, Office systems and procedures and the Training Program for staff (including Articled and Audit Clerks) concerned with assurance function including appropriate infrastructure engaged in assurance services. I am expressing an opinion on the implementation of quality control policies and procedures designed to ensure the compliance</a:t>
            </a:r>
            <a:r>
              <a:rPr lang="en-US" sz="1400" spc="40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technical,</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professional</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&amp;</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ethical</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Standards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and</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maintenance</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quality</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1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assurance</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services and its implementation.</a:t>
            </a:r>
            <a:endParaRPr lang="en-IN" sz="1400" dirty="0">
              <a:effectLst/>
              <a:latin typeface="Arial" panose="020B0604020202020204" pitchFamily="34" charset="0"/>
              <a:ea typeface="Arial" panose="020B0604020202020204" pitchFamily="34" charset="0"/>
            </a:endParaRPr>
          </a:p>
          <a:p>
            <a:pPr marL="304800">
              <a:spcBef>
                <a:spcPts val="565"/>
              </a:spcBef>
            </a:pPr>
            <a:r>
              <a:rPr lang="en-US" sz="1400" b="1" spc="-10" dirty="0">
                <a:effectLst/>
                <a:latin typeface="Arial" panose="020B0604020202020204" pitchFamily="34" charset="0"/>
                <a:ea typeface="Arial" panose="020B0604020202020204" pitchFamily="34" charset="0"/>
              </a:rPr>
              <a:t>Limitation</a:t>
            </a:r>
            <a:endParaRPr lang="en-IN" sz="1400" b="1" dirty="0">
              <a:effectLst/>
              <a:latin typeface="Arial" panose="020B0604020202020204" pitchFamily="34" charset="0"/>
              <a:ea typeface="Arial" panose="020B0604020202020204" pitchFamily="34" charset="0"/>
            </a:endParaRPr>
          </a:p>
          <a:p>
            <a:pPr marL="304800" marR="119380" algn="just">
              <a:lnSpc>
                <a:spcPct val="110000"/>
              </a:lnSpc>
              <a:spcBef>
                <a:spcPts val="730"/>
              </a:spcBef>
              <a:spcAft>
                <a:spcPts val="0"/>
              </a:spcAft>
            </a:pPr>
            <a:r>
              <a:rPr lang="en-US" sz="1400" b="1" u="sng" dirty="0">
                <a:effectLst/>
                <a:latin typeface="Arial" panose="020B0604020202020204" pitchFamily="34" charset="0"/>
                <a:ea typeface="Arial" panose="020B0604020202020204" pitchFamily="34" charset="0"/>
              </a:rPr>
              <a:t>This</a:t>
            </a:r>
            <a:r>
              <a:rPr lang="en-US" sz="1400" b="1" u="sng" spc="-4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review</a:t>
            </a:r>
            <a:r>
              <a:rPr lang="en-US" sz="1400" b="1" u="sng" spc="-2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was</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limited</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primarily</a:t>
            </a:r>
            <a:r>
              <a:rPr lang="en-US" sz="1400" b="1" u="sng" spc="-4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to</a:t>
            </a:r>
            <a:r>
              <a:rPr lang="en-US" sz="1400" b="1" u="sng" spc="-4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inquiries</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of</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the</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Practice</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Unit’s</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personnel</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and</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overall examination of the systems and procedures and a selection of engagement working papers</a:t>
            </a:r>
            <a:r>
              <a:rPr lang="en-US" sz="1400" b="1" u="sng" spc="20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and</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was</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therefore</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not</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intended</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to</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identify</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or</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discover</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all</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weaknesses.</a:t>
            </a:r>
            <a:r>
              <a:rPr lang="en-US" sz="1400" b="1" u="sng" spc="-30"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This</a:t>
            </a:r>
            <a:r>
              <a:rPr lang="en-US" sz="1400" b="1" u="sng" spc="1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review</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was</a:t>
            </a:r>
            <a:r>
              <a:rPr lang="en-US" sz="1400" b="1" u="sng" spc="14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also</a:t>
            </a:r>
            <a:r>
              <a:rPr lang="en-US" sz="1400" b="1" u="sng" spc="-35" dirty="0">
                <a:effectLst/>
                <a:latin typeface="Arial" panose="020B0604020202020204" pitchFamily="34" charset="0"/>
                <a:ea typeface="Arial" panose="020B0604020202020204" pitchFamily="34" charset="0"/>
              </a:rPr>
              <a:t> </a:t>
            </a:r>
            <a:r>
              <a:rPr lang="en-US" sz="1400" b="1" u="sng" dirty="0">
                <a:effectLst/>
                <a:latin typeface="Arial" panose="020B0604020202020204" pitchFamily="34" charset="0"/>
                <a:ea typeface="Arial" panose="020B0604020202020204" pitchFamily="34" charset="0"/>
              </a:rPr>
              <a:t>not intended to focus on isolated cases of control or engagement performance deficiencies but rather on weaknesses of a pervasive and chronic nature</a:t>
            </a:r>
            <a:r>
              <a:rPr lang="en-US" sz="1400" dirty="0">
                <a:effectLst/>
                <a:latin typeface="Arial" panose="020B0604020202020204" pitchFamily="34" charset="0"/>
                <a:ea typeface="Arial" panose="020B0604020202020204" pitchFamily="34" charset="0"/>
              </a:rPr>
              <a:t>. As there are inherent limitations in</a:t>
            </a:r>
            <a:r>
              <a:rPr lang="en-US" sz="1400" spc="20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 effectiveness of any system of quality control, departure from the system may occur</a:t>
            </a:r>
            <a:r>
              <a:rPr lang="en-US" sz="1400" spc="-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and</a:t>
            </a:r>
            <a:r>
              <a:rPr lang="en-US" sz="1400" spc="20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not be detected. Also, projection</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 any</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evaluation</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 system of quality control</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to</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future periods is subject to the risk that the system of quality controls may become inadequate</a:t>
            </a:r>
            <a:r>
              <a:rPr lang="en-US" sz="1400" spc="1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because of changes in conditions, or that the degree of compliance with the policies and procedures may </a:t>
            </a:r>
            <a:r>
              <a:rPr lang="en-US" sz="1400" spc="-10" dirty="0">
                <a:effectLst/>
                <a:latin typeface="Arial" panose="020B0604020202020204" pitchFamily="34" charset="0"/>
                <a:ea typeface="Arial" panose="020B0604020202020204" pitchFamily="34" charset="0"/>
              </a:rPr>
              <a:t>deteriorate.</a:t>
            </a:r>
            <a:endParaRPr lang="en-IN" sz="1400" dirty="0">
              <a:effectLst/>
              <a:latin typeface="Arial" panose="020B0604020202020204" pitchFamily="34" charset="0"/>
              <a:ea typeface="Arial" panose="020B0604020202020204" pitchFamily="34" charset="0"/>
            </a:endParaRPr>
          </a:p>
        </p:txBody>
      </p:sp>
      <p:sp>
        <p:nvSpPr>
          <p:cNvPr id="3" name="Footer Placeholder 2">
            <a:extLst>
              <a:ext uri="{FF2B5EF4-FFF2-40B4-BE49-F238E27FC236}">
                <a16:creationId xmlns:a16="http://schemas.microsoft.com/office/drawing/2014/main" id="{D0016EA4-D9D5-877C-5AD0-DA36A79E9F63}"/>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2807270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F7B364-A41C-ECBC-F446-BF41EADE6424}"/>
              </a:ext>
            </a:extLst>
          </p:cNvPr>
          <p:cNvSpPr>
            <a:spLocks noGrp="1"/>
          </p:cNvSpPr>
          <p:nvPr>
            <p:ph type="sldNum" sz="quarter" idx="12"/>
          </p:nvPr>
        </p:nvSpPr>
        <p:spPr/>
        <p:txBody>
          <a:bodyPr/>
          <a:lstStyle/>
          <a:p>
            <a:fld id="{84987527-4F94-449D-8DFA-25520CA89050}" type="slidenum">
              <a:rPr lang="en-IN" smtClean="0"/>
              <a:t>35</a:t>
            </a:fld>
            <a:endParaRPr lang="en-IN"/>
          </a:p>
        </p:txBody>
      </p:sp>
      <p:sp>
        <p:nvSpPr>
          <p:cNvPr id="4" name="TextBox 3">
            <a:extLst>
              <a:ext uri="{FF2B5EF4-FFF2-40B4-BE49-F238E27FC236}">
                <a16:creationId xmlns:a16="http://schemas.microsoft.com/office/drawing/2014/main" id="{A1C39512-D609-A81D-B7E0-C9507C8CB37B}"/>
              </a:ext>
            </a:extLst>
          </p:cNvPr>
          <p:cNvSpPr txBox="1"/>
          <p:nvPr/>
        </p:nvSpPr>
        <p:spPr>
          <a:xfrm>
            <a:off x="334682" y="285819"/>
            <a:ext cx="11450918" cy="6247929"/>
          </a:xfrm>
          <a:prstGeom prst="rect">
            <a:avLst/>
          </a:prstGeom>
          <a:noFill/>
        </p:spPr>
        <p:txBody>
          <a:bodyPr wrap="square">
            <a:spAutoFit/>
          </a:bodyPr>
          <a:lstStyle/>
          <a:p>
            <a:pPr marL="304800" marR="131445" algn="just">
              <a:lnSpc>
                <a:spcPct val="110000"/>
              </a:lnSpc>
              <a:spcBef>
                <a:spcPts val="5"/>
              </a:spcBef>
              <a:spcAft>
                <a:spcPts val="0"/>
              </a:spcAft>
            </a:pPr>
            <a:endParaRPr lang="en-IN" sz="1400" dirty="0">
              <a:effectLst/>
              <a:latin typeface="Arial" panose="020B0604020202020204" pitchFamily="34" charset="0"/>
              <a:ea typeface="Arial" panose="020B0604020202020204" pitchFamily="34" charset="0"/>
            </a:endParaRPr>
          </a:p>
          <a:p>
            <a:pPr marL="304800">
              <a:spcBef>
                <a:spcPts val="575"/>
              </a:spcBef>
            </a:pPr>
            <a:r>
              <a:rPr lang="en-US" sz="1400" b="1" spc="-10" dirty="0">
                <a:effectLst/>
                <a:latin typeface="Arial" panose="020B0604020202020204" pitchFamily="34" charset="0"/>
                <a:ea typeface="Arial" panose="020B0604020202020204" pitchFamily="34" charset="0"/>
              </a:rPr>
              <a:t>Opinion</a:t>
            </a:r>
            <a:endParaRPr lang="en-IN" sz="1400" b="1" dirty="0">
              <a:effectLst/>
              <a:latin typeface="Arial" panose="020B0604020202020204" pitchFamily="34" charset="0"/>
              <a:ea typeface="Arial" panose="020B0604020202020204" pitchFamily="34" charset="0"/>
            </a:endParaRPr>
          </a:p>
          <a:p>
            <a:pPr marL="304800" algn="just">
              <a:spcBef>
                <a:spcPts val="740"/>
              </a:spcBef>
              <a:spcAft>
                <a:spcPts val="0"/>
              </a:spcAft>
              <a:tabLst>
                <a:tab pos="5306060" algn="l"/>
              </a:tabLst>
            </a:pPr>
            <a:r>
              <a:rPr lang="en-US" sz="1400" dirty="0">
                <a:effectLst/>
                <a:latin typeface="Arial" panose="020B0604020202020204" pitchFamily="34" charset="0"/>
                <a:ea typeface="Arial" panose="020B0604020202020204" pitchFamily="34" charset="0"/>
              </a:rPr>
              <a:t>In my</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opinion the</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system</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3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quality control for the assurance</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services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80" dirty="0">
                <a:effectLst/>
                <a:latin typeface="Arial" panose="020B0604020202020204" pitchFamily="34" charset="0"/>
                <a:ea typeface="Arial" panose="020B0604020202020204" pitchFamily="34" charset="0"/>
              </a:rPr>
              <a:t> </a:t>
            </a:r>
            <a:r>
              <a:rPr lang="en-US" sz="1400" u="sng"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marL="304800" marR="120015" algn="just">
              <a:lnSpc>
                <a:spcPct val="110000"/>
              </a:lnSpc>
              <a:spcBef>
                <a:spcPts val="140"/>
              </a:spcBef>
              <a:spcAft>
                <a:spcPts val="0"/>
              </a:spcAft>
            </a:pPr>
            <a:r>
              <a:rPr lang="en-US" sz="1400" b="1" dirty="0">
                <a:effectLst/>
                <a:latin typeface="Arial" panose="020B0604020202020204" pitchFamily="34" charset="0"/>
                <a:ea typeface="Arial" panose="020B0604020202020204" pitchFamily="34" charset="0"/>
              </a:rPr>
              <a:t>{name</a:t>
            </a:r>
            <a:r>
              <a:rPr lang="en-US" sz="1400" b="1" spc="-1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of</a:t>
            </a:r>
            <a:r>
              <a:rPr lang="en-US" sz="1400" b="1" spc="-1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practice</a:t>
            </a:r>
            <a:r>
              <a:rPr lang="en-US" sz="1400" b="1" spc="-1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unit}</a:t>
            </a:r>
            <a:r>
              <a:rPr lang="en-US" sz="1400" b="1"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for the</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period under</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review</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has</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been</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designed</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so</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a:t>
            </a:r>
            <a:r>
              <a:rPr lang="en-US" sz="1400" spc="-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to</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carry</a:t>
            </a:r>
            <a:r>
              <a:rPr lang="en-US" sz="1400" spc="-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out professional assurance services assignments in a manner that ensures compliance with technical, professional &amp; ethical standards laid down by the Institute and Standards on Quality Controls mentioned by Practice Unit in Part B of the Questionnaire (SQC1)</a:t>
            </a:r>
            <a:r>
              <a:rPr lang="en-US" sz="1400" spc="1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and maintenance</a:t>
            </a:r>
            <a:r>
              <a:rPr lang="en-US" sz="1400" spc="20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 the quality of assurance service work they perform.</a:t>
            </a:r>
            <a:endParaRPr lang="en-IN" sz="1400" dirty="0">
              <a:effectLst/>
              <a:latin typeface="Arial" panose="020B0604020202020204" pitchFamily="34" charset="0"/>
              <a:ea typeface="Arial" panose="020B0604020202020204" pitchFamily="34" charset="0"/>
            </a:endParaRPr>
          </a:p>
          <a:p>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a:spcBef>
                <a:spcPts val="25"/>
              </a:spcBef>
            </a:pPr>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marL="304800"/>
            <a:r>
              <a:rPr lang="en-US" sz="1400" dirty="0">
                <a:effectLst/>
                <a:latin typeface="Arial" panose="020B0604020202020204" pitchFamily="34" charset="0"/>
                <a:ea typeface="Arial" panose="020B0604020202020204" pitchFamily="34" charset="0"/>
              </a:rPr>
              <a:t>AQMM</a:t>
            </a:r>
            <a:r>
              <a:rPr lang="en-US" sz="1400" spc="7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Level</a:t>
            </a:r>
            <a:r>
              <a:rPr lang="en-US" sz="1400" spc="6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Firm</a:t>
            </a:r>
            <a:r>
              <a:rPr lang="en-US" sz="1400" spc="10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per</a:t>
            </a:r>
            <a:r>
              <a:rPr lang="en-US" sz="1400" spc="5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Annexure</a:t>
            </a:r>
            <a:r>
              <a:rPr lang="en-US" sz="1400" spc="65"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III):</a:t>
            </a:r>
            <a:endParaRPr lang="en-IN" sz="1400" dirty="0">
              <a:effectLst/>
              <a:latin typeface="Arial" panose="020B0604020202020204" pitchFamily="34" charset="0"/>
              <a:ea typeface="Arial" panose="020B0604020202020204" pitchFamily="34" charset="0"/>
            </a:endParaRPr>
          </a:p>
          <a:p>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a:spcBef>
                <a:spcPts val="215"/>
              </a:spcBef>
            </a:pPr>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marL="304800" algn="just"/>
            <a:r>
              <a:rPr lang="en-US" sz="1400" dirty="0">
                <a:effectLst/>
                <a:latin typeface="Arial" panose="020B0604020202020204" pitchFamily="34" charset="0"/>
                <a:ea typeface="Arial" panose="020B0604020202020204" pitchFamily="34" charset="0"/>
              </a:rPr>
              <a:t>Name</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5"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Reviewer:</a:t>
            </a:r>
            <a:endParaRPr lang="en-IN" sz="1400" dirty="0">
              <a:effectLst/>
              <a:latin typeface="Arial" panose="020B0604020202020204" pitchFamily="34" charset="0"/>
              <a:ea typeface="Arial" panose="020B0604020202020204" pitchFamily="34" charset="0"/>
            </a:endParaRPr>
          </a:p>
          <a:p>
            <a:pPr marL="304800" algn="just">
              <a:spcBef>
                <a:spcPts val="730"/>
              </a:spcBef>
              <a:spcAft>
                <a:spcPts val="0"/>
              </a:spcAft>
            </a:pPr>
            <a:r>
              <a:rPr lang="en-US" sz="1400" dirty="0">
                <a:effectLst/>
                <a:latin typeface="Arial" panose="020B0604020202020204" pitchFamily="34" charset="0"/>
                <a:ea typeface="Arial" panose="020B0604020202020204" pitchFamily="34" charset="0"/>
              </a:rPr>
              <a:t>Signature</a:t>
            </a:r>
            <a:r>
              <a:rPr lang="en-US" sz="1400" spc="9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9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the</a:t>
            </a:r>
            <a:r>
              <a:rPr lang="en-US" sz="1400" spc="135"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Reviewer:</a:t>
            </a:r>
            <a:endParaRPr lang="en-IN" sz="1400" dirty="0">
              <a:effectLst/>
              <a:latin typeface="Arial" panose="020B0604020202020204" pitchFamily="34" charset="0"/>
              <a:ea typeface="Arial" panose="020B0604020202020204" pitchFamily="34" charset="0"/>
            </a:endParaRPr>
          </a:p>
          <a:p>
            <a:pPr marL="304800" algn="just">
              <a:spcBef>
                <a:spcPts val="750"/>
              </a:spcBef>
              <a:spcAft>
                <a:spcPts val="0"/>
              </a:spcAft>
            </a:pPr>
            <a:r>
              <a:rPr lang="en-US" sz="1400" dirty="0">
                <a:effectLst/>
                <a:latin typeface="Arial" panose="020B0604020202020204" pitchFamily="34" charset="0"/>
                <a:ea typeface="Arial" panose="020B0604020202020204" pitchFamily="34" charset="0"/>
              </a:rPr>
              <a:t>Membership</a:t>
            </a:r>
            <a:r>
              <a:rPr lang="en-US" sz="1400" spc="100" dirty="0">
                <a:effectLst/>
                <a:latin typeface="Arial" panose="020B0604020202020204" pitchFamily="34" charset="0"/>
                <a:ea typeface="Arial" panose="020B0604020202020204" pitchFamily="34" charset="0"/>
              </a:rPr>
              <a:t> </a:t>
            </a:r>
            <a:r>
              <a:rPr lang="en-US" sz="1400" spc="-20" dirty="0">
                <a:effectLst/>
                <a:latin typeface="Arial" panose="020B0604020202020204" pitchFamily="34" charset="0"/>
                <a:ea typeface="Arial" panose="020B0604020202020204" pitchFamily="34" charset="0"/>
              </a:rPr>
              <a:t>No.:</a:t>
            </a:r>
            <a:endParaRPr lang="en-IN" sz="1400" dirty="0">
              <a:effectLst/>
              <a:latin typeface="Arial" panose="020B0604020202020204" pitchFamily="34" charset="0"/>
              <a:ea typeface="Arial" panose="020B0604020202020204" pitchFamily="34" charset="0"/>
            </a:endParaRPr>
          </a:p>
          <a:p>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marL="304800"/>
            <a:r>
              <a:rPr lang="en-US" sz="1400" spc="-10" dirty="0">
                <a:effectLst/>
                <a:latin typeface="Arial" panose="020B0604020202020204" pitchFamily="34" charset="0"/>
                <a:ea typeface="Arial" panose="020B0604020202020204" pitchFamily="34" charset="0"/>
              </a:rPr>
              <a:t>Place:</a:t>
            </a:r>
            <a:endParaRPr lang="en-IN" sz="1400" dirty="0">
              <a:effectLst/>
              <a:latin typeface="Arial" panose="020B0604020202020204" pitchFamily="34" charset="0"/>
              <a:ea typeface="Arial" panose="020B0604020202020204" pitchFamily="34" charset="0"/>
            </a:endParaRPr>
          </a:p>
          <a:p>
            <a:pPr marL="304800">
              <a:spcBef>
                <a:spcPts val="750"/>
              </a:spcBef>
              <a:spcAft>
                <a:spcPts val="0"/>
              </a:spcAft>
            </a:pPr>
            <a:r>
              <a:rPr lang="en-US" sz="1400" spc="-10" dirty="0">
                <a:effectLst/>
                <a:latin typeface="Arial" panose="020B0604020202020204" pitchFamily="34" charset="0"/>
                <a:ea typeface="Arial" panose="020B0604020202020204" pitchFamily="34" charset="0"/>
              </a:rPr>
              <a:t>Date:</a:t>
            </a:r>
            <a:endParaRPr lang="en-IN" sz="1400" dirty="0">
              <a:effectLst/>
              <a:latin typeface="Arial" panose="020B0604020202020204" pitchFamily="34" charset="0"/>
              <a:ea typeface="Arial" panose="020B0604020202020204" pitchFamily="34" charset="0"/>
            </a:endParaRPr>
          </a:p>
          <a:p>
            <a:r>
              <a:rPr lang="en-US" sz="1400" dirty="0">
                <a:effectLst/>
                <a:latin typeface="Arial" panose="020B0604020202020204" pitchFamily="34" charset="0"/>
                <a:ea typeface="Arial" panose="020B0604020202020204" pitchFamily="34" charset="0"/>
              </a:rPr>
              <a:t> </a:t>
            </a:r>
            <a:endParaRPr lang="en-IN" sz="1400" dirty="0">
              <a:effectLst/>
              <a:latin typeface="Arial" panose="020B0604020202020204" pitchFamily="34" charset="0"/>
              <a:ea typeface="Arial" panose="020B0604020202020204" pitchFamily="34" charset="0"/>
            </a:endParaRPr>
          </a:p>
          <a:p>
            <a:pPr>
              <a:spcBef>
                <a:spcPts val="190"/>
              </a:spcBef>
            </a:pPr>
            <a:r>
              <a:rPr lang="en-US" sz="1400" dirty="0">
                <a:effectLst/>
                <a:latin typeface="Arial" panose="020B0604020202020204" pitchFamily="34" charset="0"/>
                <a:ea typeface="Arial" panose="020B0604020202020204" pitchFamily="34" charset="0"/>
              </a:rPr>
              <a:t>      Encl.  (1)</a:t>
            </a:r>
            <a:r>
              <a:rPr lang="en-US" sz="1400" spc="-4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Annexure</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t>
            </a:r>
            <a:r>
              <a:rPr lang="en-US" sz="1400" spc="-40" dirty="0">
                <a:effectLst/>
                <a:latin typeface="Arial" panose="020B0604020202020204" pitchFamily="34" charset="0"/>
                <a:ea typeface="Arial" panose="020B0604020202020204" pitchFamily="34" charset="0"/>
              </a:rPr>
              <a:t> </a:t>
            </a:r>
            <a:r>
              <a:rPr lang="en-US" sz="1400" spc="-50" dirty="0">
                <a:effectLst/>
                <a:latin typeface="Arial" panose="020B0604020202020204" pitchFamily="34" charset="0"/>
                <a:ea typeface="Arial" panose="020B0604020202020204" pitchFamily="34" charset="0"/>
              </a:rPr>
              <a:t>I</a:t>
            </a:r>
            <a:endParaRPr lang="en-IN" sz="1400" dirty="0">
              <a:latin typeface="Arial" panose="020B0604020202020204" pitchFamily="34" charset="0"/>
              <a:ea typeface="Arial" panose="020B0604020202020204" pitchFamily="34" charset="0"/>
            </a:endParaRPr>
          </a:p>
          <a:p>
            <a:pPr marL="304800" algn="just"/>
            <a:r>
              <a:rPr lang="en-IN" sz="1400" spc="0" dirty="0">
                <a:effectLst/>
                <a:latin typeface="Arial" panose="020B0604020202020204" pitchFamily="34" charset="0"/>
                <a:ea typeface="Arial" panose="020B0604020202020204" pitchFamily="34" charset="0"/>
              </a:rPr>
              <a:t>         </a:t>
            </a:r>
            <a:r>
              <a:rPr lang="en-US" sz="1400" spc="0" dirty="0">
                <a:effectLst/>
                <a:latin typeface="Arial" panose="020B0604020202020204" pitchFamily="34" charset="0"/>
                <a:ea typeface="Arial" panose="020B0604020202020204" pitchFamily="34" charset="0"/>
              </a:rPr>
              <a:t>(2) Annexure</a:t>
            </a:r>
            <a:r>
              <a:rPr lang="en-US" sz="1400" spc="-35" dirty="0">
                <a:effectLst/>
                <a:latin typeface="Arial" panose="020B0604020202020204" pitchFamily="34" charset="0"/>
                <a:ea typeface="Arial" panose="020B0604020202020204" pitchFamily="34" charset="0"/>
              </a:rPr>
              <a:t> </a:t>
            </a:r>
            <a:r>
              <a:rPr lang="en-US" sz="1400" spc="0" dirty="0">
                <a:effectLst/>
                <a:latin typeface="Arial" panose="020B0604020202020204" pitchFamily="34" charset="0"/>
                <a:ea typeface="Arial" panose="020B0604020202020204" pitchFamily="34" charset="0"/>
              </a:rPr>
              <a:t>-</a:t>
            </a:r>
            <a:r>
              <a:rPr lang="en-US" sz="1400" spc="-40" dirty="0">
                <a:effectLst/>
                <a:latin typeface="Arial" panose="020B0604020202020204" pitchFamily="34" charset="0"/>
                <a:ea typeface="Arial" panose="020B0604020202020204" pitchFamily="34" charset="0"/>
              </a:rPr>
              <a:t> </a:t>
            </a:r>
            <a:r>
              <a:rPr lang="en-US" sz="1400" spc="-25" dirty="0">
                <a:effectLst/>
                <a:latin typeface="Arial" panose="020B0604020202020204" pitchFamily="34" charset="0"/>
                <a:ea typeface="Arial" panose="020B0604020202020204" pitchFamily="34" charset="0"/>
              </a:rPr>
              <a:t>II</a:t>
            </a:r>
            <a:endParaRPr lang="en-IN" sz="1400" spc="0" dirty="0">
              <a:effectLst/>
              <a:latin typeface="Arial" panose="020B0604020202020204" pitchFamily="34" charset="0"/>
              <a:ea typeface="Arial" panose="020B0604020202020204" pitchFamily="34" charset="0"/>
            </a:endParaRPr>
          </a:p>
          <a:p>
            <a:pPr marR="121920" lvl="1" algn="just">
              <a:lnSpc>
                <a:spcPct val="110000"/>
              </a:lnSpc>
              <a:spcBef>
                <a:spcPts val="745"/>
              </a:spcBef>
              <a:spcAft>
                <a:spcPts val="0"/>
              </a:spcAft>
              <a:buSzPts val="1100"/>
              <a:tabLst>
                <a:tab pos="870585" algn="l"/>
              </a:tabLst>
            </a:pPr>
            <a:r>
              <a:rPr lang="en-US" sz="1400" spc="0" dirty="0">
                <a:effectLst/>
                <a:latin typeface="Arial" panose="020B0604020202020204" pitchFamily="34" charset="0"/>
                <a:ea typeface="Arial" panose="020B0604020202020204" pitchFamily="34" charset="0"/>
              </a:rPr>
              <a:t>      (3) Annexure – III – w.e.f. 01.04.2023 AQMM review is mandatory for the Practice Unit conducting statutory audits of Listed Entity or Banks other than co-operative banks (except multi-state co-operative banks); or Insurance Companies hence Practice Unit rendering assurance services to such clients should ensure to fill Part C of the Form-1.</a:t>
            </a:r>
            <a:endParaRPr lang="en-IN" sz="1400" spc="0" dirty="0">
              <a:effectLst/>
              <a:latin typeface="Arial" panose="020B0604020202020204" pitchFamily="34" charset="0"/>
              <a:ea typeface="Arial" panose="020B0604020202020204" pitchFamily="34" charset="0"/>
            </a:endParaRPr>
          </a:p>
        </p:txBody>
      </p:sp>
      <p:sp>
        <p:nvSpPr>
          <p:cNvPr id="3" name="Footer Placeholder 2">
            <a:extLst>
              <a:ext uri="{FF2B5EF4-FFF2-40B4-BE49-F238E27FC236}">
                <a16:creationId xmlns:a16="http://schemas.microsoft.com/office/drawing/2014/main" id="{F55DF05F-3395-CCB3-FECE-0ECCFCDA68B3}"/>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2999083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HINTS FOR LISTED ENTITIES AUDIT REVIEW refer peer review manual -volume II</a:t>
            </a:r>
            <a:endParaRPr lang="en-IN" dirty="0"/>
          </a:p>
        </p:txBody>
      </p:sp>
      <p:sp>
        <p:nvSpPr>
          <p:cNvPr id="3" name="Content Placeholder 2"/>
          <p:cNvSpPr>
            <a:spLocks noGrp="1"/>
          </p:cNvSpPr>
          <p:nvPr>
            <p:ph idx="1"/>
          </p:nvPr>
        </p:nvSpPr>
        <p:spPr/>
        <p:txBody>
          <a:bodyPr>
            <a:normAutofit/>
          </a:bodyPr>
          <a:lstStyle/>
          <a:p>
            <a:r>
              <a:rPr lang="en-US" dirty="0"/>
              <a:t>A-Listing obligations and disclosure requirements regulations 2015 provides applicability of regulations and same applies to all listed entities for securities specified,</a:t>
            </a:r>
          </a:p>
          <a:p>
            <a:r>
              <a:rPr lang="en-US" dirty="0"/>
              <a:t>B-required points minimum included in audit program</a:t>
            </a:r>
          </a:p>
          <a:p>
            <a:r>
              <a:rPr lang="en-US" dirty="0"/>
              <a:t>1-AudIt committee</a:t>
            </a:r>
          </a:p>
          <a:p>
            <a:r>
              <a:rPr lang="en-US" dirty="0"/>
              <a:t>2-Risk management committee</a:t>
            </a:r>
          </a:p>
          <a:p>
            <a:r>
              <a:rPr lang="en-US" dirty="0"/>
              <a:t>3-Vigil mechanism</a:t>
            </a:r>
          </a:p>
          <a:p>
            <a:r>
              <a:rPr lang="en-US" dirty="0"/>
              <a:t>4-Related party transactions</a:t>
            </a:r>
          </a:p>
          <a:p>
            <a:r>
              <a:rPr lang="en-US" dirty="0"/>
              <a:t>5-Disclosure of events or information</a:t>
            </a:r>
          </a:p>
          <a:p>
            <a:endParaRPr lang="en-IN" sz="2400" dirty="0"/>
          </a:p>
        </p:txBody>
      </p:sp>
      <p:sp>
        <p:nvSpPr>
          <p:cNvPr id="4" name="Footer Placeholder 3">
            <a:extLst>
              <a:ext uri="{FF2B5EF4-FFF2-40B4-BE49-F238E27FC236}">
                <a16:creationId xmlns:a16="http://schemas.microsoft.com/office/drawing/2014/main" id="{61D2046C-C9AC-5953-878A-2B62B89EF4C7}"/>
              </a:ext>
            </a:extLst>
          </p:cNvPr>
          <p:cNvSpPr>
            <a:spLocks noGrp="1"/>
          </p:cNvSpPr>
          <p:nvPr>
            <p:ph type="ftr" sz="quarter" idx="11"/>
          </p:nvPr>
        </p:nvSpPr>
        <p:spPr/>
        <p:txBody>
          <a:bodyPr/>
          <a:lstStyle/>
          <a:p>
            <a:r>
              <a:rPr lang="en-US"/>
              <a:t>faculty/facilitator CA RAMLAXMAN NOLAKHA 9322140998, MUMBAI</a:t>
            </a:r>
            <a:endParaRPr lang="en-IN"/>
          </a:p>
        </p:txBody>
      </p:sp>
      <p:sp>
        <p:nvSpPr>
          <p:cNvPr id="5" name="Slide Number Placeholder 4">
            <a:extLst>
              <a:ext uri="{FF2B5EF4-FFF2-40B4-BE49-F238E27FC236}">
                <a16:creationId xmlns:a16="http://schemas.microsoft.com/office/drawing/2014/main" id="{8C54D30D-99EC-5905-CCC5-C4DC73AE1B6D}"/>
              </a:ext>
            </a:extLst>
          </p:cNvPr>
          <p:cNvSpPr>
            <a:spLocks noGrp="1"/>
          </p:cNvSpPr>
          <p:nvPr>
            <p:ph type="sldNum" sz="quarter" idx="12"/>
          </p:nvPr>
        </p:nvSpPr>
        <p:spPr/>
        <p:txBody>
          <a:bodyPr/>
          <a:lstStyle/>
          <a:p>
            <a:fld id="{84987527-4F94-449D-8DFA-25520CA89050}" type="slidenum">
              <a:rPr lang="en-IN" smtClean="0"/>
              <a:t>36</a:t>
            </a:fld>
            <a:endParaRPr lang="en-IN"/>
          </a:p>
        </p:txBody>
      </p:sp>
    </p:spTree>
    <p:extLst>
      <p:ext uri="{BB962C8B-B14F-4D97-AF65-F5344CB8AC3E}">
        <p14:creationId xmlns:p14="http://schemas.microsoft.com/office/powerpoint/2010/main" val="1009832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 peer review manual volume II</a:t>
            </a:r>
            <a:endParaRPr lang="en-IN" dirty="0"/>
          </a:p>
        </p:txBody>
      </p:sp>
      <p:sp>
        <p:nvSpPr>
          <p:cNvPr id="3" name="Content Placeholder 2"/>
          <p:cNvSpPr>
            <a:spLocks noGrp="1"/>
          </p:cNvSpPr>
          <p:nvPr>
            <p:ph idx="1"/>
          </p:nvPr>
        </p:nvSpPr>
        <p:spPr/>
        <p:txBody>
          <a:bodyPr>
            <a:normAutofit fontScale="92500"/>
          </a:bodyPr>
          <a:lstStyle/>
          <a:p>
            <a:r>
              <a:rPr lang="en-US" dirty="0"/>
              <a:t>6-Holding of specified securities and share holding pattern</a:t>
            </a:r>
          </a:p>
          <a:p>
            <a:r>
              <a:rPr lang="en-US" dirty="0"/>
              <a:t>7-Conditions for reclassification of any person as promoter/public</a:t>
            </a:r>
          </a:p>
          <a:p>
            <a:r>
              <a:rPr lang="en-US" dirty="0"/>
              <a:t>8-Statement of deviation or variations</a:t>
            </a:r>
          </a:p>
          <a:p>
            <a:r>
              <a:rPr lang="en-US" dirty="0"/>
              <a:t>9-Financial results</a:t>
            </a:r>
          </a:p>
          <a:p>
            <a:r>
              <a:rPr lang="en-US" dirty="0"/>
              <a:t>10-Annual report</a:t>
            </a:r>
          </a:p>
          <a:p>
            <a:r>
              <a:rPr lang="en-US" dirty="0"/>
              <a:t>11-Annual information memorandum</a:t>
            </a:r>
          </a:p>
          <a:p>
            <a:r>
              <a:rPr lang="en-US" dirty="0"/>
              <a:t>12-Documents and information to shareholders</a:t>
            </a:r>
          </a:p>
          <a:p>
            <a:r>
              <a:rPr lang="en-US" dirty="0"/>
              <a:t>13-Draft scheme of arrangements and scheme of arrangements</a:t>
            </a:r>
          </a:p>
          <a:p>
            <a:r>
              <a:rPr lang="en-US" dirty="0"/>
              <a:t>14-Dividends</a:t>
            </a:r>
          </a:p>
          <a:p>
            <a:r>
              <a:rPr lang="en-US" dirty="0"/>
              <a:t>15-Accounting Standards,</a:t>
            </a:r>
            <a:endParaRPr lang="en-IN" dirty="0"/>
          </a:p>
        </p:txBody>
      </p:sp>
      <p:sp>
        <p:nvSpPr>
          <p:cNvPr id="4" name="Footer Placeholder 3">
            <a:extLst>
              <a:ext uri="{FF2B5EF4-FFF2-40B4-BE49-F238E27FC236}">
                <a16:creationId xmlns:a16="http://schemas.microsoft.com/office/drawing/2014/main" id="{C81D8B50-8437-6514-DCF7-B4287DE69D54}"/>
              </a:ext>
            </a:extLst>
          </p:cNvPr>
          <p:cNvSpPr>
            <a:spLocks noGrp="1"/>
          </p:cNvSpPr>
          <p:nvPr>
            <p:ph type="ftr" sz="quarter" idx="11"/>
          </p:nvPr>
        </p:nvSpPr>
        <p:spPr/>
        <p:txBody>
          <a:bodyPr/>
          <a:lstStyle/>
          <a:p>
            <a:r>
              <a:rPr lang="en-US"/>
              <a:t>faculty/facilitator CA RAMLAXMAN NOLAKHA 9322140998, MUMBAI</a:t>
            </a:r>
            <a:endParaRPr lang="en-IN"/>
          </a:p>
        </p:txBody>
      </p:sp>
      <p:sp>
        <p:nvSpPr>
          <p:cNvPr id="5" name="Slide Number Placeholder 4">
            <a:extLst>
              <a:ext uri="{FF2B5EF4-FFF2-40B4-BE49-F238E27FC236}">
                <a16:creationId xmlns:a16="http://schemas.microsoft.com/office/drawing/2014/main" id="{3BA30475-A7B5-806F-A904-192FE7259B52}"/>
              </a:ext>
            </a:extLst>
          </p:cNvPr>
          <p:cNvSpPr>
            <a:spLocks noGrp="1"/>
          </p:cNvSpPr>
          <p:nvPr>
            <p:ph type="sldNum" sz="quarter" idx="12"/>
          </p:nvPr>
        </p:nvSpPr>
        <p:spPr/>
        <p:txBody>
          <a:bodyPr/>
          <a:lstStyle/>
          <a:p>
            <a:fld id="{84987527-4F94-449D-8DFA-25520CA89050}" type="slidenum">
              <a:rPr lang="en-IN" smtClean="0"/>
              <a:t>37</a:t>
            </a:fld>
            <a:endParaRPr lang="en-IN"/>
          </a:p>
        </p:txBody>
      </p:sp>
    </p:spTree>
    <p:extLst>
      <p:ext uri="{BB962C8B-B14F-4D97-AF65-F5344CB8AC3E}">
        <p14:creationId xmlns:p14="http://schemas.microsoft.com/office/powerpoint/2010/main" val="238597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3600" dirty="0"/>
              <a:t>RE to qualify/modify  report due to one or more (illustrative qualifications refer appendix-XIX) …chapter 6</a:t>
            </a:r>
            <a:endParaRPr lang="en-IN" sz="3600" dirty="0"/>
          </a:p>
        </p:txBody>
      </p:sp>
      <p:sp>
        <p:nvSpPr>
          <p:cNvPr id="3" name="Content Placeholder 2"/>
          <p:cNvSpPr>
            <a:spLocks noGrp="1"/>
          </p:cNvSpPr>
          <p:nvPr>
            <p:ph idx="1"/>
          </p:nvPr>
        </p:nvSpPr>
        <p:spPr/>
        <p:txBody>
          <a:bodyPr/>
          <a:lstStyle/>
          <a:p>
            <a:endParaRPr lang="en-US" dirty="0"/>
          </a:p>
          <a:p>
            <a:r>
              <a:rPr lang="en-US" dirty="0"/>
              <a:t>Non compliance with technical standards,</a:t>
            </a:r>
          </a:p>
          <a:p>
            <a:r>
              <a:rPr lang="en-US" dirty="0"/>
              <a:t>Non compliance with professional standards,</a:t>
            </a:r>
          </a:p>
          <a:p>
            <a:r>
              <a:rPr lang="en-US" dirty="0"/>
              <a:t>Non compliance with ethical standards,</a:t>
            </a:r>
          </a:p>
          <a:p>
            <a:r>
              <a:rPr lang="en-US" dirty="0"/>
              <a:t>Deficiency in quality control,</a:t>
            </a:r>
          </a:p>
          <a:p>
            <a:r>
              <a:rPr lang="en-US" dirty="0"/>
              <a:t>Non compliances with quality control policies and procedures, </a:t>
            </a:r>
          </a:p>
          <a:p>
            <a:r>
              <a:rPr lang="en-US" dirty="0"/>
              <a:t>Non existence of adequate training programs for staff,</a:t>
            </a:r>
          </a:p>
          <a:p>
            <a:endParaRPr lang="en-IN" dirty="0"/>
          </a:p>
        </p:txBody>
      </p:sp>
      <p:sp>
        <p:nvSpPr>
          <p:cNvPr id="4" name="Slide Number Placeholder 3"/>
          <p:cNvSpPr>
            <a:spLocks noGrp="1"/>
          </p:cNvSpPr>
          <p:nvPr>
            <p:ph type="sldNum" sz="quarter" idx="12"/>
          </p:nvPr>
        </p:nvSpPr>
        <p:spPr/>
        <p:txBody>
          <a:bodyPr/>
          <a:lstStyle/>
          <a:p>
            <a:fld id="{AAFD9AC3-F020-4F2F-9A9C-4F748C1A101F}" type="slidenum">
              <a:rPr lang="en-IN" smtClean="0"/>
              <a:t>38</a:t>
            </a:fld>
            <a:endParaRPr lang="en-IN"/>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896018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a:r>
              <a:rPr lang="en-US" sz="6000" dirty="0">
                <a:latin typeface="Arial Black" pitchFamily="34" charset="0"/>
              </a:rPr>
              <a:t>AQMM v2.0</a:t>
            </a:r>
          </a:p>
          <a:p>
            <a:pPr algn="r"/>
            <a:r>
              <a:rPr lang="en-US" sz="6000" dirty="0">
                <a:latin typeface="Arial Rounded MT Bold" pitchFamily="34" charset="0"/>
              </a:rPr>
              <a:t>Audit quality maturity </a:t>
            </a:r>
          </a:p>
          <a:p>
            <a:pPr algn="r"/>
            <a:r>
              <a:rPr lang="en-US" sz="6000" dirty="0">
                <a:latin typeface="Arial Rounded MT Bold" pitchFamily="34" charset="0"/>
              </a:rPr>
              <a:t>model-  highlights-</a:t>
            </a:r>
          </a:p>
          <a:p>
            <a:pPr algn="just"/>
            <a:r>
              <a:rPr lang="en-US" sz="3900" dirty="0">
                <a:latin typeface="Arial Rounded MT Bold" pitchFamily="34" charset="0"/>
              </a:rPr>
              <a:t>                     Presented by CA R.L.NOLAKHA</a:t>
            </a:r>
            <a:endParaRPr lang="en-IN" sz="3900" dirty="0">
              <a:latin typeface="Arial Rounded MT Bold" pitchFamily="34" charset="0"/>
            </a:endParaRPr>
          </a:p>
        </p:txBody>
      </p:sp>
      <p:sp>
        <p:nvSpPr>
          <p:cNvPr id="3" name="Title 2"/>
          <p:cNvSpPr>
            <a:spLocks noGrp="1"/>
          </p:cNvSpPr>
          <p:nvPr>
            <p:ph type="title"/>
          </p:nvPr>
        </p:nvSpPr>
        <p:spPr/>
        <p:txBody>
          <a:bodyPr>
            <a:normAutofit/>
          </a:bodyPr>
          <a:lstStyle/>
          <a:p>
            <a:r>
              <a:rPr lang="en-US" dirty="0"/>
              <a:t> </a:t>
            </a:r>
            <a:r>
              <a:rPr lang="en-US" dirty="0">
                <a:latin typeface="Aharoni" pitchFamily="2" charset="-79"/>
                <a:cs typeface="Aharoni" pitchFamily="2" charset="-79"/>
              </a:rPr>
              <a:t>KEY highlights of AQMM v2.0</a:t>
            </a:r>
            <a:endParaRPr lang="en-IN"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104CF12B-1FBD-4A05-9A6F-DBDEACF1881B}" type="slidenum">
              <a:rPr lang="en-IN" smtClean="0"/>
              <a:t>39</a:t>
            </a:fld>
            <a:endParaRPr lang="en-IN" dirty="0"/>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dirty="0"/>
          </a:p>
        </p:txBody>
      </p:sp>
    </p:spTree>
    <p:extLst>
      <p:ext uri="{BB962C8B-B14F-4D97-AF65-F5344CB8AC3E}">
        <p14:creationId xmlns:p14="http://schemas.microsoft.com/office/powerpoint/2010/main" val="233104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427642">
            <a:off x="6118926" y="3725946"/>
            <a:ext cx="2535777" cy="3354795"/>
          </a:xfrm>
        </p:spPr>
      </p:pic>
      <p:sp>
        <p:nvSpPr>
          <p:cNvPr id="3" name="Title 2"/>
          <p:cNvSpPr>
            <a:spLocks noGrp="1"/>
          </p:cNvSpPr>
          <p:nvPr>
            <p:ph type="title"/>
          </p:nvPr>
        </p:nvSpPr>
        <p:spPr>
          <a:xfrm>
            <a:off x="1981200" y="86614"/>
            <a:ext cx="8229600" cy="1331024"/>
          </a:xfrm>
        </p:spPr>
        <p:txBody>
          <a:bodyPr/>
          <a:lstStyle/>
          <a:p>
            <a:endParaRPr lang="en-IN"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27642">
            <a:off x="7612866" y="221834"/>
            <a:ext cx="3214097" cy="31991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27642">
            <a:off x="6001299" y="-134160"/>
            <a:ext cx="2205626" cy="28155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27642">
            <a:off x="8485079" y="4180290"/>
            <a:ext cx="2489234" cy="3515507"/>
          </a:xfrm>
          <a:prstGeom prst="rect">
            <a:avLst/>
          </a:prstGeom>
        </p:spPr>
      </p:pic>
      <p:pic>
        <p:nvPicPr>
          <p:cNvPr id="1026" name="Picture 2" descr="C:\Users\RLN\Desktop\AQMM IG V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615" y="0"/>
            <a:ext cx="4248472" cy="144696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04CF12B-1FBD-4A05-9A6F-DBDEACF1881B}" type="slidenum">
              <a:rPr lang="en-IN" smtClean="0"/>
              <a:t>4</a:t>
            </a:fld>
            <a:endParaRPr lang="en-IN" dirty="0"/>
          </a:p>
        </p:txBody>
      </p:sp>
      <p:sp>
        <p:nvSpPr>
          <p:cNvPr id="8" name="Footer Placeholder 7"/>
          <p:cNvSpPr>
            <a:spLocks noGrp="1"/>
          </p:cNvSpPr>
          <p:nvPr>
            <p:ph type="ftr" sz="quarter" idx="11"/>
          </p:nvPr>
        </p:nvSpPr>
        <p:spPr/>
        <p:txBody>
          <a:bodyPr/>
          <a:lstStyle/>
          <a:p>
            <a:r>
              <a:rPr lang="en-US"/>
              <a:t>faculty/facilitator CA RAMLAXMAN NOLAKHA 9322140998, MUMBAI</a:t>
            </a:r>
            <a:endParaRPr lang="en-IN" dirty="0"/>
          </a:p>
        </p:txBody>
      </p:sp>
    </p:spTree>
    <p:extLst>
      <p:ext uri="{BB962C8B-B14F-4D97-AF65-F5344CB8AC3E}">
        <p14:creationId xmlns:p14="http://schemas.microsoft.com/office/powerpoint/2010/main" val="1902808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a:t>Tool for self evaluation for increase  operational efficiency,</a:t>
            </a:r>
          </a:p>
          <a:p>
            <a:pPr algn="just"/>
            <a:r>
              <a:rPr lang="en-US" dirty="0"/>
              <a:t>Amalgamation of well researched set of AQI,s</a:t>
            </a:r>
          </a:p>
          <a:p>
            <a:pPr algn="just"/>
            <a:r>
              <a:rPr lang="en-US" dirty="0"/>
              <a:t>Model encourages proactive approach,</a:t>
            </a:r>
          </a:p>
          <a:p>
            <a:pPr algn="just"/>
            <a:r>
              <a:rPr lang="en-US" dirty="0"/>
              <a:t>Leveraging technology and investing in the development of audit professionals,</a:t>
            </a:r>
          </a:p>
          <a:p>
            <a:pPr algn="just"/>
            <a:r>
              <a:rPr lang="en-US" dirty="0"/>
              <a:t>Mitigate risk,</a:t>
            </a:r>
          </a:p>
          <a:p>
            <a:pPr algn="just"/>
            <a:r>
              <a:rPr lang="en-US" dirty="0"/>
              <a:t>Cross functional evaluation model covering key areas of not only audit engagement but also audit practice at firm level,</a:t>
            </a:r>
          </a:p>
          <a:p>
            <a:pPr algn="just"/>
            <a:r>
              <a:rPr lang="en-US" u="sng" dirty="0"/>
              <a:t>Ultimately PR and AQMM have close interdependence  making review process conclusive,</a:t>
            </a:r>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40</a:t>
            </a:fld>
            <a:endParaRPr lang="en-IN"/>
          </a:p>
        </p:txBody>
      </p:sp>
      <p:sp>
        <p:nvSpPr>
          <p:cNvPr id="4" name="Title 3"/>
          <p:cNvSpPr>
            <a:spLocks noGrp="1"/>
          </p:cNvSpPr>
          <p:nvPr>
            <p:ph type="title"/>
          </p:nvPr>
        </p:nvSpPr>
        <p:spPr/>
        <p:txBody>
          <a:bodyPr>
            <a:noAutofit/>
          </a:bodyPr>
          <a:lstStyle/>
          <a:p>
            <a:r>
              <a:rPr lang="en-US" sz="3600" dirty="0"/>
              <a:t>AUDIT QUALITY MATURITY MODEL  (AQMM) IMPORTANCE in PEER REVIEW-</a:t>
            </a:r>
            <a:endParaRPr lang="en-IN" sz="3600" dirty="0"/>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790693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0E7F1-FB90-2EE0-E0B1-C3AE0376DBB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BA81B-875B-5AF7-F1F7-84100AF081F9}"/>
              </a:ext>
            </a:extLst>
          </p:cNvPr>
          <p:cNvSpPr>
            <a:spLocks noGrp="1"/>
          </p:cNvSpPr>
          <p:nvPr>
            <p:ph idx="1"/>
          </p:nvPr>
        </p:nvSpPr>
        <p:spPr/>
        <p:txBody>
          <a:bodyPr/>
          <a:lstStyle/>
          <a:p>
            <a:pPr algn="just"/>
            <a:r>
              <a:rPr lang="en-US" i="1" dirty="0"/>
              <a:t>PR can make qualitative recommendations for improvement for the benefit of the PU, in addition to rate scorings,</a:t>
            </a:r>
          </a:p>
          <a:p>
            <a:pPr algn="just"/>
            <a:r>
              <a:rPr lang="en-US" dirty="0"/>
              <a:t>Mandatory applicable </a:t>
            </a:r>
            <a:r>
              <a:rPr lang="en-US" dirty="0" err="1"/>
              <a:t>wef</a:t>
            </a:r>
            <a:r>
              <a:rPr lang="en-US" dirty="0"/>
              <a:t>. April 2023 for PU conducting statutory audit of listed entities(other than branches of banks and insurance companies), recommendatory for all others,</a:t>
            </a:r>
          </a:p>
          <a:p>
            <a:pPr algn="just"/>
            <a:r>
              <a:rPr lang="en-US" dirty="0"/>
              <a:t>Even small and medium firm’s can self review for further capacity building without requirement of Peer review,</a:t>
            </a:r>
          </a:p>
          <a:p>
            <a:pPr algn="just"/>
            <a:r>
              <a:rPr lang="en-US" i="1" dirty="0"/>
              <a:t>Ultimately helping for peer review process and  enhancing peer reviewed firm’s quality of assurances, infrastructures, human resources, adoption of technology and tools etc.  </a:t>
            </a:r>
          </a:p>
          <a:p>
            <a:endParaRPr lang="en-IN" dirty="0"/>
          </a:p>
        </p:txBody>
      </p:sp>
      <p:sp>
        <p:nvSpPr>
          <p:cNvPr id="3" name="Slide Number Placeholder 2">
            <a:extLst>
              <a:ext uri="{FF2B5EF4-FFF2-40B4-BE49-F238E27FC236}">
                <a16:creationId xmlns:a16="http://schemas.microsoft.com/office/drawing/2014/main" id="{BD590B50-C885-6961-496E-F876EC920250}"/>
              </a:ext>
            </a:extLst>
          </p:cNvPr>
          <p:cNvSpPr>
            <a:spLocks noGrp="1"/>
          </p:cNvSpPr>
          <p:nvPr>
            <p:ph type="sldNum" sz="quarter" idx="12"/>
          </p:nvPr>
        </p:nvSpPr>
        <p:spPr/>
        <p:txBody>
          <a:bodyPr/>
          <a:lstStyle/>
          <a:p>
            <a:fld id="{84987527-4F94-449D-8DFA-25520CA89050}" type="slidenum">
              <a:rPr lang="en-IN" smtClean="0"/>
              <a:t>41</a:t>
            </a:fld>
            <a:endParaRPr lang="en-IN"/>
          </a:p>
        </p:txBody>
      </p:sp>
      <p:sp>
        <p:nvSpPr>
          <p:cNvPr id="4" name="Title 3">
            <a:extLst>
              <a:ext uri="{FF2B5EF4-FFF2-40B4-BE49-F238E27FC236}">
                <a16:creationId xmlns:a16="http://schemas.microsoft.com/office/drawing/2014/main" id="{D9F17500-B936-7D87-D124-F29DCEEB74C5}"/>
              </a:ext>
            </a:extLst>
          </p:cNvPr>
          <p:cNvSpPr>
            <a:spLocks noGrp="1"/>
          </p:cNvSpPr>
          <p:nvPr>
            <p:ph type="title"/>
          </p:nvPr>
        </p:nvSpPr>
        <p:spPr/>
        <p:txBody>
          <a:bodyPr/>
          <a:lstStyle/>
          <a:p>
            <a:r>
              <a:rPr lang="en-US" dirty="0"/>
              <a:t>AQMM-importance continued..</a:t>
            </a:r>
            <a:endParaRPr lang="en-IN" dirty="0"/>
          </a:p>
        </p:txBody>
      </p:sp>
      <p:sp>
        <p:nvSpPr>
          <p:cNvPr id="5" name="Footer Placeholder 4">
            <a:extLst>
              <a:ext uri="{FF2B5EF4-FFF2-40B4-BE49-F238E27FC236}">
                <a16:creationId xmlns:a16="http://schemas.microsoft.com/office/drawing/2014/main" id="{97ADBCCA-77BF-397E-66A2-CA8670EAB06B}"/>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804867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332656"/>
            <a:ext cx="7772400" cy="2304256"/>
          </a:xfrm>
        </p:spPr>
        <p:txBody>
          <a:bodyPr/>
          <a:lstStyle/>
          <a:p>
            <a:r>
              <a:rPr lang="en-US" dirty="0"/>
              <a:t>MANDATORY FOR FIRM,S (PU) AUDITING</a:t>
            </a:r>
            <a:endParaRPr lang="en-IN" dirty="0"/>
          </a:p>
        </p:txBody>
      </p:sp>
      <p:sp>
        <p:nvSpPr>
          <p:cNvPr id="3" name="Subtitle 2"/>
          <p:cNvSpPr>
            <a:spLocks noGrp="1"/>
          </p:cNvSpPr>
          <p:nvPr>
            <p:ph type="subTitle" idx="1"/>
          </p:nvPr>
        </p:nvSpPr>
        <p:spPr>
          <a:xfrm>
            <a:off x="1847528" y="2564904"/>
            <a:ext cx="8280920" cy="3384376"/>
          </a:xfrm>
        </p:spPr>
        <p:txBody>
          <a:bodyPr>
            <a:normAutofit/>
          </a:bodyPr>
          <a:lstStyle/>
          <a:p>
            <a:pPr marL="514350" indent="-514350">
              <a:buAutoNum type="alphaLcParenR"/>
            </a:pPr>
            <a:r>
              <a:rPr lang="en-US" dirty="0"/>
              <a:t>Listed entities</a:t>
            </a:r>
          </a:p>
          <a:p>
            <a:pPr marL="514350" indent="-514350">
              <a:buAutoNum type="alphaLcParenR"/>
            </a:pPr>
            <a:r>
              <a:rPr lang="en-US" dirty="0"/>
              <a:t>Banks other than co-operative bank(Except multistate cooperative banks)or, </a:t>
            </a:r>
          </a:p>
          <a:p>
            <a:pPr marL="514350" indent="-514350">
              <a:buAutoNum type="alphaLcParenR"/>
            </a:pPr>
            <a:r>
              <a:rPr lang="en-US" dirty="0"/>
              <a:t>Insurance Companies</a:t>
            </a:r>
          </a:p>
          <a:p>
            <a:pPr marL="514350" indent="-514350">
              <a:buAutoNum type="alphaLcParenR"/>
            </a:pPr>
            <a:r>
              <a:rPr lang="en-US" dirty="0"/>
              <a:t>Note- Firm,s doing only branch audits are not covered, auditing means statutory audits)</a:t>
            </a:r>
          </a:p>
          <a:p>
            <a:pPr marL="514350" indent="-514350">
              <a:buAutoNum type="alphaLcParenR"/>
            </a:pPr>
            <a:endParaRPr lang="en-US" dirty="0"/>
          </a:p>
          <a:p>
            <a:pPr marL="514350" indent="-514350">
              <a:buAutoNum type="alphaLcParenR"/>
            </a:pPr>
            <a:endParaRPr lang="en-IN" dirty="0"/>
          </a:p>
        </p:txBody>
      </p:sp>
      <p:sp>
        <p:nvSpPr>
          <p:cNvPr id="4" name="Slide Number Placeholder 3"/>
          <p:cNvSpPr>
            <a:spLocks noGrp="1"/>
          </p:cNvSpPr>
          <p:nvPr>
            <p:ph type="sldNum" sz="quarter" idx="12"/>
          </p:nvPr>
        </p:nvSpPr>
        <p:spPr/>
        <p:txBody>
          <a:bodyPr/>
          <a:lstStyle/>
          <a:p>
            <a:fld id="{104CF12B-1FBD-4A05-9A6F-DBDEACF1881B}" type="slidenum">
              <a:rPr lang="en-IN" smtClean="0"/>
              <a:t>42</a:t>
            </a:fld>
            <a:endParaRPr lang="en-IN" dirty="0"/>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dirty="0"/>
          </a:p>
        </p:txBody>
      </p:sp>
    </p:spTree>
    <p:extLst>
      <p:ext uri="{BB962C8B-B14F-4D97-AF65-F5344CB8AC3E}">
        <p14:creationId xmlns:p14="http://schemas.microsoft.com/office/powerpoint/2010/main" val="2339334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Mandatory scope widened as per announcement -11/08/2025 by CAQD</a:t>
            </a:r>
            <a:r>
              <a:rPr lang="en-US" dirty="0"/>
              <a:t>,</a:t>
            </a:r>
            <a:endParaRPr lang="en-IN" dirty="0"/>
          </a:p>
        </p:txBody>
      </p:sp>
      <p:sp>
        <p:nvSpPr>
          <p:cNvPr id="3" name="Text Placeholder 2"/>
          <p:cNvSpPr>
            <a:spLocks noGrp="1"/>
          </p:cNvSpPr>
          <p:nvPr>
            <p:ph type="body" idx="1"/>
          </p:nvPr>
        </p:nvSpPr>
        <p:spPr/>
        <p:txBody>
          <a:bodyPr/>
          <a:lstStyle/>
          <a:p>
            <a:r>
              <a:rPr lang="en-US" dirty="0"/>
              <a:t>WEF 01/04/2026</a:t>
            </a:r>
            <a:endParaRPr lang="en-IN" dirty="0"/>
          </a:p>
        </p:txBody>
      </p:sp>
      <p:sp>
        <p:nvSpPr>
          <p:cNvPr id="4" name="Text Placeholder 3"/>
          <p:cNvSpPr>
            <a:spLocks noGrp="1"/>
          </p:cNvSpPr>
          <p:nvPr>
            <p:ph type="body" sz="half" idx="3"/>
          </p:nvPr>
        </p:nvSpPr>
        <p:spPr/>
        <p:txBody>
          <a:bodyPr/>
          <a:lstStyle/>
          <a:p>
            <a:r>
              <a:rPr lang="en-US" dirty="0"/>
              <a:t>WEF 01/04/2026</a:t>
            </a:r>
            <a:endParaRPr lang="en-IN" dirty="0"/>
          </a:p>
        </p:txBody>
      </p:sp>
      <p:sp>
        <p:nvSpPr>
          <p:cNvPr id="5" name="Content Placeholder 4"/>
          <p:cNvSpPr>
            <a:spLocks noGrp="1"/>
          </p:cNvSpPr>
          <p:nvPr>
            <p:ph sz="quarter" idx="2"/>
          </p:nvPr>
        </p:nvSpPr>
        <p:spPr/>
        <p:txBody>
          <a:bodyPr>
            <a:normAutofit fontScale="92500" lnSpcReduction="20000"/>
          </a:bodyPr>
          <a:lstStyle/>
          <a:p>
            <a:r>
              <a:rPr lang="en-US" dirty="0"/>
              <a:t>Scope widened for AQMMv2.0 in a phased manner for following-</a:t>
            </a:r>
          </a:p>
          <a:p>
            <a:r>
              <a:rPr lang="en-US" b="1" dirty="0"/>
              <a:t>1-firm,s auditing the holding/subsidiary/associates/joint ventures of the following entities</a:t>
            </a:r>
          </a:p>
          <a:p>
            <a:r>
              <a:rPr lang="en-US" dirty="0"/>
              <a:t>a- listed entity</a:t>
            </a:r>
          </a:p>
          <a:p>
            <a:r>
              <a:rPr lang="en-US" dirty="0"/>
              <a:t>b-banks other than cooperative banks(except multistate)</a:t>
            </a:r>
          </a:p>
          <a:p>
            <a:r>
              <a:rPr lang="en-US" dirty="0"/>
              <a:t>c-insurance companies, </a:t>
            </a:r>
          </a:p>
          <a:p>
            <a:r>
              <a:rPr lang="en-US" dirty="0"/>
              <a:t>however firms conducting only branch audits are not to be covered,</a:t>
            </a:r>
            <a:endParaRPr lang="en-IN" dirty="0"/>
          </a:p>
        </p:txBody>
      </p:sp>
      <p:sp>
        <p:nvSpPr>
          <p:cNvPr id="6" name="Content Placeholder 5"/>
          <p:cNvSpPr>
            <a:spLocks noGrp="1"/>
          </p:cNvSpPr>
          <p:nvPr>
            <p:ph sz="quarter" idx="4"/>
          </p:nvPr>
        </p:nvSpPr>
        <p:spPr/>
        <p:txBody>
          <a:bodyPr>
            <a:normAutofit fontScale="92500" lnSpcReduction="20000"/>
          </a:bodyPr>
          <a:lstStyle/>
          <a:p>
            <a:r>
              <a:rPr lang="en-US" dirty="0"/>
              <a:t>2-firm,s referred as practice units in PR guidelines 2022 which proposes to undertake statutory audits of </a:t>
            </a:r>
            <a:r>
              <a:rPr lang="en-US" b="1" dirty="0"/>
              <a:t>unlisted public companies </a:t>
            </a:r>
            <a:r>
              <a:rPr lang="en-US" dirty="0"/>
              <a:t>having paid up capital of not less than rupees 500 cr. or having annual TO, of not less than 1000 cr. in aggregate O/S loans, debentures and deposits of not less than rupees 500 cr. as on 31</a:t>
            </a:r>
            <a:r>
              <a:rPr lang="en-US" baseline="30000" dirty="0"/>
              <a:t>st</a:t>
            </a:r>
            <a:r>
              <a:rPr lang="en-US" dirty="0"/>
              <a:t> march of immediately preceding FY.</a:t>
            </a:r>
            <a:endParaRPr lang="en-IN" dirty="0"/>
          </a:p>
        </p:txBody>
      </p:sp>
      <p:sp>
        <p:nvSpPr>
          <p:cNvPr id="7" name="Footer Placeholder 6"/>
          <p:cNvSpPr>
            <a:spLocks noGrp="1"/>
          </p:cNvSpPr>
          <p:nvPr>
            <p:ph type="ftr" sz="quarter" idx="11"/>
          </p:nvPr>
        </p:nvSpPr>
        <p:spPr/>
        <p:txBody>
          <a:bodyPr/>
          <a:lstStyle/>
          <a:p>
            <a:r>
              <a:rPr lang="en-US"/>
              <a:t>faculty/facilitator CA RAMLAXMAN NOLAKHA 9322140998, MUMBAI</a:t>
            </a:r>
            <a:endParaRPr lang="en-IN" dirty="0"/>
          </a:p>
        </p:txBody>
      </p:sp>
      <p:sp>
        <p:nvSpPr>
          <p:cNvPr id="8" name="Slide Number Placeholder 7"/>
          <p:cNvSpPr>
            <a:spLocks noGrp="1"/>
          </p:cNvSpPr>
          <p:nvPr>
            <p:ph type="sldNum" sz="quarter" idx="12"/>
          </p:nvPr>
        </p:nvSpPr>
        <p:spPr/>
        <p:txBody>
          <a:bodyPr/>
          <a:lstStyle/>
          <a:p>
            <a:fld id="{104CF12B-1FBD-4A05-9A6F-DBDEACF1881B}" type="slidenum">
              <a:rPr lang="en-IN" smtClean="0"/>
              <a:t>43</a:t>
            </a:fld>
            <a:endParaRPr lang="en-IN" dirty="0"/>
          </a:p>
        </p:txBody>
      </p:sp>
    </p:spTree>
    <p:extLst>
      <p:ext uri="{BB962C8B-B14F-4D97-AF65-F5344CB8AC3E}">
        <p14:creationId xmlns:p14="http://schemas.microsoft.com/office/powerpoint/2010/main" val="1506184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continued--</a:t>
            </a:r>
            <a:endParaRPr lang="en-IN" dirty="0"/>
          </a:p>
        </p:txBody>
      </p:sp>
      <p:sp>
        <p:nvSpPr>
          <p:cNvPr id="3" name="Text Placeholder 2"/>
          <p:cNvSpPr>
            <a:spLocks noGrp="1"/>
          </p:cNvSpPr>
          <p:nvPr>
            <p:ph type="body" idx="1"/>
          </p:nvPr>
        </p:nvSpPr>
        <p:spPr/>
        <p:txBody>
          <a:bodyPr/>
          <a:lstStyle/>
          <a:p>
            <a:r>
              <a:rPr lang="en-US" dirty="0"/>
              <a:t>WEF 01/04/2027</a:t>
            </a:r>
            <a:endParaRPr lang="en-IN" dirty="0"/>
          </a:p>
        </p:txBody>
      </p:sp>
      <p:sp>
        <p:nvSpPr>
          <p:cNvPr id="4" name="Text Placeholder 3"/>
          <p:cNvSpPr>
            <a:spLocks noGrp="1"/>
          </p:cNvSpPr>
          <p:nvPr>
            <p:ph type="body" sz="half" idx="3"/>
          </p:nvPr>
        </p:nvSpPr>
        <p:spPr/>
        <p:txBody>
          <a:bodyPr>
            <a:normAutofit/>
          </a:bodyPr>
          <a:lstStyle/>
          <a:p>
            <a:r>
              <a:rPr lang="en-US" dirty="0"/>
              <a:t>After 11/08/2025 </a:t>
            </a:r>
            <a:r>
              <a:rPr lang="en-US"/>
              <a:t>as understood  </a:t>
            </a:r>
            <a:endParaRPr lang="en-IN" dirty="0"/>
          </a:p>
        </p:txBody>
      </p:sp>
      <p:sp>
        <p:nvSpPr>
          <p:cNvPr id="5" name="Content Placeholder 4"/>
          <p:cNvSpPr>
            <a:spLocks noGrp="1"/>
          </p:cNvSpPr>
          <p:nvPr>
            <p:ph sz="quarter" idx="2"/>
          </p:nvPr>
        </p:nvSpPr>
        <p:spPr/>
        <p:txBody>
          <a:bodyPr>
            <a:normAutofit lnSpcReduction="10000"/>
          </a:bodyPr>
          <a:lstStyle/>
          <a:p>
            <a:r>
              <a:rPr lang="en-US" dirty="0"/>
              <a:t>3- Firm’s referred as practice units in PR guidelines 2022 which proposes to undertake statutory audits of entities which have </a:t>
            </a:r>
            <a:r>
              <a:rPr lang="en-US" b="1" dirty="0"/>
              <a:t>raised funds from public or banks or </a:t>
            </a:r>
            <a:r>
              <a:rPr lang="en-US" dirty="0"/>
              <a:t>financial institutions of over 50 cr. during the period under review or of anybody corporate including trust which are covered under PIE, </a:t>
            </a:r>
            <a:endParaRPr lang="en-IN" dirty="0"/>
          </a:p>
        </p:txBody>
      </p:sp>
      <p:sp>
        <p:nvSpPr>
          <p:cNvPr id="6" name="Content Placeholder 5"/>
          <p:cNvSpPr>
            <a:spLocks noGrp="1"/>
          </p:cNvSpPr>
          <p:nvPr>
            <p:ph sz="quarter" idx="4"/>
          </p:nvPr>
        </p:nvSpPr>
        <p:spPr/>
        <p:txBody>
          <a:bodyPr>
            <a:normAutofit lnSpcReduction="10000"/>
          </a:bodyPr>
          <a:lstStyle/>
          <a:p>
            <a:r>
              <a:rPr lang="en-US" dirty="0"/>
              <a:t>4-LEVEL to mention on ICAI website along with validity  and on Peer review certificate too,</a:t>
            </a:r>
            <a:endParaRPr lang="en-IN" dirty="0"/>
          </a:p>
        </p:txBody>
      </p:sp>
      <p:sp>
        <p:nvSpPr>
          <p:cNvPr id="7" name="Footer Placeholder 6"/>
          <p:cNvSpPr>
            <a:spLocks noGrp="1"/>
          </p:cNvSpPr>
          <p:nvPr>
            <p:ph type="ftr" sz="quarter" idx="11"/>
          </p:nvPr>
        </p:nvSpPr>
        <p:spPr/>
        <p:txBody>
          <a:bodyPr/>
          <a:lstStyle/>
          <a:p>
            <a:r>
              <a:rPr lang="en-US"/>
              <a:t>faculty/facilitator CA RAMLAXMAN NOLAKHA 9322140998, MUMBAI</a:t>
            </a:r>
            <a:endParaRPr lang="en-IN" dirty="0"/>
          </a:p>
        </p:txBody>
      </p:sp>
      <p:sp>
        <p:nvSpPr>
          <p:cNvPr id="8" name="Slide Number Placeholder 7"/>
          <p:cNvSpPr>
            <a:spLocks noGrp="1"/>
          </p:cNvSpPr>
          <p:nvPr>
            <p:ph type="sldNum" sz="quarter" idx="12"/>
          </p:nvPr>
        </p:nvSpPr>
        <p:spPr/>
        <p:txBody>
          <a:bodyPr/>
          <a:lstStyle/>
          <a:p>
            <a:fld id="{104CF12B-1FBD-4A05-9A6F-DBDEACF1881B}" type="slidenum">
              <a:rPr lang="en-IN" smtClean="0"/>
              <a:t>44</a:t>
            </a:fld>
            <a:endParaRPr lang="en-IN" dirty="0"/>
          </a:p>
        </p:txBody>
      </p:sp>
    </p:spTree>
    <p:extLst>
      <p:ext uri="{BB962C8B-B14F-4D97-AF65-F5344CB8AC3E}">
        <p14:creationId xmlns:p14="http://schemas.microsoft.com/office/powerpoint/2010/main" val="380929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0648"/>
            <a:ext cx="8229600" cy="720080"/>
          </a:xfrm>
        </p:spPr>
        <p:txBody>
          <a:bodyPr>
            <a:normAutofit/>
          </a:bodyPr>
          <a:lstStyle/>
          <a:p>
            <a:r>
              <a:rPr lang="en-US" sz="2800" dirty="0"/>
              <a:t>CONTENTS ,SCORES IN AQMM V2.0 =600</a:t>
            </a:r>
            <a:endParaRPr lang="en-IN" sz="2800" dirty="0"/>
          </a:p>
        </p:txBody>
      </p:sp>
      <p:sp>
        <p:nvSpPr>
          <p:cNvPr id="3" name="Text Placeholder 2"/>
          <p:cNvSpPr>
            <a:spLocks noGrp="1"/>
          </p:cNvSpPr>
          <p:nvPr>
            <p:ph type="body" idx="1"/>
          </p:nvPr>
        </p:nvSpPr>
        <p:spPr/>
        <p:txBody>
          <a:bodyPr>
            <a:normAutofit lnSpcReduction="10000"/>
          </a:bodyPr>
          <a:lstStyle/>
          <a:p>
            <a:endParaRPr lang="en-IN"/>
          </a:p>
        </p:txBody>
      </p:sp>
      <p:sp>
        <p:nvSpPr>
          <p:cNvPr id="4" name="Text Placeholder 3"/>
          <p:cNvSpPr>
            <a:spLocks noGrp="1"/>
          </p:cNvSpPr>
          <p:nvPr>
            <p:ph type="body" sz="half" idx="3"/>
          </p:nvPr>
        </p:nvSpPr>
        <p:spPr/>
        <p:txBody>
          <a:bodyPr>
            <a:normAutofit lnSpcReduction="10000"/>
          </a:bodyPr>
          <a:lstStyle/>
          <a:p>
            <a:r>
              <a:rPr lang="en-US" dirty="0"/>
              <a:t>3.1 DIGITAL COMPETANCY-15 SUBSECTIONS-80 SCORES</a:t>
            </a:r>
            <a:endParaRPr lang="en-IN" dirty="0"/>
          </a:p>
        </p:txBody>
      </p:sp>
      <p:graphicFrame>
        <p:nvGraphicFramePr>
          <p:cNvPr id="9" name="Content Placeholder 8"/>
          <p:cNvGraphicFramePr>
            <a:graphicFrameLocks noGrp="1"/>
          </p:cNvGraphicFramePr>
          <p:nvPr>
            <p:ph sz="quarter" idx="2"/>
          </p:nvPr>
        </p:nvGraphicFramePr>
        <p:xfrm>
          <a:off x="1981201" y="1052737"/>
          <a:ext cx="4040187" cy="5776689"/>
        </p:xfrm>
        <a:graphic>
          <a:graphicData uri="http://schemas.openxmlformats.org/drawingml/2006/table">
            <a:tbl>
              <a:tblPr firstRow="1" bandRow="1">
                <a:tableStyleId>{5C22544A-7EE6-4342-B048-85BDC9FD1C3A}</a:tableStyleId>
              </a:tblPr>
              <a:tblGrid>
                <a:gridCol w="65841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789483">
                  <a:extLst>
                    <a:ext uri="{9D8B030D-6E8A-4147-A177-3AD203B41FA5}">
                      <a16:colId xmlns:a16="http://schemas.microsoft.com/office/drawing/2014/main" val="20002"/>
                    </a:ext>
                  </a:extLst>
                </a:gridCol>
              </a:tblGrid>
              <a:tr h="1336769">
                <a:tc>
                  <a:txBody>
                    <a:bodyPr/>
                    <a:lstStyle/>
                    <a:p>
                      <a:r>
                        <a:rPr lang="en-US" sz="1400" dirty="0"/>
                        <a:t>Section-1</a:t>
                      </a:r>
                      <a:endParaRPr lang="en-IN" sz="1400" dirty="0"/>
                    </a:p>
                  </a:txBody>
                  <a:tcPr/>
                </a:tc>
                <a:tc>
                  <a:txBody>
                    <a:bodyPr/>
                    <a:lstStyle/>
                    <a:p>
                      <a:r>
                        <a:rPr lang="en-US" sz="1400" dirty="0"/>
                        <a:t>P.M</a:t>
                      </a:r>
                    </a:p>
                    <a:p>
                      <a:r>
                        <a:rPr lang="en-US" sz="1400" dirty="0"/>
                        <a:t>ASSURANCES</a:t>
                      </a:r>
                      <a:endParaRPr lang="en-IN" sz="1400" dirty="0"/>
                    </a:p>
                  </a:txBody>
                  <a:tcPr/>
                </a:tc>
                <a:tc>
                  <a:txBody>
                    <a:bodyPr/>
                    <a:lstStyle/>
                    <a:p>
                      <a:r>
                        <a:rPr lang="en-US" sz="1400" dirty="0"/>
                        <a:t>SCORES MAXIMUM</a:t>
                      </a:r>
                      <a:endParaRPr lang="en-IN" sz="1400" dirty="0"/>
                    </a:p>
                  </a:txBody>
                  <a:tcPr/>
                </a:tc>
                <a:extLst>
                  <a:ext uri="{0D108BD9-81ED-4DB2-BD59-A6C34878D82A}">
                    <a16:rowId xmlns:a16="http://schemas.microsoft.com/office/drawing/2014/main" val="10000"/>
                  </a:ext>
                </a:extLst>
              </a:tr>
              <a:tr h="370840">
                <a:tc>
                  <a:txBody>
                    <a:bodyPr/>
                    <a:lstStyle/>
                    <a:p>
                      <a:r>
                        <a:rPr lang="en-US" sz="1400" dirty="0"/>
                        <a:t>1.1</a:t>
                      </a:r>
                      <a:endParaRPr lang="en-IN" sz="1400" dirty="0"/>
                    </a:p>
                  </a:txBody>
                  <a:tcPr/>
                </a:tc>
                <a:tc>
                  <a:txBody>
                    <a:bodyPr/>
                    <a:lstStyle/>
                    <a:p>
                      <a:r>
                        <a:rPr lang="en-US" sz="1400" dirty="0"/>
                        <a:t>PRACTICE AREAS OF FIRM</a:t>
                      </a:r>
                      <a:endParaRPr lang="en-IN" sz="1400" dirty="0"/>
                    </a:p>
                  </a:txBody>
                  <a:tcPr/>
                </a:tc>
                <a:tc>
                  <a:txBody>
                    <a:bodyPr/>
                    <a:lstStyle/>
                    <a:p>
                      <a:r>
                        <a:rPr lang="en-US" sz="1400" dirty="0"/>
                        <a:t>7</a:t>
                      </a:r>
                      <a:endParaRPr lang="en-IN" sz="1400" dirty="0"/>
                    </a:p>
                  </a:txBody>
                  <a:tcPr/>
                </a:tc>
                <a:extLst>
                  <a:ext uri="{0D108BD9-81ED-4DB2-BD59-A6C34878D82A}">
                    <a16:rowId xmlns:a16="http://schemas.microsoft.com/office/drawing/2014/main" val="10001"/>
                  </a:ext>
                </a:extLst>
              </a:tr>
              <a:tr h="370840">
                <a:tc>
                  <a:txBody>
                    <a:bodyPr/>
                    <a:lstStyle/>
                    <a:p>
                      <a:r>
                        <a:rPr lang="en-US" sz="1400" dirty="0"/>
                        <a:t>1.2</a:t>
                      </a:r>
                      <a:endParaRPr lang="en-IN" sz="1400" dirty="0"/>
                    </a:p>
                  </a:txBody>
                  <a:tcPr/>
                </a:tc>
                <a:tc>
                  <a:txBody>
                    <a:bodyPr/>
                    <a:lstStyle/>
                    <a:p>
                      <a:r>
                        <a:rPr lang="en-US" sz="1400" dirty="0"/>
                        <a:t>WORK FLOW MANNUAL</a:t>
                      </a:r>
                      <a:endParaRPr lang="en-IN" sz="1400" dirty="0"/>
                    </a:p>
                  </a:txBody>
                  <a:tcPr/>
                </a:tc>
                <a:tc>
                  <a:txBody>
                    <a:bodyPr/>
                    <a:lstStyle/>
                    <a:p>
                      <a:r>
                        <a:rPr lang="en-US" sz="1400" dirty="0"/>
                        <a:t>12</a:t>
                      </a:r>
                      <a:endParaRPr lang="en-IN" sz="1400" dirty="0"/>
                    </a:p>
                  </a:txBody>
                  <a:tcPr/>
                </a:tc>
                <a:extLst>
                  <a:ext uri="{0D108BD9-81ED-4DB2-BD59-A6C34878D82A}">
                    <a16:rowId xmlns:a16="http://schemas.microsoft.com/office/drawing/2014/main" val="10002"/>
                  </a:ext>
                </a:extLst>
              </a:tr>
              <a:tr h="370840">
                <a:tc>
                  <a:txBody>
                    <a:bodyPr/>
                    <a:lstStyle/>
                    <a:p>
                      <a:r>
                        <a:rPr lang="en-US" sz="1400" dirty="0"/>
                        <a:t>1.3</a:t>
                      </a:r>
                      <a:endParaRPr lang="en-IN" sz="1400" dirty="0"/>
                    </a:p>
                  </a:txBody>
                  <a:tcPr/>
                </a:tc>
                <a:tc>
                  <a:txBody>
                    <a:bodyPr/>
                    <a:lstStyle/>
                    <a:p>
                      <a:r>
                        <a:rPr lang="en-US" sz="1400" dirty="0"/>
                        <a:t>EFFORT MONITORING</a:t>
                      </a:r>
                      <a:endParaRPr lang="en-IN" sz="1400" dirty="0"/>
                    </a:p>
                  </a:txBody>
                  <a:tcPr/>
                </a:tc>
                <a:tc>
                  <a:txBody>
                    <a:bodyPr/>
                    <a:lstStyle/>
                    <a:p>
                      <a:r>
                        <a:rPr lang="en-US" sz="1400" dirty="0"/>
                        <a:t>20</a:t>
                      </a:r>
                      <a:endParaRPr lang="en-IN" sz="1400" dirty="0"/>
                    </a:p>
                  </a:txBody>
                  <a:tcPr/>
                </a:tc>
                <a:extLst>
                  <a:ext uri="{0D108BD9-81ED-4DB2-BD59-A6C34878D82A}">
                    <a16:rowId xmlns:a16="http://schemas.microsoft.com/office/drawing/2014/main" val="10003"/>
                  </a:ext>
                </a:extLst>
              </a:tr>
              <a:tr h="370840">
                <a:tc>
                  <a:txBody>
                    <a:bodyPr/>
                    <a:lstStyle/>
                    <a:p>
                      <a:r>
                        <a:rPr lang="en-US" sz="1400" dirty="0"/>
                        <a:t>1.4</a:t>
                      </a:r>
                      <a:endParaRPr lang="en-IN" sz="1400" dirty="0"/>
                    </a:p>
                  </a:txBody>
                  <a:tcPr/>
                </a:tc>
                <a:tc>
                  <a:txBody>
                    <a:bodyPr/>
                    <a:lstStyle/>
                    <a:p>
                      <a:r>
                        <a:rPr lang="en-US" sz="1400" dirty="0"/>
                        <a:t>QC –ENGAGEMENTS(NEGATIVES TOO)</a:t>
                      </a:r>
                      <a:endParaRPr lang="en-IN" sz="1400" dirty="0"/>
                    </a:p>
                  </a:txBody>
                  <a:tcPr/>
                </a:tc>
                <a:tc>
                  <a:txBody>
                    <a:bodyPr/>
                    <a:lstStyle/>
                    <a:p>
                      <a:r>
                        <a:rPr lang="en-US" sz="1400" dirty="0"/>
                        <a:t>8</a:t>
                      </a:r>
                      <a:endParaRPr lang="en-IN" sz="1400" dirty="0"/>
                    </a:p>
                  </a:txBody>
                  <a:tcPr/>
                </a:tc>
                <a:extLst>
                  <a:ext uri="{0D108BD9-81ED-4DB2-BD59-A6C34878D82A}">
                    <a16:rowId xmlns:a16="http://schemas.microsoft.com/office/drawing/2014/main" val="10004"/>
                  </a:ext>
                </a:extLst>
              </a:tr>
              <a:tr h="370840">
                <a:tc>
                  <a:txBody>
                    <a:bodyPr/>
                    <a:lstStyle/>
                    <a:p>
                      <a:r>
                        <a:rPr lang="en-US" sz="1400" dirty="0"/>
                        <a:t>1.5</a:t>
                      </a:r>
                      <a:endParaRPr lang="en-IN" sz="1400" dirty="0"/>
                    </a:p>
                  </a:txBody>
                  <a:tcPr/>
                </a:tc>
                <a:tc>
                  <a:txBody>
                    <a:bodyPr/>
                    <a:lstStyle/>
                    <a:p>
                      <a:r>
                        <a:rPr lang="en-US" sz="1400" dirty="0"/>
                        <a:t>CLIENT SANSITIZATION</a:t>
                      </a:r>
                      <a:endParaRPr lang="en-IN" sz="1400" dirty="0"/>
                    </a:p>
                  </a:txBody>
                  <a:tcPr/>
                </a:tc>
                <a:tc>
                  <a:txBody>
                    <a:bodyPr/>
                    <a:lstStyle/>
                    <a:p>
                      <a:r>
                        <a:rPr lang="en-US" sz="1400" dirty="0"/>
                        <a:t>8</a:t>
                      </a:r>
                      <a:endParaRPr lang="en-IN" sz="1400" dirty="0"/>
                    </a:p>
                  </a:txBody>
                  <a:tcPr/>
                </a:tc>
                <a:extLst>
                  <a:ext uri="{0D108BD9-81ED-4DB2-BD59-A6C34878D82A}">
                    <a16:rowId xmlns:a16="http://schemas.microsoft.com/office/drawing/2014/main" val="10005"/>
                  </a:ext>
                </a:extLst>
              </a:tr>
              <a:tr h="370840">
                <a:tc>
                  <a:txBody>
                    <a:bodyPr/>
                    <a:lstStyle/>
                    <a:p>
                      <a:r>
                        <a:rPr lang="en-US" sz="1400" dirty="0"/>
                        <a:t>1.6</a:t>
                      </a:r>
                      <a:endParaRPr lang="en-IN" sz="1400" dirty="0"/>
                    </a:p>
                  </a:txBody>
                  <a:tcPr/>
                </a:tc>
                <a:tc>
                  <a:txBody>
                    <a:bodyPr/>
                    <a:lstStyle/>
                    <a:p>
                      <a:r>
                        <a:rPr lang="en-US" sz="1400" dirty="0"/>
                        <a:t>REGULATORY COMPLIANCE</a:t>
                      </a:r>
                      <a:endParaRPr lang="en-IN" sz="1400" dirty="0"/>
                    </a:p>
                  </a:txBody>
                  <a:tcPr/>
                </a:tc>
                <a:tc>
                  <a:txBody>
                    <a:bodyPr/>
                    <a:lstStyle/>
                    <a:p>
                      <a:r>
                        <a:rPr lang="en-US" sz="1400" dirty="0"/>
                        <a:t>55</a:t>
                      </a:r>
                      <a:endParaRPr lang="en-IN" sz="1400" dirty="0"/>
                    </a:p>
                  </a:txBody>
                  <a:tcPr/>
                </a:tc>
                <a:extLst>
                  <a:ext uri="{0D108BD9-81ED-4DB2-BD59-A6C34878D82A}">
                    <a16:rowId xmlns:a16="http://schemas.microsoft.com/office/drawing/2014/main" val="10006"/>
                  </a:ext>
                </a:extLst>
              </a:tr>
              <a:tr h="370840">
                <a:tc>
                  <a:txBody>
                    <a:bodyPr/>
                    <a:lstStyle/>
                    <a:p>
                      <a:r>
                        <a:rPr lang="en-US" sz="1400" dirty="0"/>
                        <a:t>1.7</a:t>
                      </a:r>
                      <a:endParaRPr lang="en-IN" sz="1400" dirty="0"/>
                    </a:p>
                  </a:txBody>
                  <a:tcPr/>
                </a:tc>
                <a:tc>
                  <a:txBody>
                    <a:bodyPr/>
                    <a:lstStyle/>
                    <a:p>
                      <a:r>
                        <a:rPr lang="en-US" sz="1400" dirty="0"/>
                        <a:t>STRATEGIC-FUNCTIONAL</a:t>
                      </a:r>
                      <a:endParaRPr lang="en-IN" sz="1400" dirty="0"/>
                    </a:p>
                  </a:txBody>
                  <a:tcPr/>
                </a:tc>
                <a:tc>
                  <a:txBody>
                    <a:bodyPr/>
                    <a:lstStyle/>
                    <a:p>
                      <a:r>
                        <a:rPr lang="en-US" sz="1400" dirty="0"/>
                        <a:t>12</a:t>
                      </a:r>
                      <a:endParaRPr lang="en-IN" sz="1400" dirty="0"/>
                    </a:p>
                  </a:txBody>
                  <a:tcPr/>
                </a:tc>
                <a:extLst>
                  <a:ext uri="{0D108BD9-81ED-4DB2-BD59-A6C34878D82A}">
                    <a16:rowId xmlns:a16="http://schemas.microsoft.com/office/drawing/2014/main" val="10007"/>
                  </a:ext>
                </a:extLst>
              </a:tr>
              <a:tr h="370840">
                <a:tc>
                  <a:txBody>
                    <a:bodyPr/>
                    <a:lstStyle/>
                    <a:p>
                      <a:r>
                        <a:rPr lang="en-US" sz="1400" dirty="0"/>
                        <a:t>1.8</a:t>
                      </a:r>
                      <a:endParaRPr lang="en-IN" sz="1400" dirty="0"/>
                    </a:p>
                  </a:txBody>
                  <a:tcPr/>
                </a:tc>
                <a:tc>
                  <a:txBody>
                    <a:bodyPr/>
                    <a:lstStyle/>
                    <a:p>
                      <a:r>
                        <a:rPr lang="en-US" sz="1400" dirty="0"/>
                        <a:t>INFRASTRUCTURE PHYSICAL</a:t>
                      </a:r>
                      <a:endParaRPr lang="en-IN" sz="1400" dirty="0"/>
                    </a:p>
                  </a:txBody>
                  <a:tcPr/>
                </a:tc>
                <a:tc>
                  <a:txBody>
                    <a:bodyPr/>
                    <a:lstStyle/>
                    <a:p>
                      <a:r>
                        <a:rPr lang="en-US" sz="1400" dirty="0"/>
                        <a:t>12</a:t>
                      </a:r>
                      <a:endParaRPr lang="en-IN" sz="1400" dirty="0"/>
                    </a:p>
                  </a:txBody>
                  <a:tcPr/>
                </a:tc>
                <a:extLst>
                  <a:ext uri="{0D108BD9-81ED-4DB2-BD59-A6C34878D82A}">
                    <a16:rowId xmlns:a16="http://schemas.microsoft.com/office/drawing/2014/main" val="10008"/>
                  </a:ext>
                </a:extLst>
              </a:tr>
              <a:tr h="370840">
                <a:tc>
                  <a:txBody>
                    <a:bodyPr/>
                    <a:lstStyle/>
                    <a:p>
                      <a:r>
                        <a:rPr lang="en-US" sz="1400" dirty="0"/>
                        <a:t>1.9</a:t>
                      </a:r>
                      <a:endParaRPr lang="en-IN" sz="1400" dirty="0"/>
                    </a:p>
                  </a:txBody>
                  <a:tcPr/>
                </a:tc>
                <a:tc>
                  <a:txBody>
                    <a:bodyPr/>
                    <a:lstStyle/>
                    <a:p>
                      <a:r>
                        <a:rPr lang="en-US" sz="1400" dirty="0"/>
                        <a:t>PRACTICE CREDINTIALS</a:t>
                      </a:r>
                      <a:endParaRPr lang="en-IN" sz="1400" dirty="0"/>
                    </a:p>
                  </a:txBody>
                  <a:tcPr/>
                </a:tc>
                <a:tc>
                  <a:txBody>
                    <a:bodyPr/>
                    <a:lstStyle/>
                    <a:p>
                      <a:r>
                        <a:rPr lang="en-US" sz="1400" dirty="0"/>
                        <a:t>6</a:t>
                      </a:r>
                      <a:endParaRPr lang="en-IN" sz="1400" dirty="0"/>
                    </a:p>
                  </a:txBody>
                  <a:tcPr/>
                </a:tc>
                <a:extLst>
                  <a:ext uri="{0D108BD9-81ED-4DB2-BD59-A6C34878D82A}">
                    <a16:rowId xmlns:a16="http://schemas.microsoft.com/office/drawing/2014/main" val="10009"/>
                  </a:ext>
                </a:extLst>
              </a:tr>
              <a:tr h="370840">
                <a:tc>
                  <a:txBody>
                    <a:bodyPr/>
                    <a:lstStyle/>
                    <a:p>
                      <a:r>
                        <a:rPr lang="en-US" sz="1400" dirty="0"/>
                        <a:t>1.10</a:t>
                      </a:r>
                      <a:endParaRPr lang="en-IN" sz="1400" dirty="0"/>
                    </a:p>
                  </a:txBody>
                  <a:tcPr/>
                </a:tc>
                <a:tc>
                  <a:txBody>
                    <a:bodyPr/>
                    <a:lstStyle/>
                    <a:p>
                      <a:r>
                        <a:rPr lang="en-US" sz="1400" dirty="0"/>
                        <a:t>FORMAT/TEMPLATES</a:t>
                      </a:r>
                      <a:endParaRPr lang="en-IN" sz="1400" dirty="0"/>
                    </a:p>
                  </a:txBody>
                  <a:tcPr/>
                </a:tc>
                <a:tc>
                  <a:txBody>
                    <a:bodyPr/>
                    <a:lstStyle/>
                    <a:p>
                      <a:r>
                        <a:rPr lang="en-US" sz="1400" dirty="0"/>
                        <a:t>230</a:t>
                      </a:r>
                      <a:endParaRPr lang="en-IN" sz="1400" dirty="0"/>
                    </a:p>
                  </a:txBody>
                  <a:tcPr/>
                </a:tc>
                <a:extLst>
                  <a:ext uri="{0D108BD9-81ED-4DB2-BD59-A6C34878D82A}">
                    <a16:rowId xmlns:a16="http://schemas.microsoft.com/office/drawing/2014/main" val="10010"/>
                  </a:ext>
                </a:extLst>
              </a:tr>
              <a:tr h="370840">
                <a:tc>
                  <a:txBody>
                    <a:bodyPr/>
                    <a:lstStyle/>
                    <a:p>
                      <a:endParaRPr lang="en-IN"/>
                    </a:p>
                  </a:txBody>
                  <a:tcPr/>
                </a:tc>
                <a:tc>
                  <a:txBody>
                    <a:bodyPr/>
                    <a:lstStyle/>
                    <a:p>
                      <a:r>
                        <a:rPr lang="en-US" dirty="0"/>
                        <a:t>TOTAL</a:t>
                      </a:r>
                      <a:endParaRPr lang="en-IN" dirty="0"/>
                    </a:p>
                  </a:txBody>
                  <a:tcPr/>
                </a:tc>
                <a:tc>
                  <a:txBody>
                    <a:bodyPr/>
                    <a:lstStyle/>
                    <a:p>
                      <a:r>
                        <a:rPr lang="en-US" dirty="0"/>
                        <a:t>370</a:t>
                      </a:r>
                      <a:endParaRPr lang="en-IN" dirty="0"/>
                    </a:p>
                  </a:txBody>
                  <a:tcPr/>
                </a:tc>
                <a:extLst>
                  <a:ext uri="{0D108BD9-81ED-4DB2-BD59-A6C34878D82A}">
                    <a16:rowId xmlns:a16="http://schemas.microsoft.com/office/drawing/2014/main" val="10011"/>
                  </a:ext>
                </a:extLst>
              </a:tr>
            </a:tbl>
          </a:graphicData>
        </a:graphic>
      </p:graphicFrame>
      <p:graphicFrame>
        <p:nvGraphicFramePr>
          <p:cNvPr id="10" name="Content Placeholder 9"/>
          <p:cNvGraphicFramePr>
            <a:graphicFrameLocks noGrp="1"/>
          </p:cNvGraphicFramePr>
          <p:nvPr>
            <p:ph sz="quarter" idx="4"/>
          </p:nvPr>
        </p:nvGraphicFramePr>
        <p:xfrm>
          <a:off x="6169025" y="1052513"/>
          <a:ext cx="4041774" cy="4277360"/>
        </p:xfrm>
        <a:graphic>
          <a:graphicData uri="http://schemas.openxmlformats.org/drawingml/2006/table">
            <a:tbl>
              <a:tblPr firstRow="1" bandRow="1">
                <a:tableStyleId>{5C22544A-7EE6-4342-B048-85BDC9FD1C3A}</a:tableStyleId>
              </a:tblPr>
              <a:tblGrid>
                <a:gridCol w="719063">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1018455">
                  <a:extLst>
                    <a:ext uri="{9D8B030D-6E8A-4147-A177-3AD203B41FA5}">
                      <a16:colId xmlns:a16="http://schemas.microsoft.com/office/drawing/2014/main" val="20002"/>
                    </a:ext>
                  </a:extLst>
                </a:gridCol>
              </a:tblGrid>
              <a:tr h="370840">
                <a:tc>
                  <a:txBody>
                    <a:bodyPr/>
                    <a:lstStyle/>
                    <a:p>
                      <a:r>
                        <a:rPr lang="en-US" sz="1400" dirty="0"/>
                        <a:t>SECTION 2</a:t>
                      </a:r>
                      <a:endParaRPr lang="en-IN" sz="1400" dirty="0"/>
                    </a:p>
                  </a:txBody>
                  <a:tcPr/>
                </a:tc>
                <a:tc>
                  <a:txBody>
                    <a:bodyPr/>
                    <a:lstStyle/>
                    <a:p>
                      <a:r>
                        <a:rPr lang="en-US" sz="1400" dirty="0"/>
                        <a:t>H R M</a:t>
                      </a:r>
                      <a:endParaRPr lang="en-IN" sz="1400" dirty="0"/>
                    </a:p>
                  </a:txBody>
                  <a:tcPr/>
                </a:tc>
                <a:tc>
                  <a:txBody>
                    <a:bodyPr/>
                    <a:lstStyle/>
                    <a:p>
                      <a:r>
                        <a:rPr lang="en-US" sz="1400" dirty="0"/>
                        <a:t>SCORES MAXIMUM</a:t>
                      </a:r>
                      <a:endParaRPr lang="en-IN" sz="1400" dirty="0"/>
                    </a:p>
                  </a:txBody>
                  <a:tcPr/>
                </a:tc>
                <a:extLst>
                  <a:ext uri="{0D108BD9-81ED-4DB2-BD59-A6C34878D82A}">
                    <a16:rowId xmlns:a16="http://schemas.microsoft.com/office/drawing/2014/main" val="10000"/>
                  </a:ext>
                </a:extLst>
              </a:tr>
              <a:tr h="370840">
                <a:tc>
                  <a:txBody>
                    <a:bodyPr/>
                    <a:lstStyle/>
                    <a:p>
                      <a:r>
                        <a:rPr lang="en-US" sz="1400" dirty="0"/>
                        <a:t>2.1</a:t>
                      </a:r>
                      <a:endParaRPr lang="en-IN" sz="1400" dirty="0"/>
                    </a:p>
                  </a:txBody>
                  <a:tcPr/>
                </a:tc>
                <a:tc>
                  <a:txBody>
                    <a:bodyPr/>
                    <a:lstStyle/>
                    <a:p>
                      <a:r>
                        <a:rPr lang="en-US" sz="1400" dirty="0"/>
                        <a:t>POLICIES AND PRACTCIES</a:t>
                      </a:r>
                      <a:endParaRPr lang="en-IN" sz="1400" dirty="0"/>
                    </a:p>
                  </a:txBody>
                  <a:tcPr/>
                </a:tc>
                <a:tc>
                  <a:txBody>
                    <a:bodyPr/>
                    <a:lstStyle/>
                    <a:p>
                      <a:r>
                        <a:rPr lang="en-US" sz="1400" dirty="0"/>
                        <a:t>21</a:t>
                      </a:r>
                      <a:endParaRPr lang="en-IN" sz="1400" dirty="0"/>
                    </a:p>
                  </a:txBody>
                  <a:tcPr/>
                </a:tc>
                <a:extLst>
                  <a:ext uri="{0D108BD9-81ED-4DB2-BD59-A6C34878D82A}">
                    <a16:rowId xmlns:a16="http://schemas.microsoft.com/office/drawing/2014/main" val="10001"/>
                  </a:ext>
                </a:extLst>
              </a:tr>
              <a:tr h="370840">
                <a:tc>
                  <a:txBody>
                    <a:bodyPr/>
                    <a:lstStyle/>
                    <a:p>
                      <a:r>
                        <a:rPr lang="en-US" sz="1400" dirty="0"/>
                        <a:t>2.2</a:t>
                      </a:r>
                      <a:endParaRPr lang="en-IN" sz="1400" dirty="0"/>
                    </a:p>
                  </a:txBody>
                  <a:tcPr/>
                </a:tc>
                <a:tc>
                  <a:txBody>
                    <a:bodyPr/>
                    <a:lstStyle/>
                    <a:p>
                      <a:r>
                        <a:rPr lang="en-US" sz="1400" dirty="0"/>
                        <a:t>RESOURCES PLANNING, MONITORING,AS PER FIRMS POLICY</a:t>
                      </a:r>
                      <a:endParaRPr lang="en-IN" sz="1400" dirty="0"/>
                    </a:p>
                  </a:txBody>
                  <a:tcPr/>
                </a:tc>
                <a:tc>
                  <a:txBody>
                    <a:bodyPr/>
                    <a:lstStyle/>
                    <a:p>
                      <a:r>
                        <a:rPr lang="en-US" sz="1400" dirty="0"/>
                        <a:t>12</a:t>
                      </a:r>
                      <a:endParaRPr lang="en-IN" sz="1400" dirty="0"/>
                    </a:p>
                  </a:txBody>
                  <a:tcPr/>
                </a:tc>
                <a:extLst>
                  <a:ext uri="{0D108BD9-81ED-4DB2-BD59-A6C34878D82A}">
                    <a16:rowId xmlns:a16="http://schemas.microsoft.com/office/drawing/2014/main" val="10002"/>
                  </a:ext>
                </a:extLst>
              </a:tr>
              <a:tr h="370840">
                <a:tc>
                  <a:txBody>
                    <a:bodyPr/>
                    <a:lstStyle/>
                    <a:p>
                      <a:r>
                        <a:rPr lang="en-US" sz="1400" dirty="0"/>
                        <a:t>2.3</a:t>
                      </a:r>
                      <a:endParaRPr lang="en-IN" sz="1400" dirty="0"/>
                    </a:p>
                  </a:txBody>
                  <a:tcPr/>
                </a:tc>
                <a:tc>
                  <a:txBody>
                    <a:bodyPr/>
                    <a:lstStyle/>
                    <a:p>
                      <a:r>
                        <a:rPr lang="en-US" sz="1400" dirty="0"/>
                        <a:t>EMPLOYEE TRAINING AND DEVELOPMENT</a:t>
                      </a:r>
                      <a:endParaRPr lang="en-IN" sz="1400" dirty="0"/>
                    </a:p>
                  </a:txBody>
                  <a:tcPr/>
                </a:tc>
                <a:tc>
                  <a:txBody>
                    <a:bodyPr/>
                    <a:lstStyle/>
                    <a:p>
                      <a:r>
                        <a:rPr lang="en-US" sz="1400" dirty="0"/>
                        <a:t>52</a:t>
                      </a:r>
                      <a:endParaRPr lang="en-IN" sz="1400" dirty="0"/>
                    </a:p>
                  </a:txBody>
                  <a:tcPr/>
                </a:tc>
                <a:extLst>
                  <a:ext uri="{0D108BD9-81ED-4DB2-BD59-A6C34878D82A}">
                    <a16:rowId xmlns:a16="http://schemas.microsoft.com/office/drawing/2014/main" val="10003"/>
                  </a:ext>
                </a:extLst>
              </a:tr>
              <a:tr h="370840">
                <a:tc>
                  <a:txBody>
                    <a:bodyPr/>
                    <a:lstStyle/>
                    <a:p>
                      <a:r>
                        <a:rPr lang="en-US" sz="1400" dirty="0"/>
                        <a:t>2.4</a:t>
                      </a:r>
                      <a:endParaRPr lang="en-IN" sz="1400" dirty="0"/>
                    </a:p>
                  </a:txBody>
                  <a:tcPr/>
                </a:tc>
                <a:tc>
                  <a:txBody>
                    <a:bodyPr/>
                    <a:lstStyle/>
                    <a:p>
                      <a:r>
                        <a:rPr lang="en-US" sz="1400" dirty="0"/>
                        <a:t>RESOURCES TO AND COMPENSATION MGMT</a:t>
                      </a:r>
                      <a:endParaRPr lang="en-IN" sz="1400" dirty="0"/>
                    </a:p>
                  </a:txBody>
                  <a:tcPr/>
                </a:tc>
                <a:tc>
                  <a:txBody>
                    <a:bodyPr/>
                    <a:lstStyle/>
                    <a:p>
                      <a:r>
                        <a:rPr lang="en-US" sz="1400" dirty="0"/>
                        <a:t>21</a:t>
                      </a:r>
                      <a:endParaRPr lang="en-IN" sz="1400" dirty="0"/>
                    </a:p>
                  </a:txBody>
                  <a:tcPr/>
                </a:tc>
                <a:extLst>
                  <a:ext uri="{0D108BD9-81ED-4DB2-BD59-A6C34878D82A}">
                    <a16:rowId xmlns:a16="http://schemas.microsoft.com/office/drawing/2014/main" val="10004"/>
                  </a:ext>
                </a:extLst>
              </a:tr>
              <a:tr h="370840">
                <a:tc>
                  <a:txBody>
                    <a:bodyPr/>
                    <a:lstStyle/>
                    <a:p>
                      <a:r>
                        <a:rPr lang="en-US" sz="1400" dirty="0"/>
                        <a:t>2.5</a:t>
                      </a:r>
                      <a:endParaRPr lang="en-IN" sz="1400" dirty="0"/>
                    </a:p>
                  </a:txBody>
                  <a:tcPr/>
                </a:tc>
                <a:tc>
                  <a:txBody>
                    <a:bodyPr/>
                    <a:lstStyle/>
                    <a:p>
                      <a:r>
                        <a:rPr lang="en-US" sz="1400" dirty="0"/>
                        <a:t>QUALIFICATIONS SKILL SET OF EMPLOYEES</a:t>
                      </a:r>
                      <a:endParaRPr lang="en-IN" sz="1400" dirty="0"/>
                    </a:p>
                  </a:txBody>
                  <a:tcPr/>
                </a:tc>
                <a:tc>
                  <a:txBody>
                    <a:bodyPr/>
                    <a:lstStyle/>
                    <a:p>
                      <a:r>
                        <a:rPr lang="en-US" sz="1400" dirty="0"/>
                        <a:t>28</a:t>
                      </a:r>
                      <a:endParaRPr lang="en-IN" sz="1400" dirty="0"/>
                    </a:p>
                  </a:txBody>
                  <a:tcPr/>
                </a:tc>
                <a:extLst>
                  <a:ext uri="{0D108BD9-81ED-4DB2-BD59-A6C34878D82A}">
                    <a16:rowId xmlns:a16="http://schemas.microsoft.com/office/drawing/2014/main" val="10005"/>
                  </a:ext>
                </a:extLst>
              </a:tr>
              <a:tr h="370840">
                <a:tc>
                  <a:txBody>
                    <a:bodyPr/>
                    <a:lstStyle/>
                    <a:p>
                      <a:r>
                        <a:rPr lang="en-US" sz="1400" dirty="0"/>
                        <a:t>2.6</a:t>
                      </a:r>
                      <a:endParaRPr lang="en-IN" sz="1400" dirty="0"/>
                    </a:p>
                  </a:txBody>
                  <a:tcPr/>
                </a:tc>
                <a:tc>
                  <a:txBody>
                    <a:bodyPr/>
                    <a:lstStyle/>
                    <a:p>
                      <a:r>
                        <a:rPr lang="en-US" sz="1400" dirty="0"/>
                        <a:t>KPI,s</a:t>
                      </a:r>
                      <a:endParaRPr lang="en-IN" sz="1400" dirty="0"/>
                    </a:p>
                  </a:txBody>
                  <a:tcPr/>
                </a:tc>
                <a:tc>
                  <a:txBody>
                    <a:bodyPr/>
                    <a:lstStyle/>
                    <a:p>
                      <a:r>
                        <a:rPr lang="en-US" sz="1400" dirty="0"/>
                        <a:t>16</a:t>
                      </a:r>
                      <a:endParaRPr lang="en-IN" sz="1400" dirty="0"/>
                    </a:p>
                  </a:txBody>
                  <a:tcPr/>
                </a:tc>
                <a:extLst>
                  <a:ext uri="{0D108BD9-81ED-4DB2-BD59-A6C34878D82A}">
                    <a16:rowId xmlns:a16="http://schemas.microsoft.com/office/drawing/2014/main" val="10006"/>
                  </a:ext>
                </a:extLst>
              </a:tr>
              <a:tr h="370840">
                <a:tc>
                  <a:txBody>
                    <a:bodyPr/>
                    <a:lstStyle/>
                    <a:p>
                      <a:endParaRPr lang="en-IN"/>
                    </a:p>
                  </a:txBody>
                  <a:tcPr/>
                </a:tc>
                <a:tc>
                  <a:txBody>
                    <a:bodyPr/>
                    <a:lstStyle/>
                    <a:p>
                      <a:r>
                        <a:rPr lang="en-US" dirty="0"/>
                        <a:t>Total</a:t>
                      </a:r>
                      <a:endParaRPr lang="en-IN" dirty="0"/>
                    </a:p>
                  </a:txBody>
                  <a:tcPr/>
                </a:tc>
                <a:tc>
                  <a:txBody>
                    <a:bodyPr/>
                    <a:lstStyle/>
                    <a:p>
                      <a:r>
                        <a:rPr lang="en-US" dirty="0"/>
                        <a:t>150</a:t>
                      </a:r>
                      <a:endParaRPr lang="en-IN" dirty="0"/>
                    </a:p>
                  </a:txBody>
                  <a:tcPr/>
                </a:tc>
                <a:extLst>
                  <a:ext uri="{0D108BD9-81ED-4DB2-BD59-A6C34878D82A}">
                    <a16:rowId xmlns:a16="http://schemas.microsoft.com/office/drawing/2014/main" val="10007"/>
                  </a:ext>
                </a:extLst>
              </a:tr>
            </a:tbl>
          </a:graphicData>
        </a:graphic>
      </p:graphicFrame>
      <p:sp>
        <p:nvSpPr>
          <p:cNvPr id="7" name="Footer Placeholder 6"/>
          <p:cNvSpPr>
            <a:spLocks noGrp="1"/>
          </p:cNvSpPr>
          <p:nvPr>
            <p:ph type="ftr" sz="quarter" idx="11"/>
          </p:nvPr>
        </p:nvSpPr>
        <p:spPr/>
        <p:txBody>
          <a:bodyPr/>
          <a:lstStyle/>
          <a:p>
            <a:r>
              <a:rPr lang="en-US"/>
              <a:t>faculty/facilitator CA RAMLAXMAN NOLAKHA 9322140998, MUMBAI</a:t>
            </a:r>
            <a:endParaRPr lang="en-IN" dirty="0"/>
          </a:p>
        </p:txBody>
      </p:sp>
      <p:sp>
        <p:nvSpPr>
          <p:cNvPr id="8" name="Slide Number Placeholder 7"/>
          <p:cNvSpPr>
            <a:spLocks noGrp="1"/>
          </p:cNvSpPr>
          <p:nvPr>
            <p:ph type="sldNum" sz="quarter" idx="12"/>
          </p:nvPr>
        </p:nvSpPr>
        <p:spPr/>
        <p:txBody>
          <a:bodyPr/>
          <a:lstStyle/>
          <a:p>
            <a:fld id="{104CF12B-1FBD-4A05-9A6F-DBDEACF1881B}" type="slidenum">
              <a:rPr lang="en-IN" smtClean="0"/>
              <a:t>45</a:t>
            </a:fld>
            <a:endParaRPr lang="en-IN" dirty="0"/>
          </a:p>
        </p:txBody>
      </p:sp>
    </p:spTree>
    <p:extLst>
      <p:ext uri="{BB962C8B-B14F-4D97-AF65-F5344CB8AC3E}">
        <p14:creationId xmlns:p14="http://schemas.microsoft.com/office/powerpoint/2010/main" val="3318659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SCORING PATTERN –maximum scores that can be granted</a:t>
            </a:r>
            <a:endParaRPr lang="en-IN" dirty="0"/>
          </a:p>
        </p:txBody>
      </p:sp>
      <p:graphicFrame>
        <p:nvGraphicFramePr>
          <p:cNvPr id="3" name="Table 2"/>
          <p:cNvGraphicFramePr>
            <a:graphicFrameLocks noGrp="1"/>
          </p:cNvGraphicFramePr>
          <p:nvPr/>
        </p:nvGraphicFramePr>
        <p:xfrm>
          <a:off x="2423592" y="1556793"/>
          <a:ext cx="7632848" cy="4511831"/>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3106447">
                  <a:extLst>
                    <a:ext uri="{9D8B030D-6E8A-4147-A177-3AD203B41FA5}">
                      <a16:colId xmlns:a16="http://schemas.microsoft.com/office/drawing/2014/main" val="20001"/>
                    </a:ext>
                  </a:extLst>
                </a:gridCol>
                <a:gridCol w="1092148">
                  <a:extLst>
                    <a:ext uri="{9D8B030D-6E8A-4147-A177-3AD203B41FA5}">
                      <a16:colId xmlns:a16="http://schemas.microsoft.com/office/drawing/2014/main" val="20002"/>
                    </a:ext>
                  </a:extLst>
                </a:gridCol>
                <a:gridCol w="1183160">
                  <a:extLst>
                    <a:ext uri="{9D8B030D-6E8A-4147-A177-3AD203B41FA5}">
                      <a16:colId xmlns:a16="http://schemas.microsoft.com/office/drawing/2014/main" val="20003"/>
                    </a:ext>
                  </a:extLst>
                </a:gridCol>
                <a:gridCol w="1170973">
                  <a:extLst>
                    <a:ext uri="{9D8B030D-6E8A-4147-A177-3AD203B41FA5}">
                      <a16:colId xmlns:a16="http://schemas.microsoft.com/office/drawing/2014/main" val="20004"/>
                    </a:ext>
                  </a:extLst>
                </a:gridCol>
              </a:tblGrid>
              <a:tr h="1042503">
                <a:tc>
                  <a:txBody>
                    <a:bodyPr/>
                    <a:lstStyle/>
                    <a:p>
                      <a:r>
                        <a:rPr lang="en-US" dirty="0"/>
                        <a:t>SECTION</a:t>
                      </a:r>
                      <a:endParaRPr lang="en-IN" dirty="0"/>
                    </a:p>
                  </a:txBody>
                  <a:tcPr/>
                </a:tc>
                <a:tc>
                  <a:txBody>
                    <a:bodyPr/>
                    <a:lstStyle/>
                    <a:p>
                      <a:r>
                        <a:rPr lang="en-US" dirty="0"/>
                        <a:t>HEADS</a:t>
                      </a:r>
                      <a:endParaRPr lang="en-IN" dirty="0"/>
                    </a:p>
                  </a:txBody>
                  <a:tcPr/>
                </a:tc>
                <a:tc>
                  <a:txBody>
                    <a:bodyPr/>
                    <a:lstStyle/>
                    <a:p>
                      <a:r>
                        <a:rPr lang="en-US" dirty="0"/>
                        <a:t>MAXIMUM SCORES</a:t>
                      </a:r>
                      <a:endParaRPr lang="en-IN" dirty="0"/>
                    </a:p>
                  </a:txBody>
                  <a:tcPr/>
                </a:tc>
                <a:tc>
                  <a:txBody>
                    <a:bodyPr/>
                    <a:lstStyle/>
                    <a:p>
                      <a:r>
                        <a:rPr lang="en-US" dirty="0"/>
                        <a:t>% OF TOTAL SCORES</a:t>
                      </a:r>
                      <a:endParaRPr lang="en-IN" dirty="0"/>
                    </a:p>
                  </a:txBody>
                  <a:tcPr/>
                </a:tc>
                <a:tc>
                  <a:txBody>
                    <a:bodyPr/>
                    <a:lstStyle/>
                    <a:p>
                      <a:r>
                        <a:rPr lang="en-US" dirty="0"/>
                        <a:t>30% MINIMUM SCORES</a:t>
                      </a:r>
                      <a:endParaRPr lang="en-IN" dirty="0"/>
                    </a:p>
                  </a:txBody>
                  <a:tcPr/>
                </a:tc>
                <a:extLst>
                  <a:ext uri="{0D108BD9-81ED-4DB2-BD59-A6C34878D82A}">
                    <a16:rowId xmlns:a16="http://schemas.microsoft.com/office/drawing/2014/main" val="10000"/>
                  </a:ext>
                </a:extLst>
              </a:tr>
              <a:tr h="776182">
                <a:tc>
                  <a:txBody>
                    <a:bodyPr/>
                    <a:lstStyle/>
                    <a:p>
                      <a:r>
                        <a:rPr lang="en-US" dirty="0"/>
                        <a:t>1</a:t>
                      </a:r>
                      <a:endParaRPr lang="en-IN" dirty="0"/>
                    </a:p>
                  </a:txBody>
                  <a:tcPr/>
                </a:tc>
                <a:tc>
                  <a:txBody>
                    <a:bodyPr/>
                    <a:lstStyle/>
                    <a:p>
                      <a:r>
                        <a:rPr lang="en-US" dirty="0"/>
                        <a:t>PRACTICE MANAGEMENT</a:t>
                      </a:r>
                      <a:endParaRPr lang="en-IN" dirty="0"/>
                    </a:p>
                  </a:txBody>
                  <a:tcPr/>
                </a:tc>
                <a:tc>
                  <a:txBody>
                    <a:bodyPr/>
                    <a:lstStyle/>
                    <a:p>
                      <a:r>
                        <a:rPr lang="en-US" dirty="0"/>
                        <a:t>370</a:t>
                      </a:r>
                      <a:endParaRPr lang="en-IN" dirty="0"/>
                    </a:p>
                  </a:txBody>
                  <a:tcPr/>
                </a:tc>
                <a:tc>
                  <a:txBody>
                    <a:bodyPr/>
                    <a:lstStyle/>
                    <a:p>
                      <a:r>
                        <a:rPr lang="en-US" dirty="0"/>
                        <a:t>61.67</a:t>
                      </a:r>
                      <a:endParaRPr lang="en-IN" dirty="0"/>
                    </a:p>
                  </a:txBody>
                  <a:tcPr/>
                </a:tc>
                <a:tc>
                  <a:txBody>
                    <a:bodyPr/>
                    <a:lstStyle/>
                    <a:p>
                      <a:r>
                        <a:rPr lang="en-US" dirty="0"/>
                        <a:t>111</a:t>
                      </a:r>
                      <a:endParaRPr lang="en-IN" dirty="0"/>
                    </a:p>
                  </a:txBody>
                  <a:tcPr/>
                </a:tc>
                <a:extLst>
                  <a:ext uri="{0D108BD9-81ED-4DB2-BD59-A6C34878D82A}">
                    <a16:rowId xmlns:a16="http://schemas.microsoft.com/office/drawing/2014/main" val="10001"/>
                  </a:ext>
                </a:extLst>
              </a:tr>
              <a:tr h="1108831">
                <a:tc>
                  <a:txBody>
                    <a:bodyPr/>
                    <a:lstStyle/>
                    <a:p>
                      <a:r>
                        <a:rPr lang="en-US" dirty="0"/>
                        <a:t>2</a:t>
                      </a:r>
                      <a:endParaRPr lang="en-IN" dirty="0"/>
                    </a:p>
                  </a:txBody>
                  <a:tcPr/>
                </a:tc>
                <a:tc>
                  <a:txBody>
                    <a:bodyPr/>
                    <a:lstStyle/>
                    <a:p>
                      <a:r>
                        <a:rPr lang="en-US" dirty="0"/>
                        <a:t>HUMAN RESOURCES MANAGEMENT</a:t>
                      </a:r>
                      <a:endParaRPr lang="en-IN" dirty="0"/>
                    </a:p>
                  </a:txBody>
                  <a:tcPr/>
                </a:tc>
                <a:tc>
                  <a:txBody>
                    <a:bodyPr/>
                    <a:lstStyle/>
                    <a:p>
                      <a:r>
                        <a:rPr lang="en-US" dirty="0"/>
                        <a:t>150</a:t>
                      </a:r>
                      <a:endParaRPr lang="en-IN" dirty="0"/>
                    </a:p>
                  </a:txBody>
                  <a:tcPr/>
                </a:tc>
                <a:tc>
                  <a:txBody>
                    <a:bodyPr/>
                    <a:lstStyle/>
                    <a:p>
                      <a:r>
                        <a:rPr lang="en-US" dirty="0"/>
                        <a:t>25.00</a:t>
                      </a:r>
                      <a:endParaRPr lang="en-IN" dirty="0"/>
                    </a:p>
                  </a:txBody>
                  <a:tcPr/>
                </a:tc>
                <a:tc>
                  <a:txBody>
                    <a:bodyPr/>
                    <a:lstStyle/>
                    <a:p>
                      <a:r>
                        <a:rPr lang="en-US" dirty="0"/>
                        <a:t>45</a:t>
                      </a:r>
                      <a:endParaRPr lang="en-IN" dirty="0"/>
                    </a:p>
                  </a:txBody>
                  <a:tcPr/>
                </a:tc>
                <a:extLst>
                  <a:ext uri="{0D108BD9-81ED-4DB2-BD59-A6C34878D82A}">
                    <a16:rowId xmlns:a16="http://schemas.microsoft.com/office/drawing/2014/main" val="10002"/>
                  </a:ext>
                </a:extLst>
              </a:tr>
              <a:tr h="776182">
                <a:tc>
                  <a:txBody>
                    <a:bodyPr/>
                    <a:lstStyle/>
                    <a:p>
                      <a:r>
                        <a:rPr lang="en-US" dirty="0"/>
                        <a:t>3</a:t>
                      </a:r>
                      <a:endParaRPr lang="en-IN" dirty="0"/>
                    </a:p>
                  </a:txBody>
                  <a:tcPr/>
                </a:tc>
                <a:tc>
                  <a:txBody>
                    <a:bodyPr/>
                    <a:lstStyle/>
                    <a:p>
                      <a:r>
                        <a:rPr lang="en-US" dirty="0"/>
                        <a:t>DIGITAL COMPETENCY</a:t>
                      </a:r>
                      <a:endParaRPr lang="en-IN" dirty="0"/>
                    </a:p>
                  </a:txBody>
                  <a:tcPr/>
                </a:tc>
                <a:tc>
                  <a:txBody>
                    <a:bodyPr/>
                    <a:lstStyle/>
                    <a:p>
                      <a:r>
                        <a:rPr lang="en-US" dirty="0"/>
                        <a:t>80</a:t>
                      </a:r>
                      <a:endParaRPr lang="en-IN" dirty="0"/>
                    </a:p>
                  </a:txBody>
                  <a:tcPr/>
                </a:tc>
                <a:tc>
                  <a:txBody>
                    <a:bodyPr/>
                    <a:lstStyle/>
                    <a:p>
                      <a:r>
                        <a:rPr lang="en-US" dirty="0"/>
                        <a:t>13.33</a:t>
                      </a:r>
                      <a:endParaRPr lang="en-IN" dirty="0"/>
                    </a:p>
                  </a:txBody>
                  <a:tcPr/>
                </a:tc>
                <a:tc>
                  <a:txBody>
                    <a:bodyPr/>
                    <a:lstStyle/>
                    <a:p>
                      <a:r>
                        <a:rPr lang="en-US" dirty="0"/>
                        <a:t>24</a:t>
                      </a:r>
                      <a:endParaRPr lang="en-IN" dirty="0"/>
                    </a:p>
                  </a:txBody>
                  <a:tcPr/>
                </a:tc>
                <a:extLst>
                  <a:ext uri="{0D108BD9-81ED-4DB2-BD59-A6C34878D82A}">
                    <a16:rowId xmlns:a16="http://schemas.microsoft.com/office/drawing/2014/main" val="10003"/>
                  </a:ext>
                </a:extLst>
              </a:tr>
              <a:tr h="661916">
                <a:tc>
                  <a:txBody>
                    <a:bodyPr/>
                    <a:lstStyle/>
                    <a:p>
                      <a:r>
                        <a:rPr lang="en-US" dirty="0"/>
                        <a:t>TOTAL</a:t>
                      </a:r>
                      <a:endParaRPr lang="en-IN" dirty="0"/>
                    </a:p>
                  </a:txBody>
                  <a:tcPr/>
                </a:tc>
                <a:tc>
                  <a:txBody>
                    <a:bodyPr/>
                    <a:lstStyle/>
                    <a:p>
                      <a:endParaRPr lang="en-IN" dirty="0"/>
                    </a:p>
                  </a:txBody>
                  <a:tcPr/>
                </a:tc>
                <a:tc>
                  <a:txBody>
                    <a:bodyPr/>
                    <a:lstStyle/>
                    <a:p>
                      <a:r>
                        <a:rPr lang="en-US" dirty="0"/>
                        <a:t>600</a:t>
                      </a:r>
                      <a:endParaRPr lang="en-IN" dirty="0"/>
                    </a:p>
                  </a:txBody>
                  <a:tcPr/>
                </a:tc>
                <a:tc>
                  <a:txBody>
                    <a:bodyPr/>
                    <a:lstStyle/>
                    <a:p>
                      <a:r>
                        <a:rPr lang="en-US" dirty="0"/>
                        <a:t>100</a:t>
                      </a:r>
                      <a:endParaRPr lang="en-IN" dirty="0"/>
                    </a:p>
                  </a:txBody>
                  <a:tcPr/>
                </a:tc>
                <a:tc>
                  <a:txBody>
                    <a:bodyPr/>
                    <a:lstStyle/>
                    <a:p>
                      <a:r>
                        <a:rPr lang="en-US" dirty="0"/>
                        <a:t>180</a:t>
                      </a:r>
                      <a:endParaRPr lang="en-IN"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104CF12B-1FBD-4A05-9A6F-DBDEACF1881B}" type="slidenum">
              <a:rPr lang="en-IN" smtClean="0"/>
              <a:t>46</a:t>
            </a:fld>
            <a:endParaRPr lang="en-IN" dirty="0"/>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dirty="0"/>
          </a:p>
        </p:txBody>
      </p:sp>
    </p:spTree>
    <p:extLst>
      <p:ext uri="{BB962C8B-B14F-4D97-AF65-F5344CB8AC3E}">
        <p14:creationId xmlns:p14="http://schemas.microsoft.com/office/powerpoint/2010/main" val="2669188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200" i="1" dirty="0"/>
              <a:t>In v2.0 more weightage given to checklists, formats, and templates related to assurance function which will assist large number of small firms and medium firms to enhance the audit quality levels.(out of 370 maximum scores  up to 230 is marked for checklist and templates under section 1)</a:t>
            </a:r>
            <a:endParaRPr lang="en-IN" sz="3200" i="1" dirty="0"/>
          </a:p>
        </p:txBody>
      </p:sp>
      <p:sp>
        <p:nvSpPr>
          <p:cNvPr id="3" name="Title 2"/>
          <p:cNvSpPr>
            <a:spLocks noGrp="1"/>
          </p:cNvSpPr>
          <p:nvPr>
            <p:ph type="title"/>
          </p:nvPr>
        </p:nvSpPr>
        <p:spPr/>
        <p:txBody>
          <a:bodyPr>
            <a:normAutofit/>
          </a:bodyPr>
          <a:lstStyle/>
          <a:p>
            <a:r>
              <a:rPr lang="en-US" dirty="0"/>
              <a:t>Small and medium firms…..V2.0</a:t>
            </a:r>
            <a:endParaRPr lang="en-IN" dirty="0"/>
          </a:p>
        </p:txBody>
      </p:sp>
      <p:sp>
        <p:nvSpPr>
          <p:cNvPr id="4" name="Slide Number Placeholder 3"/>
          <p:cNvSpPr>
            <a:spLocks noGrp="1"/>
          </p:cNvSpPr>
          <p:nvPr>
            <p:ph type="sldNum" sz="quarter" idx="12"/>
          </p:nvPr>
        </p:nvSpPr>
        <p:spPr/>
        <p:txBody>
          <a:bodyPr/>
          <a:lstStyle/>
          <a:p>
            <a:fld id="{104CF12B-1FBD-4A05-9A6F-DBDEACF1881B}" type="slidenum">
              <a:rPr lang="en-IN" smtClean="0"/>
              <a:t>47</a:t>
            </a:fld>
            <a:endParaRPr lang="en-IN" dirty="0"/>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dirty="0"/>
          </a:p>
        </p:txBody>
      </p:sp>
    </p:spTree>
    <p:extLst>
      <p:ext uri="{BB962C8B-B14F-4D97-AF65-F5344CB8AC3E}">
        <p14:creationId xmlns:p14="http://schemas.microsoft.com/office/powerpoint/2010/main" val="3309256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a:t>If PU,s application form 1 contain also self evaluation scores part C  in v1.0 or v.2.0, its duty of reviewer to study publication IG. as applicable, available on PRB committee website, along scores awarded by PU  and program.</a:t>
            </a:r>
          </a:p>
          <a:p>
            <a:pPr algn="just"/>
            <a:r>
              <a:rPr lang="en-US" dirty="0"/>
              <a:t>Along with peer review relevant 3 sections of AQMM report points to be noted during peer review itself for evaluation of scores awarded by PU,</a:t>
            </a:r>
          </a:p>
          <a:p>
            <a:pPr algn="just"/>
            <a:r>
              <a:rPr lang="en-US" dirty="0"/>
              <a:t>PU  has to justify scores , and reviewer has to evaluate, if change, reviewer to put a note  explanation for difference.</a:t>
            </a:r>
          </a:p>
          <a:p>
            <a:pPr algn="just"/>
            <a:r>
              <a:rPr lang="en-US" dirty="0"/>
              <a:t>Determine level of firm as suggested in IG. Maintain documentations.</a:t>
            </a:r>
          </a:p>
          <a:p>
            <a:endParaRPr lang="en-US" dirty="0"/>
          </a:p>
          <a:p>
            <a:endParaRPr lang="en-US" dirty="0"/>
          </a:p>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48</a:t>
            </a:fld>
            <a:endParaRPr lang="en-IN"/>
          </a:p>
        </p:txBody>
      </p:sp>
      <p:sp>
        <p:nvSpPr>
          <p:cNvPr id="4" name="Title 3"/>
          <p:cNvSpPr>
            <a:spLocks noGrp="1"/>
          </p:cNvSpPr>
          <p:nvPr>
            <p:ph type="title"/>
          </p:nvPr>
        </p:nvSpPr>
        <p:spPr/>
        <p:txBody>
          <a:bodyPr>
            <a:normAutofit/>
          </a:bodyPr>
          <a:lstStyle/>
          <a:p>
            <a:r>
              <a:rPr lang="en-US" dirty="0"/>
              <a:t>REPORTINGS FOR AQMM - ANNEXURE III –</a:t>
            </a:r>
            <a:endParaRPr lang="en-IN" dirty="0"/>
          </a:p>
        </p:txBody>
      </p:sp>
      <p:sp>
        <p:nvSpPr>
          <p:cNvPr id="5" name="Footer Placeholder 4">
            <a:extLst>
              <a:ext uri="{FF2B5EF4-FFF2-40B4-BE49-F238E27FC236}">
                <a16:creationId xmlns:a16="http://schemas.microsoft.com/office/drawing/2014/main" id="{574FCE70-B3AD-A3C9-4268-8F4F2CA95CF9}"/>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547506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229600" cy="49377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3034680">
                  <a:extLst>
                    <a:ext uri="{9D8B030D-6E8A-4147-A177-3AD203B41FA5}">
                      <a16:colId xmlns:a16="http://schemas.microsoft.com/office/drawing/2014/main" val="20003"/>
                    </a:ext>
                  </a:extLst>
                </a:gridCol>
              </a:tblGrid>
              <a:tr h="370840">
                <a:tc>
                  <a:txBody>
                    <a:bodyPr/>
                    <a:lstStyle/>
                    <a:p>
                      <a:r>
                        <a:rPr lang="en-US" dirty="0"/>
                        <a:t>Firms maturity level-greater than</a:t>
                      </a:r>
                      <a:endParaRPr lang="en-IN" dirty="0"/>
                    </a:p>
                  </a:txBody>
                  <a:tcPr/>
                </a:tc>
                <a:tc>
                  <a:txBody>
                    <a:bodyPr/>
                    <a:lstStyle/>
                    <a:p>
                      <a:r>
                        <a:rPr lang="en-US" dirty="0"/>
                        <a:t>Firms, maturity level  less than</a:t>
                      </a:r>
                      <a:endParaRPr lang="en-IN" dirty="0"/>
                    </a:p>
                  </a:txBody>
                  <a:tcPr/>
                </a:tc>
                <a:tc>
                  <a:txBody>
                    <a:bodyPr/>
                    <a:lstStyle/>
                    <a:p>
                      <a:r>
                        <a:rPr lang="en-US" dirty="0"/>
                        <a:t>Level to assign</a:t>
                      </a:r>
                      <a:endParaRPr lang="en-IN" dirty="0"/>
                    </a:p>
                  </a:txBody>
                  <a:tcPr/>
                </a:tc>
                <a:tc>
                  <a:txBody>
                    <a:bodyPr/>
                    <a:lstStyle/>
                    <a:p>
                      <a:r>
                        <a:rPr lang="en-US" dirty="0"/>
                        <a:t>Ranking judgment</a:t>
                      </a:r>
                      <a:endParaRPr lang="en-IN" dirty="0"/>
                    </a:p>
                  </a:txBody>
                  <a:tcPr/>
                </a:tc>
                <a:extLst>
                  <a:ext uri="{0D108BD9-81ED-4DB2-BD59-A6C34878D82A}">
                    <a16:rowId xmlns:a16="http://schemas.microsoft.com/office/drawing/2014/main" val="10000"/>
                  </a:ext>
                </a:extLst>
              </a:tr>
              <a:tr h="370840">
                <a:tc>
                  <a:txBody>
                    <a:bodyPr/>
                    <a:lstStyle/>
                    <a:p>
                      <a:r>
                        <a:rPr lang="en-US" dirty="0"/>
                        <a:t>30% or equal to 30%</a:t>
                      </a:r>
                      <a:endParaRPr lang="en-IN" dirty="0"/>
                    </a:p>
                  </a:txBody>
                  <a:tcPr/>
                </a:tc>
                <a:tc>
                  <a:txBody>
                    <a:bodyPr/>
                    <a:lstStyle/>
                    <a:p>
                      <a:r>
                        <a:rPr lang="en-US" dirty="0"/>
                        <a:t>Less than 50 %</a:t>
                      </a:r>
                      <a:endParaRPr lang="en-IN" dirty="0"/>
                    </a:p>
                  </a:txBody>
                  <a:tcPr/>
                </a:tc>
                <a:tc>
                  <a:txBody>
                    <a:bodyPr/>
                    <a:lstStyle/>
                    <a:p>
                      <a:r>
                        <a:rPr lang="en-US" dirty="0"/>
                        <a:t>I</a:t>
                      </a:r>
                      <a:endParaRPr lang="en-IN" dirty="0"/>
                    </a:p>
                  </a:txBody>
                  <a:tcPr/>
                </a:tc>
                <a:tc>
                  <a:txBody>
                    <a:bodyPr/>
                    <a:lstStyle/>
                    <a:p>
                      <a:r>
                        <a:rPr kumimoji="0" lang="en-US" sz="1800" b="0" i="0" kern="1200" baseline="0" dirty="0">
                          <a:solidFill>
                            <a:schemeClr val="dk1"/>
                          </a:solidFill>
                          <a:latin typeface="+mn-lt"/>
                          <a:ea typeface="+mn-ea"/>
                          <a:cs typeface="+mn-cs"/>
                        </a:rPr>
                        <a:t>Firm is very nascent take steps to upgrade</a:t>
                      </a:r>
                      <a:endParaRPr kumimoji="0" lang="en-IN" sz="1800" b="0" i="0"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US" dirty="0"/>
                        <a:t>50% or equal to 50 %</a:t>
                      </a:r>
                      <a:endParaRPr lang="en-IN" dirty="0"/>
                    </a:p>
                  </a:txBody>
                  <a:tcPr/>
                </a:tc>
                <a:tc>
                  <a:txBody>
                    <a:bodyPr/>
                    <a:lstStyle/>
                    <a:p>
                      <a:r>
                        <a:rPr lang="en-US" dirty="0"/>
                        <a:t>Less than 70%</a:t>
                      </a:r>
                      <a:endParaRPr lang="en-IN" dirty="0"/>
                    </a:p>
                  </a:txBody>
                  <a:tcPr/>
                </a:tc>
                <a:tc>
                  <a:txBody>
                    <a:bodyPr/>
                    <a:lstStyle/>
                    <a:p>
                      <a:r>
                        <a:rPr lang="en-US" dirty="0"/>
                        <a:t>2</a:t>
                      </a:r>
                      <a:endParaRPr lang="en-IN" dirty="0"/>
                    </a:p>
                  </a:txBody>
                  <a:tcPr/>
                </a:tc>
                <a:tc>
                  <a:txBody>
                    <a:bodyPr/>
                    <a:lstStyle/>
                    <a:p>
                      <a:r>
                        <a:rPr kumimoji="0" lang="en-US" sz="1800" b="1" i="0" kern="1200" baseline="0" dirty="0">
                          <a:solidFill>
                            <a:schemeClr val="dk1"/>
                          </a:solidFill>
                          <a:latin typeface="+mn-lt"/>
                          <a:ea typeface="+mn-ea"/>
                          <a:cs typeface="+mn-cs"/>
                        </a:rPr>
                        <a:t>Some progress will have to fine tune</a:t>
                      </a:r>
                      <a:endParaRPr kumimoji="0" lang="en-IN" sz="1800" b="1" i="0"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dirty="0"/>
                        <a:t>70% or equal to 70%</a:t>
                      </a:r>
                      <a:endParaRPr lang="en-IN" dirty="0"/>
                    </a:p>
                  </a:txBody>
                  <a:tcPr/>
                </a:tc>
                <a:tc>
                  <a:txBody>
                    <a:bodyPr/>
                    <a:lstStyle/>
                    <a:p>
                      <a:r>
                        <a:rPr lang="en-US" dirty="0"/>
                        <a:t>Less than 85%</a:t>
                      </a:r>
                      <a:endParaRPr lang="en-IN" dirty="0"/>
                    </a:p>
                  </a:txBody>
                  <a:tcPr/>
                </a:tc>
                <a:tc>
                  <a:txBody>
                    <a:bodyPr/>
                    <a:lstStyle/>
                    <a:p>
                      <a:r>
                        <a:rPr lang="en-US" dirty="0"/>
                        <a:t>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Firm is in substantial progress</a:t>
                      </a:r>
                      <a:endParaRPr lang="en-IN" sz="1800" baseline="0" dirty="0"/>
                    </a:p>
                    <a:p>
                      <a:endParaRPr lang="en-IN" dirty="0"/>
                    </a:p>
                  </a:txBody>
                  <a:tcPr/>
                </a:tc>
                <a:extLst>
                  <a:ext uri="{0D108BD9-81ED-4DB2-BD59-A6C34878D82A}">
                    <a16:rowId xmlns:a16="http://schemas.microsoft.com/office/drawing/2014/main" val="10003"/>
                  </a:ext>
                </a:extLst>
              </a:tr>
              <a:tr h="370840">
                <a:tc>
                  <a:txBody>
                    <a:bodyPr/>
                    <a:lstStyle/>
                    <a:p>
                      <a:r>
                        <a:rPr lang="en-US" dirty="0"/>
                        <a:t>85% or equal to </a:t>
                      </a:r>
                      <a:endParaRPr lang="en-IN" dirty="0"/>
                    </a:p>
                  </a:txBody>
                  <a:tcPr/>
                </a:tc>
                <a:tc>
                  <a:txBody>
                    <a:bodyPr/>
                    <a:lstStyle/>
                    <a:p>
                      <a:r>
                        <a:rPr lang="en-US" dirty="0"/>
                        <a:t>Less than 100%</a:t>
                      </a:r>
                      <a:endParaRPr lang="en-IN" dirty="0"/>
                    </a:p>
                  </a:txBody>
                  <a:tcPr/>
                </a:tc>
                <a:tc>
                  <a:txBody>
                    <a:bodyPr/>
                    <a:lstStyle/>
                    <a:p>
                      <a:r>
                        <a:rPr lang="en-US" dirty="0"/>
                        <a:t>4</a:t>
                      </a:r>
                      <a:endParaRPr lang="en-IN" dirty="0"/>
                    </a:p>
                  </a:txBody>
                  <a:tcPr/>
                </a:tc>
                <a:tc>
                  <a:txBody>
                    <a:bodyPr/>
                    <a:lstStyle/>
                    <a:p>
                      <a:r>
                        <a:rPr lang="en-US" sz="1800" baseline="0" dirty="0"/>
                        <a:t>Firm is in significant adoption of standard and procedures should focus on optimizing further</a:t>
                      </a:r>
                      <a:endParaRPr lang="en-IN" dirty="0"/>
                    </a:p>
                  </a:txBody>
                  <a:tcPr/>
                </a:tc>
                <a:extLst>
                  <a:ext uri="{0D108BD9-81ED-4DB2-BD59-A6C34878D82A}">
                    <a16:rowId xmlns:a16="http://schemas.microsoft.com/office/drawing/2014/main" val="10004"/>
                  </a:ext>
                </a:extLst>
              </a:tr>
              <a:tr h="370840">
                <a:tc>
                  <a:txBody>
                    <a:bodyPr/>
                    <a:lstStyle/>
                    <a:p>
                      <a:r>
                        <a:rPr lang="en-US" dirty="0"/>
                        <a:t>Note- </a:t>
                      </a:r>
                      <a:endParaRPr lang="en-IN" dirty="0"/>
                    </a:p>
                  </a:txBody>
                  <a:tcPr/>
                </a:tc>
                <a:tc>
                  <a:txBody>
                    <a:bodyPr/>
                    <a:lstStyle/>
                    <a:p>
                      <a:endParaRPr lang="en-IN" dirty="0"/>
                    </a:p>
                  </a:txBody>
                  <a:tcPr/>
                </a:tc>
                <a:tc>
                  <a:txBody>
                    <a:bodyPr/>
                    <a:lstStyle/>
                    <a:p>
                      <a:endParaRPr lang="en-IN" dirty="0"/>
                    </a:p>
                  </a:txBody>
                  <a:tcPr/>
                </a:tc>
                <a:tc>
                  <a:txBody>
                    <a:bodyPr/>
                    <a:lstStyle/>
                    <a:p>
                      <a:r>
                        <a:rPr lang="en-US" dirty="0"/>
                        <a:t>Level I to 4 is in lower ranking to high rankings</a:t>
                      </a:r>
                      <a:endParaRPr lang="en-IN" dirty="0"/>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fontScale="90000"/>
          </a:bodyPr>
          <a:lstStyle/>
          <a:p>
            <a:r>
              <a:rPr lang="en-US" dirty="0"/>
              <a:t>FIRM,S MATURITY LEVEL and interpretations</a:t>
            </a:r>
            <a:endParaRPr lang="en-IN" dirty="0"/>
          </a:p>
        </p:txBody>
      </p:sp>
      <p:sp>
        <p:nvSpPr>
          <p:cNvPr id="2" name="Slide Number Placeholder 1"/>
          <p:cNvSpPr>
            <a:spLocks noGrp="1"/>
          </p:cNvSpPr>
          <p:nvPr>
            <p:ph type="sldNum" sz="quarter" idx="12"/>
          </p:nvPr>
        </p:nvSpPr>
        <p:spPr/>
        <p:txBody>
          <a:bodyPr/>
          <a:lstStyle/>
          <a:p>
            <a:fld id="{104CF12B-1FBD-4A05-9A6F-DBDEACF1881B}" type="slidenum">
              <a:rPr lang="en-IN" smtClean="0"/>
              <a:t>49</a:t>
            </a:fld>
            <a:endParaRPr lang="en-IN" dirty="0"/>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dirty="0"/>
          </a:p>
        </p:txBody>
      </p:sp>
    </p:spTree>
    <p:extLst>
      <p:ext uri="{BB962C8B-B14F-4D97-AF65-F5344CB8AC3E}">
        <p14:creationId xmlns:p14="http://schemas.microsoft.com/office/powerpoint/2010/main" val="109053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4192" y="1481137"/>
            <a:ext cx="3594970" cy="5483333"/>
          </a:xfrm>
        </p:spPr>
      </p:pic>
      <p:sp>
        <p:nvSpPr>
          <p:cNvPr id="3" name="Slide Number Placeholder 2"/>
          <p:cNvSpPr>
            <a:spLocks noGrp="1"/>
          </p:cNvSpPr>
          <p:nvPr>
            <p:ph type="sldNum" sz="quarter" idx="12"/>
          </p:nvPr>
        </p:nvSpPr>
        <p:spPr/>
        <p:txBody>
          <a:bodyPr/>
          <a:lstStyle/>
          <a:p>
            <a:fld id="{84987527-4F94-449D-8DFA-25520CA89050}" type="slidenum">
              <a:rPr lang="en-IN" smtClean="0"/>
              <a:t>5</a:t>
            </a:fld>
            <a:endParaRPr lang="en-IN"/>
          </a:p>
        </p:txBody>
      </p:sp>
      <p:sp>
        <p:nvSpPr>
          <p:cNvPr id="4" name="Title 3"/>
          <p:cNvSpPr>
            <a:spLocks noGrp="1"/>
          </p:cNvSpPr>
          <p:nvPr>
            <p:ph type="title"/>
          </p:nvPr>
        </p:nvSpPr>
        <p:spPr/>
        <p:txBody>
          <a:bodyPr/>
          <a:lstStyle/>
          <a:p>
            <a:endParaRPr lang="en-IN"/>
          </a:p>
        </p:txBody>
      </p:sp>
      <p:pic>
        <p:nvPicPr>
          <p:cNvPr id="1026" name="Picture 2" descr="C:\Users\RLN\Desktop\TRAINING GU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574" y="-1147526"/>
            <a:ext cx="5220000" cy="961843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90D9219-131C-498E-6A67-8E31CE6E5FB4}"/>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047058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61605276"/>
              </p:ext>
            </p:extLst>
          </p:nvPr>
        </p:nvGraphicFramePr>
        <p:xfrm>
          <a:off x="1153551" y="908722"/>
          <a:ext cx="9439421" cy="5229591"/>
        </p:xfrm>
        <a:graphic>
          <a:graphicData uri="http://schemas.openxmlformats.org/drawingml/2006/table">
            <a:tbl>
              <a:tblPr firstRow="1" bandRow="1">
                <a:tableStyleId>{5C22544A-7EE6-4342-B048-85BDC9FD1C3A}</a:tableStyleId>
              </a:tblPr>
              <a:tblGrid>
                <a:gridCol w="755209">
                  <a:extLst>
                    <a:ext uri="{9D8B030D-6E8A-4147-A177-3AD203B41FA5}">
                      <a16:colId xmlns:a16="http://schemas.microsoft.com/office/drawing/2014/main" val="20000"/>
                    </a:ext>
                  </a:extLst>
                </a:gridCol>
                <a:gridCol w="6277128">
                  <a:extLst>
                    <a:ext uri="{9D8B030D-6E8A-4147-A177-3AD203B41FA5}">
                      <a16:colId xmlns:a16="http://schemas.microsoft.com/office/drawing/2014/main" val="20001"/>
                    </a:ext>
                  </a:extLst>
                </a:gridCol>
                <a:gridCol w="2407084">
                  <a:extLst>
                    <a:ext uri="{9D8B030D-6E8A-4147-A177-3AD203B41FA5}">
                      <a16:colId xmlns:a16="http://schemas.microsoft.com/office/drawing/2014/main" val="20002"/>
                    </a:ext>
                  </a:extLst>
                </a:gridCol>
              </a:tblGrid>
              <a:tr h="1008111">
                <a:tc>
                  <a:txBody>
                    <a:bodyPr/>
                    <a:lstStyle/>
                    <a:p>
                      <a:r>
                        <a:rPr lang="en-US" dirty="0"/>
                        <a:t>Serial no.</a:t>
                      </a:r>
                      <a:endParaRPr lang="en-IN" dirty="0"/>
                    </a:p>
                  </a:txBody>
                  <a:tcPr/>
                </a:tc>
                <a:tc>
                  <a:txBody>
                    <a:bodyPr/>
                    <a:lstStyle/>
                    <a:p>
                      <a:r>
                        <a:rPr lang="en-US" dirty="0"/>
                        <a:t>Description of MIS  to keep ready for reviewer and for self review too, </a:t>
                      </a:r>
                      <a:endParaRPr lang="en-IN" dirty="0"/>
                    </a:p>
                  </a:txBody>
                  <a:tcPr/>
                </a:tc>
                <a:tc>
                  <a:txBody>
                    <a:bodyPr/>
                    <a:lstStyle/>
                    <a:p>
                      <a:r>
                        <a:rPr lang="en-US" dirty="0"/>
                        <a:t>IG v2.0 Reference page no.</a:t>
                      </a:r>
                      <a:endParaRPr lang="en-IN" dirty="0"/>
                    </a:p>
                  </a:txBody>
                  <a:tcPr/>
                </a:tc>
                <a:extLst>
                  <a:ext uri="{0D108BD9-81ED-4DB2-BD59-A6C34878D82A}">
                    <a16:rowId xmlns:a16="http://schemas.microsoft.com/office/drawing/2014/main" val="10000"/>
                  </a:ext>
                </a:extLst>
              </a:tr>
              <a:tr h="370840">
                <a:tc>
                  <a:txBody>
                    <a:bodyPr/>
                    <a:lstStyle/>
                    <a:p>
                      <a:r>
                        <a:rPr lang="en-US" dirty="0"/>
                        <a:t>1</a:t>
                      </a:r>
                      <a:endParaRPr lang="en-IN" dirty="0"/>
                    </a:p>
                  </a:txBody>
                  <a:tcPr/>
                </a:tc>
                <a:tc>
                  <a:txBody>
                    <a:bodyPr/>
                    <a:lstStyle/>
                    <a:p>
                      <a:r>
                        <a:rPr lang="en-US" b="1" dirty="0"/>
                        <a:t>Determine Revenue from Audit and assurances services to total revenue</a:t>
                      </a:r>
                      <a:endParaRPr lang="en-IN" b="1" dirty="0"/>
                    </a:p>
                  </a:txBody>
                  <a:tcPr/>
                </a:tc>
                <a:tc>
                  <a:txBody>
                    <a:bodyPr/>
                    <a:lstStyle/>
                    <a:p>
                      <a:r>
                        <a:rPr lang="en-US" b="1" dirty="0"/>
                        <a:t>IG page 1</a:t>
                      </a:r>
                      <a:endParaRPr lang="en-IN" b="1" dirty="0"/>
                    </a:p>
                  </a:txBody>
                  <a:tcPr/>
                </a:tc>
                <a:extLst>
                  <a:ext uri="{0D108BD9-81ED-4DB2-BD59-A6C34878D82A}">
                    <a16:rowId xmlns:a16="http://schemas.microsoft.com/office/drawing/2014/main" val="10001"/>
                  </a:ext>
                </a:extLst>
              </a:tr>
              <a:tr h="370840">
                <a:tc>
                  <a:txBody>
                    <a:bodyPr/>
                    <a:lstStyle/>
                    <a:p>
                      <a:r>
                        <a:rPr lang="en-US" dirty="0"/>
                        <a:t>2</a:t>
                      </a:r>
                      <a:endParaRPr lang="en-IN" dirty="0"/>
                    </a:p>
                  </a:txBody>
                  <a:tcPr/>
                </a:tc>
                <a:tc>
                  <a:txBody>
                    <a:bodyPr/>
                    <a:lstStyle/>
                    <a:p>
                      <a:r>
                        <a:rPr lang="en-US" b="1" dirty="0"/>
                        <a:t>Top 20 assurances assignments budget </a:t>
                      </a:r>
                      <a:r>
                        <a:rPr lang="en-US" b="1" dirty="0" err="1"/>
                        <a:t>vs</a:t>
                      </a:r>
                      <a:r>
                        <a:rPr lang="en-US" b="1" dirty="0"/>
                        <a:t> actual time efforts spent</a:t>
                      </a:r>
                      <a:endParaRPr lang="en-IN" b="1" dirty="0"/>
                    </a:p>
                  </a:txBody>
                  <a:tcPr/>
                </a:tc>
                <a:tc>
                  <a:txBody>
                    <a:bodyPr/>
                    <a:lstStyle/>
                    <a:p>
                      <a:r>
                        <a:rPr lang="en-US" b="1" dirty="0"/>
                        <a:t>IG page 10</a:t>
                      </a:r>
                      <a:endParaRPr lang="en-IN" b="1" dirty="0"/>
                    </a:p>
                  </a:txBody>
                  <a:tcPr/>
                </a:tc>
                <a:extLst>
                  <a:ext uri="{0D108BD9-81ED-4DB2-BD59-A6C34878D82A}">
                    <a16:rowId xmlns:a16="http://schemas.microsoft.com/office/drawing/2014/main" val="10002"/>
                  </a:ext>
                </a:extLst>
              </a:tr>
              <a:tr h="370840">
                <a:tc>
                  <a:txBody>
                    <a:bodyPr/>
                    <a:lstStyle/>
                    <a:p>
                      <a:r>
                        <a:rPr lang="en-US" dirty="0"/>
                        <a:t>3</a:t>
                      </a:r>
                      <a:endParaRPr lang="en-IN" dirty="0"/>
                    </a:p>
                  </a:txBody>
                  <a:tcPr/>
                </a:tc>
                <a:tc>
                  <a:txBody>
                    <a:bodyPr/>
                    <a:lstStyle/>
                    <a:p>
                      <a:r>
                        <a:rPr lang="en-US" b="1" dirty="0"/>
                        <a:t>Maximum negative scores that can be assigned </a:t>
                      </a:r>
                      <a:endParaRPr lang="en-IN" b="1" dirty="0"/>
                    </a:p>
                  </a:txBody>
                  <a:tcPr/>
                </a:tc>
                <a:tc>
                  <a:txBody>
                    <a:bodyPr/>
                    <a:lstStyle/>
                    <a:p>
                      <a:r>
                        <a:rPr lang="en-US" b="1" dirty="0"/>
                        <a:t>IG page 14 to 22</a:t>
                      </a:r>
                      <a:endParaRPr lang="en-IN" b="1" dirty="0"/>
                    </a:p>
                  </a:txBody>
                  <a:tcPr/>
                </a:tc>
                <a:extLst>
                  <a:ext uri="{0D108BD9-81ED-4DB2-BD59-A6C34878D82A}">
                    <a16:rowId xmlns:a16="http://schemas.microsoft.com/office/drawing/2014/main" val="10003"/>
                  </a:ext>
                </a:extLst>
              </a:tr>
              <a:tr h="370840">
                <a:tc>
                  <a:txBody>
                    <a:bodyPr/>
                    <a:lstStyle/>
                    <a:p>
                      <a:r>
                        <a:rPr lang="en-US" dirty="0"/>
                        <a:t>4</a:t>
                      </a:r>
                      <a:endParaRPr lang="en-IN" dirty="0"/>
                    </a:p>
                  </a:txBody>
                  <a:tcPr/>
                </a:tc>
                <a:tc>
                  <a:txBody>
                    <a:bodyPr/>
                    <a:lstStyle/>
                    <a:p>
                      <a:r>
                        <a:rPr lang="en-US" b="1" dirty="0"/>
                        <a:t>Minimum fee charged criteria fulfilled -SA and tax audits together</a:t>
                      </a:r>
                      <a:endParaRPr lang="en-IN" b="1" dirty="0"/>
                    </a:p>
                  </a:txBody>
                  <a:tcPr/>
                </a:tc>
                <a:tc>
                  <a:txBody>
                    <a:bodyPr/>
                    <a:lstStyle/>
                    <a:p>
                      <a:r>
                        <a:rPr lang="en-US" b="1" dirty="0"/>
                        <a:t>IG page 31</a:t>
                      </a:r>
                      <a:endParaRPr lang="en-IN" b="1" dirty="0"/>
                    </a:p>
                  </a:txBody>
                  <a:tcPr/>
                </a:tc>
                <a:extLst>
                  <a:ext uri="{0D108BD9-81ED-4DB2-BD59-A6C34878D82A}">
                    <a16:rowId xmlns:a16="http://schemas.microsoft.com/office/drawing/2014/main" val="10004"/>
                  </a:ext>
                </a:extLst>
              </a:tr>
              <a:tr h="370840">
                <a:tc>
                  <a:txBody>
                    <a:bodyPr/>
                    <a:lstStyle/>
                    <a:p>
                      <a:r>
                        <a:rPr lang="en-US" dirty="0"/>
                        <a:t>5</a:t>
                      </a:r>
                      <a:endParaRPr lang="en-IN" dirty="0"/>
                    </a:p>
                  </a:txBody>
                  <a:tcPr/>
                </a:tc>
                <a:tc>
                  <a:txBody>
                    <a:bodyPr/>
                    <a:lstStyle/>
                    <a:p>
                      <a:r>
                        <a:rPr lang="en-US" b="1" dirty="0"/>
                        <a:t>UDIN’s generated in two working days -</a:t>
                      </a:r>
                      <a:endParaRPr lang="en-IN" b="1" dirty="0"/>
                    </a:p>
                  </a:txBody>
                  <a:tcPr/>
                </a:tc>
                <a:tc>
                  <a:txBody>
                    <a:bodyPr/>
                    <a:lstStyle/>
                    <a:p>
                      <a:r>
                        <a:rPr lang="en-US" b="1" dirty="0"/>
                        <a:t>IG page 32</a:t>
                      </a:r>
                      <a:endParaRPr lang="en-IN" b="1" dirty="0"/>
                    </a:p>
                  </a:txBody>
                  <a:tcPr/>
                </a:tc>
                <a:extLst>
                  <a:ext uri="{0D108BD9-81ED-4DB2-BD59-A6C34878D82A}">
                    <a16:rowId xmlns:a16="http://schemas.microsoft.com/office/drawing/2014/main" val="10005"/>
                  </a:ext>
                </a:extLst>
              </a:tr>
              <a:tr h="370840">
                <a:tc>
                  <a:txBody>
                    <a:bodyPr/>
                    <a:lstStyle/>
                    <a:p>
                      <a:r>
                        <a:rPr lang="en-US" dirty="0"/>
                        <a:t>6</a:t>
                      </a:r>
                      <a:endParaRPr lang="en-IN" dirty="0"/>
                    </a:p>
                  </a:txBody>
                  <a:tcPr/>
                </a:tc>
                <a:tc>
                  <a:txBody>
                    <a:bodyPr/>
                    <a:lstStyle/>
                    <a:p>
                      <a:r>
                        <a:rPr lang="en-US" b="1" dirty="0"/>
                        <a:t>Adequate experience of partner</a:t>
                      </a:r>
                      <a:endParaRPr lang="en-IN" b="1" dirty="0"/>
                    </a:p>
                  </a:txBody>
                  <a:tcPr/>
                </a:tc>
                <a:tc>
                  <a:txBody>
                    <a:bodyPr/>
                    <a:lstStyle/>
                    <a:p>
                      <a:r>
                        <a:rPr lang="en-US" b="1" dirty="0"/>
                        <a:t>IG page 37</a:t>
                      </a:r>
                      <a:endParaRPr lang="en-IN" b="1" dirty="0"/>
                    </a:p>
                  </a:txBody>
                  <a:tcPr/>
                </a:tc>
                <a:extLst>
                  <a:ext uri="{0D108BD9-81ED-4DB2-BD59-A6C34878D82A}">
                    <a16:rowId xmlns:a16="http://schemas.microsoft.com/office/drawing/2014/main" val="10006"/>
                  </a:ext>
                </a:extLst>
              </a:tr>
              <a:tr h="370840">
                <a:tc>
                  <a:txBody>
                    <a:bodyPr/>
                    <a:lstStyle/>
                    <a:p>
                      <a:r>
                        <a:rPr lang="en-US" dirty="0"/>
                        <a:t>7,8</a:t>
                      </a:r>
                      <a:endParaRPr lang="en-IN" dirty="0"/>
                    </a:p>
                  </a:txBody>
                  <a:tcPr/>
                </a:tc>
                <a:tc>
                  <a:txBody>
                    <a:bodyPr/>
                    <a:lstStyle/>
                    <a:p>
                      <a:r>
                        <a:rPr lang="en-US" b="1" dirty="0"/>
                        <a:t>7-Presence/implementation templates for 20 top assignments YES/NO/NA</a:t>
                      </a:r>
                    </a:p>
                    <a:p>
                      <a:r>
                        <a:rPr lang="en-US" b="1" dirty="0"/>
                        <a:t>8- communication TCWG from PR</a:t>
                      </a:r>
                    </a:p>
                    <a:p>
                      <a:r>
                        <a:rPr lang="en-US" b="1" dirty="0"/>
                        <a:t>samples</a:t>
                      </a:r>
                      <a:endParaRPr lang="en-IN" b="1" dirty="0"/>
                    </a:p>
                  </a:txBody>
                  <a:tcPr/>
                </a:tc>
                <a:tc>
                  <a:txBody>
                    <a:bodyPr/>
                    <a:lstStyle/>
                    <a:p>
                      <a:r>
                        <a:rPr lang="en-US" b="1" dirty="0"/>
                        <a:t>IG page 43</a:t>
                      </a:r>
                    </a:p>
                    <a:p>
                      <a:endParaRPr lang="en-US" b="1" dirty="0"/>
                    </a:p>
                    <a:p>
                      <a:r>
                        <a:rPr lang="en-US" b="1" dirty="0"/>
                        <a:t>IG page 26</a:t>
                      </a:r>
                      <a:endParaRPr lang="en-IN" b="1" dirty="0"/>
                    </a:p>
                  </a:txBody>
                  <a:tcPr/>
                </a:tc>
                <a:extLst>
                  <a:ext uri="{0D108BD9-81ED-4DB2-BD59-A6C34878D82A}">
                    <a16:rowId xmlns:a16="http://schemas.microsoft.com/office/drawing/2014/main" val="10007"/>
                  </a:ext>
                </a:extLst>
              </a:tr>
            </a:tbl>
          </a:graphicData>
        </a:graphic>
      </p:graphicFrame>
      <p:sp>
        <p:nvSpPr>
          <p:cNvPr id="3" name="Footer Placeholder 2"/>
          <p:cNvSpPr>
            <a:spLocks noGrp="1"/>
          </p:cNvSpPr>
          <p:nvPr>
            <p:ph type="ftr" sz="quarter" idx="11"/>
          </p:nvPr>
        </p:nvSpPr>
        <p:spPr/>
        <p:txBody>
          <a:bodyPr/>
          <a:lstStyle/>
          <a:p>
            <a:r>
              <a:rPr lang="en-US"/>
              <a:t>faculty/facilitator CA RAMLAXMAN NOLAKHA 9322140998, MUMBAI</a:t>
            </a:r>
            <a:endParaRPr lang="en-IN" dirty="0"/>
          </a:p>
        </p:txBody>
      </p:sp>
      <p:sp>
        <p:nvSpPr>
          <p:cNvPr id="4" name="Slide Number Placeholder 3"/>
          <p:cNvSpPr>
            <a:spLocks noGrp="1"/>
          </p:cNvSpPr>
          <p:nvPr>
            <p:ph type="sldNum" sz="quarter" idx="12"/>
          </p:nvPr>
        </p:nvSpPr>
        <p:spPr/>
        <p:txBody>
          <a:bodyPr/>
          <a:lstStyle/>
          <a:p>
            <a:fld id="{104CF12B-1FBD-4A05-9A6F-DBDEACF1881B}" type="slidenum">
              <a:rPr lang="en-IN" smtClean="0"/>
              <a:t>50</a:t>
            </a:fld>
            <a:endParaRPr lang="en-IN" dirty="0"/>
          </a:p>
        </p:txBody>
      </p:sp>
      <p:sp>
        <p:nvSpPr>
          <p:cNvPr id="5" name="Title 4"/>
          <p:cNvSpPr>
            <a:spLocks noGrp="1"/>
          </p:cNvSpPr>
          <p:nvPr>
            <p:ph type="title"/>
          </p:nvPr>
        </p:nvSpPr>
        <p:spPr>
          <a:xfrm>
            <a:off x="1919536" y="0"/>
            <a:ext cx="8229600" cy="980728"/>
          </a:xfrm>
        </p:spPr>
        <p:txBody>
          <a:bodyPr>
            <a:normAutofit/>
          </a:bodyPr>
          <a:lstStyle/>
          <a:p>
            <a:r>
              <a:rPr lang="en-US" sz="2800" dirty="0"/>
              <a:t>What MIS to keep ready ? section 1.0 Practice Management – AQMM v2.0</a:t>
            </a:r>
            <a:endParaRPr lang="en-IN" sz="2800" dirty="0"/>
          </a:p>
        </p:txBody>
      </p:sp>
    </p:spTree>
    <p:extLst>
      <p:ext uri="{BB962C8B-B14F-4D97-AF65-F5344CB8AC3E}">
        <p14:creationId xmlns:p14="http://schemas.microsoft.com/office/powerpoint/2010/main" val="3703161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OF ACTIONS FOR IMPLEMENTATION  IN CA. FIRM- AQMM</a:t>
            </a:r>
            <a:endParaRPr lang="en-IN" sz="3200" dirty="0"/>
          </a:p>
        </p:txBody>
      </p:sp>
      <p:sp>
        <p:nvSpPr>
          <p:cNvPr id="3" name="Text Placeholder 2"/>
          <p:cNvSpPr>
            <a:spLocks noGrp="1"/>
          </p:cNvSpPr>
          <p:nvPr>
            <p:ph type="body" idx="1"/>
          </p:nvPr>
        </p:nvSpPr>
        <p:spPr/>
        <p:txBody>
          <a:bodyPr>
            <a:normAutofit lnSpcReduction="10000"/>
          </a:bodyPr>
          <a:lstStyle/>
          <a:p>
            <a:r>
              <a:rPr lang="en-US" dirty="0"/>
              <a:t>“KAAMYAAB BANO, KAMYABI KE PICHE MAT BHAGO….”</a:t>
            </a:r>
            <a:endParaRPr lang="en-IN" dirty="0"/>
          </a:p>
        </p:txBody>
      </p:sp>
      <p:sp>
        <p:nvSpPr>
          <p:cNvPr id="4" name="Text Placeholder 3"/>
          <p:cNvSpPr>
            <a:spLocks noGrp="1"/>
          </p:cNvSpPr>
          <p:nvPr>
            <p:ph type="body" sz="half" idx="3"/>
          </p:nvPr>
        </p:nvSpPr>
        <p:spPr/>
        <p:txBody>
          <a:bodyPr>
            <a:normAutofit lnSpcReduction="10000"/>
          </a:bodyPr>
          <a:lstStyle/>
          <a:p>
            <a:r>
              <a:rPr lang="en-US" dirty="0"/>
              <a:t>“AWAKE, ARISE AND DO NOT STOP TILL GOAL IS ACHIEVED” </a:t>
            </a:r>
            <a:endParaRPr lang="en-IN" dirty="0"/>
          </a:p>
        </p:txBody>
      </p:sp>
      <p:sp>
        <p:nvSpPr>
          <p:cNvPr id="5" name="Content Placeholder 4"/>
          <p:cNvSpPr>
            <a:spLocks noGrp="1"/>
          </p:cNvSpPr>
          <p:nvPr>
            <p:ph sz="quarter" idx="2"/>
          </p:nvPr>
        </p:nvSpPr>
        <p:spPr/>
        <p:txBody>
          <a:bodyPr>
            <a:normAutofit fontScale="92500"/>
          </a:bodyPr>
          <a:lstStyle/>
          <a:p>
            <a:r>
              <a:rPr lang="en-US" dirty="0"/>
              <a:t>A-Phase 1-</a:t>
            </a:r>
          </a:p>
          <a:p>
            <a:r>
              <a:rPr lang="en-US" dirty="0"/>
              <a:t>BENCHMARKING AND PLANNING,</a:t>
            </a:r>
          </a:p>
          <a:p>
            <a:r>
              <a:rPr lang="en-US" dirty="0"/>
              <a:t>B-phase 2-</a:t>
            </a:r>
          </a:p>
          <a:p>
            <a:r>
              <a:rPr lang="en-US" dirty="0"/>
              <a:t>IMPLEMENTATION,</a:t>
            </a:r>
          </a:p>
          <a:p>
            <a:r>
              <a:rPr lang="en-US" dirty="0"/>
              <a:t>All 3 sections</a:t>
            </a:r>
          </a:p>
          <a:p>
            <a:r>
              <a:rPr lang="en-US" dirty="0"/>
              <a:t>C-Phase 3-</a:t>
            </a:r>
          </a:p>
          <a:p>
            <a:r>
              <a:rPr lang="en-US" dirty="0"/>
              <a:t>MONITORING AND REVIEW,</a:t>
            </a:r>
          </a:p>
          <a:p>
            <a:r>
              <a:rPr lang="en-US" dirty="0"/>
              <a:t>Assess progress against parameters, Align with PR cycles, Documentation retention.</a:t>
            </a:r>
            <a:endParaRPr lang="en-IN" dirty="0"/>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69026" y="1412777"/>
            <a:ext cx="4041775" cy="3960439"/>
          </a:xfrm>
        </p:spPr>
      </p:pic>
      <p:sp>
        <p:nvSpPr>
          <p:cNvPr id="7" name="Footer Placeholder 6"/>
          <p:cNvSpPr>
            <a:spLocks noGrp="1"/>
          </p:cNvSpPr>
          <p:nvPr>
            <p:ph type="ftr" sz="quarter" idx="11"/>
          </p:nvPr>
        </p:nvSpPr>
        <p:spPr/>
        <p:txBody>
          <a:bodyPr/>
          <a:lstStyle/>
          <a:p>
            <a:r>
              <a:rPr lang="en-US"/>
              <a:t>faculty/facilitator CA RAMLAXMAN NOLAKHA 9322140998, MUMBAI</a:t>
            </a:r>
            <a:endParaRPr lang="en-IN" dirty="0"/>
          </a:p>
        </p:txBody>
      </p:sp>
      <p:sp>
        <p:nvSpPr>
          <p:cNvPr id="8" name="Slide Number Placeholder 7"/>
          <p:cNvSpPr>
            <a:spLocks noGrp="1"/>
          </p:cNvSpPr>
          <p:nvPr>
            <p:ph type="sldNum" sz="quarter" idx="12"/>
          </p:nvPr>
        </p:nvSpPr>
        <p:spPr/>
        <p:txBody>
          <a:bodyPr/>
          <a:lstStyle/>
          <a:p>
            <a:fld id="{104CF12B-1FBD-4A05-9A6F-DBDEACF1881B}" type="slidenum">
              <a:rPr lang="en-IN" smtClean="0"/>
              <a:t>51</a:t>
            </a:fld>
            <a:endParaRPr lang="en-IN" dirty="0"/>
          </a:p>
        </p:txBody>
      </p:sp>
    </p:spTree>
    <p:extLst>
      <p:ext uri="{BB962C8B-B14F-4D97-AF65-F5344CB8AC3E}">
        <p14:creationId xmlns:p14="http://schemas.microsoft.com/office/powerpoint/2010/main" val="2477295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9141" y="1227551"/>
            <a:ext cx="10546914" cy="5223352"/>
          </a:xfrm>
        </p:spPr>
      </p:pic>
      <p:sp>
        <p:nvSpPr>
          <p:cNvPr id="3" name="Slide Number Placeholder 2"/>
          <p:cNvSpPr>
            <a:spLocks noGrp="1"/>
          </p:cNvSpPr>
          <p:nvPr>
            <p:ph type="sldNum" sz="quarter" idx="12"/>
          </p:nvPr>
        </p:nvSpPr>
        <p:spPr/>
        <p:txBody>
          <a:bodyPr/>
          <a:lstStyle/>
          <a:p>
            <a:fld id="{84987527-4F94-449D-8DFA-25520CA89050}" type="slidenum">
              <a:rPr lang="en-IN" smtClean="0"/>
              <a:t>52</a:t>
            </a:fld>
            <a:endParaRPr lang="en-IN"/>
          </a:p>
        </p:txBody>
      </p:sp>
      <p:sp>
        <p:nvSpPr>
          <p:cNvPr id="4" name="Title 3"/>
          <p:cNvSpPr>
            <a:spLocks noGrp="1"/>
          </p:cNvSpPr>
          <p:nvPr>
            <p:ph type="title"/>
          </p:nvPr>
        </p:nvSpPr>
        <p:spPr/>
        <p:txBody>
          <a:bodyPr>
            <a:normAutofit/>
          </a:bodyPr>
          <a:lstStyle/>
          <a:p>
            <a:r>
              <a:rPr lang="en-US" sz="3600" dirty="0"/>
              <a:t>CHALLANGES HANDLING-</a:t>
            </a:r>
            <a:endParaRPr lang="en-IN" sz="3600" dirty="0"/>
          </a:p>
        </p:txBody>
      </p:sp>
      <p:sp>
        <p:nvSpPr>
          <p:cNvPr id="7" name="Rectangle 6"/>
          <p:cNvSpPr/>
          <p:nvPr/>
        </p:nvSpPr>
        <p:spPr>
          <a:xfrm>
            <a:off x="1670749" y="2967335"/>
            <a:ext cx="885050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CHALLANGES HANDLING-</a:t>
            </a:r>
            <a:endParaRPr lang="en-I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Footer Placeholder 1">
            <a:extLst>
              <a:ext uri="{FF2B5EF4-FFF2-40B4-BE49-F238E27FC236}">
                <a16:creationId xmlns:a16="http://schemas.microsoft.com/office/drawing/2014/main" id="{632B7A59-910F-D376-88F1-893181459AFE}"/>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2441460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Time constraints, user of AI practice and knowledge,</a:t>
            </a:r>
          </a:p>
          <a:p>
            <a:r>
              <a:rPr lang="en-US" dirty="0"/>
              <a:t>Judgmental issues, and knowledge must, little paid,</a:t>
            </a:r>
          </a:p>
          <a:p>
            <a:r>
              <a:rPr lang="en-US" dirty="0"/>
              <a:t>Reporting responsibility on reviewer, after report follow up,</a:t>
            </a:r>
          </a:p>
          <a:p>
            <a:r>
              <a:rPr lang="en-US" dirty="0"/>
              <a:t>Co- operation of PU team must and timely with proper record,</a:t>
            </a:r>
          </a:p>
          <a:p>
            <a:r>
              <a:rPr lang="en-US" dirty="0"/>
              <a:t>Emotional and friendly courtesy,</a:t>
            </a:r>
          </a:p>
          <a:p>
            <a:r>
              <a:rPr lang="en-US" dirty="0"/>
              <a:t>Influence by professionals and friends, </a:t>
            </a:r>
          </a:p>
          <a:p>
            <a:r>
              <a:rPr lang="en-US" dirty="0"/>
              <a:t>Maximum trust on personal enquiries, </a:t>
            </a:r>
          </a:p>
          <a:p>
            <a:r>
              <a:rPr lang="en-US" dirty="0"/>
              <a:t>Clean report or higher AQMM level do not mean all is well as there is limitations in reports, No immunity to firm-PU.</a:t>
            </a:r>
          </a:p>
          <a:p>
            <a:endParaRPr lang="en-US" dirty="0"/>
          </a:p>
          <a:p>
            <a:endParaRPr lang="en-IN" dirty="0"/>
          </a:p>
        </p:txBody>
      </p:sp>
      <p:sp>
        <p:nvSpPr>
          <p:cNvPr id="3" name="Slide Number Placeholder 2"/>
          <p:cNvSpPr>
            <a:spLocks noGrp="1"/>
          </p:cNvSpPr>
          <p:nvPr>
            <p:ph type="sldNum" sz="quarter" idx="12"/>
          </p:nvPr>
        </p:nvSpPr>
        <p:spPr/>
        <p:txBody>
          <a:bodyPr/>
          <a:lstStyle/>
          <a:p>
            <a:fld id="{84987527-4F94-449D-8DFA-25520CA89050}" type="slidenum">
              <a:rPr lang="en-IN" smtClean="0"/>
              <a:t>53</a:t>
            </a:fld>
            <a:endParaRPr lang="en-IN"/>
          </a:p>
        </p:txBody>
      </p:sp>
      <p:sp>
        <p:nvSpPr>
          <p:cNvPr id="4" name="Title 3"/>
          <p:cNvSpPr>
            <a:spLocks noGrp="1"/>
          </p:cNvSpPr>
          <p:nvPr>
            <p:ph type="title"/>
          </p:nvPr>
        </p:nvSpPr>
        <p:spPr/>
        <p:txBody>
          <a:bodyPr>
            <a:normAutofit fontScale="90000"/>
          </a:bodyPr>
          <a:lstStyle/>
          <a:p>
            <a:r>
              <a:rPr lang="en-US" dirty="0"/>
              <a:t>Challenges in review process  and resolutions-</a:t>
            </a:r>
            <a:endParaRPr lang="en-IN" dirty="0"/>
          </a:p>
        </p:txBody>
      </p:sp>
      <p:sp>
        <p:nvSpPr>
          <p:cNvPr id="5" name="Footer Placeholder 4">
            <a:extLst>
              <a:ext uri="{FF2B5EF4-FFF2-40B4-BE49-F238E27FC236}">
                <a16:creationId xmlns:a16="http://schemas.microsoft.com/office/drawing/2014/main" id="{F59F07AE-A0C8-4FB4-97B2-31C4D4484CCA}"/>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789753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ndalus" pitchFamily="18" charset="-78"/>
                <a:cs typeface="Andalus" pitchFamily="18" charset="-78"/>
              </a:rPr>
              <a:t>WHAT NEXT AFTER PEER REVIEW TRAINING AND PASSING OF  TEST ?</a:t>
            </a:r>
            <a:endParaRPr lang="en-IN" dirty="0">
              <a:latin typeface="Andalus" pitchFamily="18" charset="-78"/>
              <a:cs typeface="Andalus" pitchFamily="18" charset="-78"/>
            </a:endParaRPr>
          </a:p>
        </p:txBody>
      </p:sp>
      <p:sp>
        <p:nvSpPr>
          <p:cNvPr id="3" name="Content Placeholder 2"/>
          <p:cNvSpPr>
            <a:spLocks noGrp="1"/>
          </p:cNvSpPr>
          <p:nvPr>
            <p:ph sz="half" idx="1"/>
          </p:nvPr>
        </p:nvSpPr>
        <p:spPr/>
        <p:txBody>
          <a:bodyPr>
            <a:normAutofit fontScale="70000" lnSpcReduction="20000"/>
          </a:bodyPr>
          <a:lstStyle/>
          <a:p>
            <a:r>
              <a:rPr lang="en-US" dirty="0"/>
              <a:t>STEPS</a:t>
            </a:r>
          </a:p>
          <a:p>
            <a:pPr algn="just"/>
            <a:r>
              <a:rPr lang="en-US" dirty="0"/>
              <a:t>1- Review the notes of faculties, publications distributed  during training day, apply in form 3 </a:t>
            </a:r>
            <a:r>
              <a:rPr lang="en-US"/>
              <a:t>for  empanelment,</a:t>
            </a:r>
            <a:endParaRPr lang="en-US" dirty="0"/>
          </a:p>
          <a:p>
            <a:pPr algn="just"/>
            <a:r>
              <a:rPr lang="en-US" dirty="0"/>
              <a:t>2- Read PR Guidelines 2022, Hand Book, Manual, AQMM- IG,( all download free), </a:t>
            </a:r>
          </a:p>
          <a:p>
            <a:pPr algn="just"/>
            <a:r>
              <a:rPr lang="en-US" dirty="0"/>
              <a:t>3- ICAI  website–visit and read daily all updates, AASB,ASB, ESB, QRB,CAQD, PRB, FRRB, TAQRB and others, </a:t>
            </a:r>
            <a:endParaRPr lang="en-IN" dirty="0"/>
          </a:p>
        </p:txBody>
      </p:sp>
      <p:sp>
        <p:nvSpPr>
          <p:cNvPr id="4" name="Content Placeholder 3"/>
          <p:cNvSpPr>
            <a:spLocks noGrp="1"/>
          </p:cNvSpPr>
          <p:nvPr>
            <p:ph sz="half" idx="2"/>
          </p:nvPr>
        </p:nvSpPr>
        <p:spPr>
          <a:xfrm>
            <a:off x="6172200" y="1600201"/>
            <a:ext cx="4038600" cy="4421088"/>
          </a:xfrm>
        </p:spPr>
        <p:txBody>
          <a:bodyPr>
            <a:normAutofit fontScale="70000" lnSpcReduction="20000"/>
          </a:bodyPr>
          <a:lstStyle/>
          <a:p>
            <a:pPr algn="just"/>
            <a:r>
              <a:rPr lang="en-US" dirty="0"/>
              <a:t>4-Hand Book on PR contain hints to fill form 1 and Questionnaire and methods to check /review too with profile of PU firm,</a:t>
            </a:r>
          </a:p>
          <a:p>
            <a:pPr algn="just"/>
            <a:r>
              <a:rPr lang="en-US" dirty="0"/>
              <a:t>5-Design review program-common points-based on PR manual-even if no allotment,</a:t>
            </a:r>
          </a:p>
          <a:p>
            <a:pPr algn="just"/>
            <a:r>
              <a:rPr lang="en-US" dirty="0"/>
              <a:t>6- join sessions by ICAI,REGION, BRANCHES, or Study Circles,-physical or webinars,</a:t>
            </a:r>
          </a:p>
          <a:p>
            <a:pPr algn="just"/>
            <a:r>
              <a:rPr lang="en-US" dirty="0"/>
              <a:t>7- Self review of  preparations. </a:t>
            </a:r>
          </a:p>
          <a:p>
            <a:pPr algn="just"/>
            <a:endParaRPr lang="en-IN" dirty="0"/>
          </a:p>
        </p:txBody>
      </p:sp>
      <p:sp>
        <p:nvSpPr>
          <p:cNvPr id="5" name="Footer Placeholder 4"/>
          <p:cNvSpPr>
            <a:spLocks noGrp="1"/>
          </p:cNvSpPr>
          <p:nvPr>
            <p:ph type="ftr" sz="quarter" idx="11"/>
          </p:nvPr>
        </p:nvSpPr>
        <p:spPr/>
        <p:txBody>
          <a:bodyPr/>
          <a:lstStyle/>
          <a:p>
            <a:r>
              <a:rPr lang="en-IN"/>
              <a:t>presentation by CA. RAM LAXMAN NOLAKHA, FACULTY TRAINER MUMBAI 9322140998 </a:t>
            </a:r>
          </a:p>
        </p:txBody>
      </p:sp>
      <p:sp>
        <p:nvSpPr>
          <p:cNvPr id="6" name="Flowchart: Process 5"/>
          <p:cNvSpPr/>
          <p:nvPr/>
        </p:nvSpPr>
        <p:spPr>
          <a:xfrm>
            <a:off x="2423592" y="4869160"/>
            <a:ext cx="3528392" cy="115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STAY FOCUSSED</a:t>
            </a:r>
            <a:endParaRPr lang="en-IN" sz="4000" dirty="0"/>
          </a:p>
        </p:txBody>
      </p:sp>
    </p:spTree>
    <p:extLst>
      <p:ext uri="{BB962C8B-B14F-4D97-AF65-F5344CB8AC3E}">
        <p14:creationId xmlns:p14="http://schemas.microsoft.com/office/powerpoint/2010/main" val="3155766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76672"/>
            <a:ext cx="8229600" cy="1143000"/>
          </a:xfrm>
        </p:spPr>
        <p:txBody>
          <a:bodyPr/>
          <a:lstStyle/>
          <a:p>
            <a:r>
              <a:rPr lang="en-US" dirty="0"/>
              <a:t>FINALLY….</a:t>
            </a:r>
            <a:endParaRPr lang="en-IN"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9576" y="1628800"/>
            <a:ext cx="7704856" cy="4680520"/>
          </a:xfrm>
        </p:spPr>
      </p:pic>
      <p:sp>
        <p:nvSpPr>
          <p:cNvPr id="4" name="Footer Placeholder 3"/>
          <p:cNvSpPr>
            <a:spLocks noGrp="1"/>
          </p:cNvSpPr>
          <p:nvPr>
            <p:ph type="ftr" sz="quarter" idx="11"/>
          </p:nvPr>
        </p:nvSpPr>
        <p:spPr/>
        <p:txBody>
          <a:bodyPr/>
          <a:lstStyle/>
          <a:p>
            <a:r>
              <a:rPr lang="en-US"/>
              <a:t>faculty/facilitator CA RAMLAXMAN NOLAKHA 9322140998, MUMBAI</a:t>
            </a:r>
            <a:endParaRPr lang="en-IN"/>
          </a:p>
        </p:txBody>
      </p:sp>
      <p:sp>
        <p:nvSpPr>
          <p:cNvPr id="5" name="Slide Number Placeholder 4"/>
          <p:cNvSpPr>
            <a:spLocks noGrp="1"/>
          </p:cNvSpPr>
          <p:nvPr>
            <p:ph type="sldNum" sz="quarter" idx="12"/>
          </p:nvPr>
        </p:nvSpPr>
        <p:spPr/>
        <p:txBody>
          <a:bodyPr/>
          <a:lstStyle/>
          <a:p>
            <a:fld id="{AAFD9AC3-F020-4F2F-9A9C-4F748C1A101F}" type="slidenum">
              <a:rPr lang="en-IN" smtClean="0"/>
              <a:t>55</a:t>
            </a:fld>
            <a:endParaRPr lang="en-IN"/>
          </a:p>
        </p:txBody>
      </p:sp>
    </p:spTree>
    <p:extLst>
      <p:ext uri="{BB962C8B-B14F-4D97-AF65-F5344CB8AC3E}">
        <p14:creationId xmlns:p14="http://schemas.microsoft.com/office/powerpoint/2010/main" val="1694207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endParaRPr lang="en-IN" i="1" dirty="0"/>
          </a:p>
        </p:txBody>
      </p:sp>
      <p:sp>
        <p:nvSpPr>
          <p:cNvPr id="3" name="Title 2"/>
          <p:cNvSpPr>
            <a:spLocks noGrp="1"/>
          </p:cNvSpPr>
          <p:nvPr>
            <p:ph type="title"/>
          </p:nvPr>
        </p:nvSpPr>
        <p:spPr/>
        <p:txBody>
          <a:bodyPr>
            <a:noAutofit/>
          </a:bodyPr>
          <a:lstStyle/>
          <a:p>
            <a:pPr algn="just"/>
            <a:r>
              <a:rPr lang="en-US" sz="2800" dirty="0">
                <a:latin typeface="Arial Rounded MT Bold" pitchFamily="34" charset="0"/>
              </a:rPr>
              <a:t>A high enthusiasm, willingness along action at speed of Bullet can make you achieve what you want- CA. RAMLAXMAN NOLAKHA</a:t>
            </a:r>
            <a:endParaRPr lang="en-IN" sz="2800" dirty="0">
              <a:latin typeface="Arial Rounded MT Bold" pitchFamily="34" charset="0"/>
            </a:endParaRPr>
          </a:p>
        </p:txBody>
      </p:sp>
      <p:pic>
        <p:nvPicPr>
          <p:cNvPr id="1026" name="Picture 2" descr="C:\Users\RLN\Desktop\sundry hold on290725\IMAGES common\self-confidence-2121159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84784"/>
            <a:ext cx="8964488"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04CF12B-1FBD-4A05-9A6F-DBDEACF1881B}" type="slidenum">
              <a:rPr lang="en-IN" smtClean="0"/>
              <a:t>56</a:t>
            </a:fld>
            <a:endParaRPr lang="en-IN" dirty="0"/>
          </a:p>
        </p:txBody>
      </p:sp>
      <p:sp>
        <p:nvSpPr>
          <p:cNvPr id="5" name="Footer Placeholder 4"/>
          <p:cNvSpPr>
            <a:spLocks noGrp="1"/>
          </p:cNvSpPr>
          <p:nvPr>
            <p:ph type="ftr" sz="quarter" idx="11"/>
          </p:nvPr>
        </p:nvSpPr>
        <p:spPr/>
        <p:txBody>
          <a:bodyPr/>
          <a:lstStyle/>
          <a:p>
            <a:r>
              <a:rPr lang="en-US"/>
              <a:t>faculty/facilitator CA RAMLAXMAN NOLAKHA 9322140998, MUMBAI</a:t>
            </a:r>
            <a:endParaRPr lang="en-IN" dirty="0"/>
          </a:p>
        </p:txBody>
      </p:sp>
    </p:spTree>
    <p:extLst>
      <p:ext uri="{BB962C8B-B14F-4D97-AF65-F5344CB8AC3E}">
        <p14:creationId xmlns:p14="http://schemas.microsoft.com/office/powerpoint/2010/main" val="4107962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75" y="1677194"/>
            <a:ext cx="8096250" cy="4133850"/>
          </a:xfrm>
        </p:spPr>
      </p:pic>
      <p:sp>
        <p:nvSpPr>
          <p:cNvPr id="3" name="Slide Number Placeholder 2"/>
          <p:cNvSpPr>
            <a:spLocks noGrp="1"/>
          </p:cNvSpPr>
          <p:nvPr>
            <p:ph type="sldNum" sz="quarter" idx="12"/>
          </p:nvPr>
        </p:nvSpPr>
        <p:spPr/>
        <p:txBody>
          <a:bodyPr/>
          <a:lstStyle/>
          <a:p>
            <a:fld id="{84987527-4F94-449D-8DFA-25520CA89050}" type="slidenum">
              <a:rPr lang="en-IN" smtClean="0"/>
              <a:t>57</a:t>
            </a:fld>
            <a:endParaRPr lang="en-IN"/>
          </a:p>
        </p:txBody>
      </p:sp>
      <p:sp>
        <p:nvSpPr>
          <p:cNvPr id="4" name="Title 3"/>
          <p:cNvSpPr>
            <a:spLocks noGrp="1"/>
          </p:cNvSpPr>
          <p:nvPr>
            <p:ph type="title"/>
          </p:nvPr>
        </p:nvSpPr>
        <p:spPr/>
        <p:txBody>
          <a:bodyPr/>
          <a:lstStyle/>
          <a:p>
            <a:r>
              <a:rPr lang="en-US" dirty="0"/>
              <a:t>QUIZ-RUN UP…</a:t>
            </a:r>
            <a:endParaRPr lang="en-IN" dirty="0"/>
          </a:p>
        </p:txBody>
      </p:sp>
      <p:sp>
        <p:nvSpPr>
          <p:cNvPr id="2" name="Footer Placeholder 1">
            <a:extLst>
              <a:ext uri="{FF2B5EF4-FFF2-40B4-BE49-F238E27FC236}">
                <a16:creationId xmlns:a16="http://schemas.microsoft.com/office/drawing/2014/main" id="{6A499A51-1F99-FFAB-3BF7-F59DB0395287}"/>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976548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507DE9-83DF-A28C-B52F-9F9923C866B8}"/>
              </a:ext>
            </a:extLst>
          </p:cNvPr>
          <p:cNvSpPr>
            <a:spLocks noGrp="1"/>
          </p:cNvSpPr>
          <p:nvPr>
            <p:ph type="sldNum" sz="quarter" idx="12"/>
          </p:nvPr>
        </p:nvSpPr>
        <p:spPr/>
        <p:txBody>
          <a:bodyPr/>
          <a:lstStyle/>
          <a:p>
            <a:fld id="{84987527-4F94-449D-8DFA-25520CA89050}" type="slidenum">
              <a:rPr lang="en-IN" smtClean="0"/>
              <a:t>58</a:t>
            </a:fld>
            <a:endParaRPr lang="en-IN"/>
          </a:p>
        </p:txBody>
      </p:sp>
      <p:sp>
        <p:nvSpPr>
          <p:cNvPr id="4" name="TextBox 3">
            <a:extLst>
              <a:ext uri="{FF2B5EF4-FFF2-40B4-BE49-F238E27FC236}">
                <a16:creationId xmlns:a16="http://schemas.microsoft.com/office/drawing/2014/main" id="{4F3AAE02-7E01-FF63-A9F9-8F2CACB48981}"/>
              </a:ext>
            </a:extLst>
          </p:cNvPr>
          <p:cNvSpPr txBox="1"/>
          <p:nvPr/>
        </p:nvSpPr>
        <p:spPr>
          <a:xfrm>
            <a:off x="615577" y="539008"/>
            <a:ext cx="10202478" cy="4945713"/>
          </a:xfrm>
          <a:prstGeom prst="rect">
            <a:avLst/>
          </a:prstGeom>
          <a:noFill/>
        </p:spPr>
        <p:txBody>
          <a:bodyPr wrap="square">
            <a:spAutoFit/>
          </a:bodyPr>
          <a:lstStyle/>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COMPLEX SITUATIONS-</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1. Peer reviewer found during review in one of sample assurance that  CA firm(PU) signed tax audit but communication and acceptance of previous auditor was of later than sign date, later CA firm brought back dated communication letter from previous auditor and explained compliance-what reviewer should do?</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a. </a:t>
            </a:r>
            <a:r>
              <a:rPr lang="en-IN" sz="1800" dirty="0">
                <a:effectLst/>
                <a:latin typeface="Calibri" panose="020F0502020204030204" pitchFamily="34" charset="0"/>
                <a:ea typeface="Calibri" panose="020F0502020204030204" pitchFamily="34" charset="0"/>
                <a:cs typeface="Times New Roman" panose="02020603050405020304" pitchFamily="18" charset="0"/>
              </a:rPr>
              <a:t>Accept PU’s submission,</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b. </a:t>
            </a:r>
            <a:r>
              <a:rPr lang="en-IN" sz="1800" dirty="0">
                <a:effectLst/>
                <a:latin typeface="Calibri" panose="020F0502020204030204" pitchFamily="34" charset="0"/>
                <a:ea typeface="Calibri" panose="020F0502020204030204" pitchFamily="34" charset="0"/>
                <a:cs typeface="Times New Roman" panose="02020603050405020304" pitchFamily="18" charset="0"/>
              </a:rPr>
              <a:t>Do not accept and report in final report,</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c. </a:t>
            </a:r>
            <a:r>
              <a:rPr lang="en-IN" sz="1800" dirty="0">
                <a:effectLst/>
                <a:latin typeface="Calibri" panose="020F0502020204030204" pitchFamily="34" charset="0"/>
                <a:ea typeface="Calibri" panose="020F0502020204030204" pitchFamily="34" charset="0"/>
                <a:cs typeface="Times New Roman" panose="02020603050405020304" pitchFamily="18" charset="0"/>
              </a:rPr>
              <a:t>Since it was not chronic just make a documentation note and close the file,</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d. </a:t>
            </a:r>
            <a:r>
              <a:rPr lang="en-IN" sz="1800" dirty="0">
                <a:effectLst/>
                <a:latin typeface="Calibri" panose="020F0502020204030204" pitchFamily="34" charset="0"/>
                <a:ea typeface="Calibri" panose="020F0502020204030204" pitchFamily="34" charset="0"/>
                <a:cs typeface="Times New Roman" panose="02020603050405020304" pitchFamily="18" charset="0"/>
              </a:rPr>
              <a:t>Make to understand CA firm that such practices are unethical and does not fall for acceptance in any case,</a:t>
            </a:r>
          </a:p>
          <a:p>
            <a:pPr marL="447675"/>
            <a:r>
              <a:rPr lang="en-IN" dirty="0">
                <a:latin typeface="Calibri" panose="020F0502020204030204" pitchFamily="34" charset="0"/>
                <a:ea typeface="Calibri" panose="020F0502020204030204" pitchFamily="34" charset="0"/>
                <a:cs typeface="Times New Roman" panose="02020603050405020304" pitchFamily="18" charset="0"/>
              </a:rPr>
              <a:t>e. </a:t>
            </a:r>
            <a:r>
              <a:rPr lang="en-IN" sz="1800" dirty="0">
                <a:effectLst/>
                <a:latin typeface="Calibri" panose="020F0502020204030204" pitchFamily="34" charset="0"/>
                <a:ea typeface="Calibri" panose="020F0502020204030204" pitchFamily="34" charset="0"/>
                <a:cs typeface="Times New Roman" panose="02020603050405020304" pitchFamily="18" charset="0"/>
              </a:rPr>
              <a:t>All above or any other  </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 After intimation of proposed  3 names for selection of reviewer by PRB , PU firm calls for meeting with one of reviewer, during meeting , PU request to complete pending documentations for engagements which they will pay separately, if yes, PU will intimate board for name confirmation.</a:t>
            </a:r>
          </a:p>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if offer of PU is ethical? </a:t>
            </a:r>
          </a:p>
        </p:txBody>
      </p:sp>
      <p:sp>
        <p:nvSpPr>
          <p:cNvPr id="3" name="Footer Placeholder 2">
            <a:extLst>
              <a:ext uri="{FF2B5EF4-FFF2-40B4-BE49-F238E27FC236}">
                <a16:creationId xmlns:a16="http://schemas.microsoft.com/office/drawing/2014/main" id="{652015B7-2B5D-89D5-E2A4-1E55F2E4FF7E}"/>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942943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100629"/>
            <a:ext cx="10027920" cy="4861760"/>
          </a:xfrm>
        </p:spPr>
        <p:txBody>
          <a:bodyPr>
            <a:normAutofit/>
          </a:bodyPr>
          <a:lstStyle/>
          <a:p>
            <a:pPr algn="just"/>
            <a:r>
              <a:rPr lang="en-US" sz="4800" b="1" dirty="0">
                <a:solidFill>
                  <a:schemeClr val="accent2"/>
                </a:solidFill>
                <a:latin typeface="Baskerville Old Face" pitchFamily="18" charset="0"/>
              </a:rPr>
              <a:t>You have to perform at a consistently higher level than others, that’s the mark of a true professional,</a:t>
            </a:r>
          </a:p>
          <a:p>
            <a:pPr algn="just"/>
            <a:endParaRPr lang="en-US" sz="4800" b="1" dirty="0">
              <a:solidFill>
                <a:schemeClr val="accent2"/>
              </a:solidFill>
              <a:latin typeface="Baskerville Old Face" pitchFamily="18" charset="0"/>
            </a:endParaRPr>
          </a:p>
          <a:p>
            <a:pPr algn="just"/>
            <a:r>
              <a:rPr lang="en-US" sz="4800" b="1" dirty="0">
                <a:solidFill>
                  <a:schemeClr val="accent2"/>
                </a:solidFill>
                <a:latin typeface="Baskerville Old Face" pitchFamily="18" charset="0"/>
              </a:rPr>
              <a:t>Do your best and leave the rest to God,</a:t>
            </a:r>
            <a:endParaRPr lang="en-IN" sz="4800" b="1" dirty="0">
              <a:solidFill>
                <a:schemeClr val="accent2"/>
              </a:solidFill>
              <a:latin typeface="Baskerville Old Face" pitchFamily="18" charset="0"/>
            </a:endParaRPr>
          </a:p>
        </p:txBody>
      </p:sp>
      <p:sp>
        <p:nvSpPr>
          <p:cNvPr id="4" name="Slide Number Placeholder 3"/>
          <p:cNvSpPr>
            <a:spLocks noGrp="1"/>
          </p:cNvSpPr>
          <p:nvPr>
            <p:ph type="sldNum" sz="quarter" idx="12"/>
          </p:nvPr>
        </p:nvSpPr>
        <p:spPr/>
        <p:txBody>
          <a:bodyPr/>
          <a:lstStyle/>
          <a:p>
            <a:fld id="{84987527-4F94-449D-8DFA-25520CA89050}" type="slidenum">
              <a:rPr lang="en-IN" smtClean="0"/>
              <a:t>59</a:t>
            </a:fld>
            <a:endParaRPr lang="en-IN"/>
          </a:p>
        </p:txBody>
      </p:sp>
      <p:sp>
        <p:nvSpPr>
          <p:cNvPr id="2" name="Title 1"/>
          <p:cNvSpPr>
            <a:spLocks noGrp="1"/>
          </p:cNvSpPr>
          <p:nvPr>
            <p:ph type="title"/>
          </p:nvPr>
        </p:nvSpPr>
        <p:spPr/>
        <p:txBody>
          <a:bodyPr/>
          <a:lstStyle/>
          <a:p>
            <a:r>
              <a:rPr lang="en-US" dirty="0"/>
              <a:t>Never forget…</a:t>
            </a:r>
            <a:endParaRPr lang="en-IN" dirty="0"/>
          </a:p>
        </p:txBody>
      </p:sp>
      <p:sp>
        <p:nvSpPr>
          <p:cNvPr id="5" name="Footer Placeholder 4">
            <a:extLst>
              <a:ext uri="{FF2B5EF4-FFF2-40B4-BE49-F238E27FC236}">
                <a16:creationId xmlns:a16="http://schemas.microsoft.com/office/drawing/2014/main" id="{65628623-84C5-CF6E-E980-524A2F4E8426}"/>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264980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6093" y="692696"/>
            <a:ext cx="4947266" cy="5544616"/>
          </a:xfrm>
        </p:spPr>
      </p:pic>
      <p:sp>
        <p:nvSpPr>
          <p:cNvPr id="4" name="Footer Placeholder 3"/>
          <p:cNvSpPr>
            <a:spLocks noGrp="1"/>
          </p:cNvSpPr>
          <p:nvPr>
            <p:ph type="ftr" sz="quarter" idx="11"/>
          </p:nvPr>
        </p:nvSpPr>
        <p:spPr/>
        <p:txBody>
          <a:bodyPr/>
          <a:lstStyle/>
          <a:p>
            <a:r>
              <a:rPr lang="en-US"/>
              <a:t>faculty/facilitator CA RAMLAXMAN NOLAKHA 9322140998, MUMBAI</a:t>
            </a:r>
            <a:endParaRPr lang="en-IN" dirty="0"/>
          </a:p>
        </p:txBody>
      </p:sp>
      <p:sp>
        <p:nvSpPr>
          <p:cNvPr id="5" name="Slide Number Placeholder 4"/>
          <p:cNvSpPr>
            <a:spLocks noGrp="1"/>
          </p:cNvSpPr>
          <p:nvPr>
            <p:ph type="sldNum" sz="quarter" idx="12"/>
          </p:nvPr>
        </p:nvSpPr>
        <p:spPr/>
        <p:txBody>
          <a:bodyPr/>
          <a:lstStyle/>
          <a:p>
            <a:fld id="{AAFD9AC3-F020-4F2F-9A9C-4F748C1A101F}" type="slidenum">
              <a:rPr lang="en-IN" smtClean="0"/>
              <a:t>6</a:t>
            </a:fld>
            <a:endParaRPr lang="en-IN"/>
          </a:p>
        </p:txBody>
      </p:sp>
      <p:pic>
        <p:nvPicPr>
          <p:cNvPr id="1026" name="Picture 2" descr="C:\Users\RLN\Desktop\sundry hold on240525\IMAGES common\CODE OF ETHICS VO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055" y="620688"/>
            <a:ext cx="4325851"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14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1504"/>
          <a:stretch/>
        </p:blipFill>
        <p:spPr>
          <a:xfrm>
            <a:off x="1225883" y="1481137"/>
            <a:ext cx="9740233" cy="4926807"/>
          </a:xfrm>
        </p:spPr>
      </p:pic>
      <p:sp>
        <p:nvSpPr>
          <p:cNvPr id="3" name="Slide Number Placeholder 2"/>
          <p:cNvSpPr>
            <a:spLocks noGrp="1"/>
          </p:cNvSpPr>
          <p:nvPr>
            <p:ph type="sldNum" sz="quarter" idx="12"/>
          </p:nvPr>
        </p:nvSpPr>
        <p:spPr/>
        <p:txBody>
          <a:bodyPr/>
          <a:lstStyle/>
          <a:p>
            <a:fld id="{84987527-4F94-449D-8DFA-25520CA89050}" type="slidenum">
              <a:rPr lang="en-IN" smtClean="0"/>
              <a:t>60</a:t>
            </a:fld>
            <a:endParaRPr lang="en-IN"/>
          </a:p>
        </p:txBody>
      </p:sp>
      <p:sp>
        <p:nvSpPr>
          <p:cNvPr id="4" name="Title 3"/>
          <p:cNvSpPr>
            <a:spLocks noGrp="1"/>
          </p:cNvSpPr>
          <p:nvPr>
            <p:ph type="title"/>
          </p:nvPr>
        </p:nvSpPr>
        <p:spPr/>
        <p:txBody>
          <a:bodyPr>
            <a:normAutofit/>
          </a:bodyPr>
          <a:lstStyle/>
          <a:p>
            <a:r>
              <a:rPr lang="en-US" sz="2000" dirty="0"/>
              <a:t>Thank you dear professionals of VASAI BRANCH AND OTHERS-WIRC  –presentation by </a:t>
            </a:r>
            <a:br>
              <a:rPr lang="en-US" sz="2000" dirty="0"/>
            </a:br>
            <a:r>
              <a:rPr lang="en-US" sz="2000" dirty="0"/>
              <a:t>CA. Ram Laxman </a:t>
            </a:r>
            <a:r>
              <a:rPr lang="en-US" sz="2000" dirty="0" err="1"/>
              <a:t>Nolakha</a:t>
            </a:r>
            <a:r>
              <a:rPr lang="en-US" sz="2000" dirty="0"/>
              <a:t>- </a:t>
            </a:r>
            <a:r>
              <a:rPr lang="en-US" sz="2000" dirty="0">
                <a:hlinkClick r:id="rId3"/>
              </a:rPr>
              <a:t>rlnolakha22@yahoo.com</a:t>
            </a:r>
            <a:r>
              <a:rPr lang="en-US" sz="2000" dirty="0"/>
              <a:t> ,9322140998 </a:t>
            </a:r>
            <a:endParaRPr lang="en-IN" sz="2000" dirty="0"/>
          </a:p>
        </p:txBody>
      </p:sp>
      <p:sp>
        <p:nvSpPr>
          <p:cNvPr id="2" name="Footer Placeholder 1">
            <a:extLst>
              <a:ext uri="{FF2B5EF4-FFF2-40B4-BE49-F238E27FC236}">
                <a16:creationId xmlns:a16="http://schemas.microsoft.com/office/drawing/2014/main" id="{7271BB7F-E188-9CFA-9BEE-3AB437EF536A}"/>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130817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5948" y="1482948"/>
            <a:ext cx="5100104" cy="4522342"/>
          </a:xfrm>
        </p:spPr>
      </p:pic>
      <p:sp>
        <p:nvSpPr>
          <p:cNvPr id="3" name="Slide Number Placeholder 2"/>
          <p:cNvSpPr>
            <a:spLocks noGrp="1"/>
          </p:cNvSpPr>
          <p:nvPr>
            <p:ph type="sldNum" sz="quarter" idx="12"/>
          </p:nvPr>
        </p:nvSpPr>
        <p:spPr/>
        <p:txBody>
          <a:bodyPr/>
          <a:lstStyle/>
          <a:p>
            <a:fld id="{84987527-4F94-449D-8DFA-25520CA89050}" type="slidenum">
              <a:rPr lang="en-IN" smtClean="0"/>
              <a:t>7</a:t>
            </a:fld>
            <a:endParaRPr lang="en-IN"/>
          </a:p>
        </p:txBody>
      </p:sp>
      <p:sp>
        <p:nvSpPr>
          <p:cNvPr id="4" name="Title 3"/>
          <p:cNvSpPr>
            <a:spLocks noGrp="1"/>
          </p:cNvSpPr>
          <p:nvPr>
            <p:ph type="title"/>
          </p:nvPr>
        </p:nvSpPr>
        <p:spPr>
          <a:xfrm>
            <a:off x="609600" y="274638"/>
            <a:ext cx="10972800" cy="1441428"/>
          </a:xfrm>
        </p:spPr>
        <p:txBody>
          <a:bodyPr/>
          <a:lstStyle/>
          <a:p>
            <a:r>
              <a:rPr lang="en-US" dirty="0"/>
              <a:t>Moving forward-</a:t>
            </a:r>
            <a:endParaRPr lang="en-IN" dirty="0"/>
          </a:p>
        </p:txBody>
      </p:sp>
      <p:sp>
        <p:nvSpPr>
          <p:cNvPr id="2" name="Footer Placeholder 1">
            <a:extLst>
              <a:ext uri="{FF2B5EF4-FFF2-40B4-BE49-F238E27FC236}">
                <a16:creationId xmlns:a16="http://schemas.microsoft.com/office/drawing/2014/main" id="{A68A1E38-AFC0-0F22-8B8E-CE00B8702AFE}"/>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322802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latin typeface="Algerian" pitchFamily="82" charset="0"/>
              </a:rPr>
              <a:t>FOCUSS</a:t>
            </a:r>
            <a:endParaRPr lang="en-IN" sz="7200" dirty="0">
              <a:latin typeface="Algerian" pitchFamily="8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4" y="1196752"/>
            <a:ext cx="8280920" cy="5040560"/>
          </a:xfrm>
        </p:spPr>
      </p:pic>
      <p:sp>
        <p:nvSpPr>
          <p:cNvPr id="4" name="Footer Placeholder 3"/>
          <p:cNvSpPr>
            <a:spLocks noGrp="1"/>
          </p:cNvSpPr>
          <p:nvPr>
            <p:ph type="ftr" sz="quarter" idx="11"/>
          </p:nvPr>
        </p:nvSpPr>
        <p:spPr/>
        <p:txBody>
          <a:bodyPr/>
          <a:lstStyle/>
          <a:p>
            <a:r>
              <a:rPr lang="en-US"/>
              <a:t>faculty/facilitator CA RAMLAXMAN NOLAKHA 9322140998, MUMBAI</a:t>
            </a:r>
            <a:endParaRPr lang="en-IN"/>
          </a:p>
        </p:txBody>
      </p:sp>
      <p:sp>
        <p:nvSpPr>
          <p:cNvPr id="5" name="Slide Number Placeholder 4"/>
          <p:cNvSpPr>
            <a:spLocks noGrp="1"/>
          </p:cNvSpPr>
          <p:nvPr>
            <p:ph type="sldNum" sz="quarter" idx="12"/>
          </p:nvPr>
        </p:nvSpPr>
        <p:spPr/>
        <p:txBody>
          <a:bodyPr/>
          <a:lstStyle/>
          <a:p>
            <a:fld id="{AAFD9AC3-F020-4F2F-9A9C-4F748C1A101F}" type="slidenum">
              <a:rPr lang="en-IN" smtClean="0"/>
              <a:t>8</a:t>
            </a:fld>
            <a:endParaRPr lang="en-IN"/>
          </a:p>
        </p:txBody>
      </p:sp>
    </p:spTree>
    <p:extLst>
      <p:ext uri="{BB962C8B-B14F-4D97-AF65-F5344CB8AC3E}">
        <p14:creationId xmlns:p14="http://schemas.microsoft.com/office/powerpoint/2010/main" val="413070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9477E23-250E-31CA-4D3D-E3A5EB4CC36F}"/>
              </a:ext>
            </a:extLst>
          </p:cNvPr>
          <p:cNvGraphicFramePr>
            <a:graphicFrameLocks noGrp="1"/>
          </p:cNvGraphicFramePr>
          <p:nvPr>
            <p:ph idx="1"/>
            <p:extLst>
              <p:ext uri="{D42A27DB-BD31-4B8C-83A1-F6EECF244321}">
                <p14:modId xmlns:p14="http://schemas.microsoft.com/office/powerpoint/2010/main" val="2094060366"/>
              </p:ext>
            </p:extLst>
          </p:nvPr>
        </p:nvGraphicFramePr>
        <p:xfrm>
          <a:off x="377583" y="187890"/>
          <a:ext cx="11484565" cy="6537960"/>
        </p:xfrm>
        <a:graphic>
          <a:graphicData uri="http://schemas.openxmlformats.org/drawingml/2006/table">
            <a:tbl>
              <a:tblPr firstRow="1" bandRow="1">
                <a:tableStyleId>{5C22544A-7EE6-4342-B048-85BDC9FD1C3A}</a:tableStyleId>
              </a:tblPr>
              <a:tblGrid>
                <a:gridCol w="472867">
                  <a:extLst>
                    <a:ext uri="{9D8B030D-6E8A-4147-A177-3AD203B41FA5}">
                      <a16:colId xmlns:a16="http://schemas.microsoft.com/office/drawing/2014/main" val="1764225862"/>
                    </a:ext>
                  </a:extLst>
                </a:gridCol>
                <a:gridCol w="11011698">
                  <a:extLst>
                    <a:ext uri="{9D8B030D-6E8A-4147-A177-3AD203B41FA5}">
                      <a16:colId xmlns:a16="http://schemas.microsoft.com/office/drawing/2014/main" val="3724697028"/>
                    </a:ext>
                  </a:extLst>
                </a:gridCol>
              </a:tblGrid>
              <a:tr h="348977">
                <a:tc gridSpan="2">
                  <a:txBody>
                    <a:bodyPr/>
                    <a:lstStyle/>
                    <a:p>
                      <a:r>
                        <a:rPr lang="en-US" dirty="0">
                          <a:solidFill>
                            <a:schemeClr val="tx1"/>
                          </a:solidFill>
                        </a:rPr>
                        <a:t>Important clause – Peer Review Guidelines 2022</a:t>
                      </a:r>
                      <a:endParaRPr lang="en-IN" dirty="0">
                        <a:solidFill>
                          <a:schemeClr val="tx1"/>
                        </a:solidFill>
                      </a:endParaRPr>
                    </a:p>
                  </a:txBody>
                  <a:tcPr marL="87464" marR="8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4950368"/>
                  </a:ext>
                </a:extLst>
              </a:tr>
              <a:tr h="348977">
                <a:tc gridSpan="2">
                  <a:txBody>
                    <a:bodyPr/>
                    <a:lstStyle/>
                    <a:p>
                      <a:r>
                        <a:rPr lang="en-US" b="1" dirty="0">
                          <a:solidFill>
                            <a:schemeClr val="tx1"/>
                          </a:solidFill>
                        </a:rPr>
                        <a:t>Chapter II : Clause 4 - Coverage of Peer Review</a:t>
                      </a:r>
                      <a:endParaRPr lang="en-IN" b="1" dirty="0">
                        <a:solidFill>
                          <a:schemeClr val="tx1"/>
                        </a:solidFill>
                      </a:endParaRPr>
                    </a:p>
                  </a:txBody>
                  <a:tcPr marL="87464" marR="8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2697931199"/>
                  </a:ext>
                </a:extLst>
              </a:tr>
              <a:tr h="5540008">
                <a:tc>
                  <a:txBody>
                    <a:bodyPr/>
                    <a:lstStyle/>
                    <a:p>
                      <a:endParaRPr lang="en-IN" dirty="0"/>
                    </a:p>
                  </a:txBody>
                  <a:tcPr marL="87464" marR="8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None/>
                      </a:pPr>
                      <a:r>
                        <a:rPr lang="en-US" dirty="0"/>
                        <a:t>(1</a:t>
                      </a:r>
                      <a:r>
                        <a:rPr lang="en-US" sz="1700" dirty="0"/>
                        <a:t>) The Peer Review process shall apply to </a:t>
                      </a:r>
                      <a:r>
                        <a:rPr lang="en-US" sz="1700" b="1" i="1" dirty="0"/>
                        <a:t>all the assurance engagements signed</a:t>
                      </a:r>
                      <a:r>
                        <a:rPr lang="en-US" sz="1700" b="0" i="1" dirty="0"/>
                        <a:t> </a:t>
                      </a:r>
                      <a:r>
                        <a:rPr lang="en-US" sz="1700" dirty="0"/>
                        <a:t>by a Practice Unit during the period under review.</a:t>
                      </a:r>
                    </a:p>
                    <a:p>
                      <a:pPr marL="0" indent="0">
                        <a:buNone/>
                      </a:pPr>
                      <a:r>
                        <a:rPr lang="en-US" sz="1700" dirty="0"/>
                        <a:t>(2) Once a Practice Unit is subjected to Peer Review, its assurance engagement records pertaining to the Peer Review Period shall be subject to examination and review by the Peer Reviewer. </a:t>
                      </a:r>
                    </a:p>
                    <a:p>
                      <a:pPr marL="0" indent="0">
                        <a:buNone/>
                      </a:pPr>
                      <a:r>
                        <a:rPr lang="en-US" sz="1700" dirty="0"/>
                        <a:t>(3) A Practice Unit having one or more branches at various locations in India may opt to get the Peer Review of any branch or branches conducted by a Branch Peer Reviewer. The Reviewer conducting the Peer Review of the Head Office shall consider the report of the Branch Peer Reviewer and shall issue a consolidated report for the Practice Unit. </a:t>
                      </a:r>
                    </a:p>
                    <a:p>
                      <a:r>
                        <a:rPr lang="en-US" sz="1700" b="0" dirty="0">
                          <a:solidFill>
                            <a:schemeClr val="tx1"/>
                          </a:solidFill>
                        </a:rPr>
                        <a:t>(4) </a:t>
                      </a:r>
                      <a:r>
                        <a:rPr lang="en-US" sz="1700" b="1" dirty="0">
                          <a:solidFill>
                            <a:schemeClr val="tx1"/>
                          </a:solidFill>
                        </a:rPr>
                        <a:t>The Peer Review shall cover</a:t>
                      </a:r>
                      <a:r>
                        <a:rPr lang="en-US" sz="1700" b="0" dirty="0">
                          <a:solidFill>
                            <a:schemeClr val="tx1"/>
                          </a:solidFill>
                        </a:rPr>
                        <a:t>: </a:t>
                      </a:r>
                    </a:p>
                    <a:p>
                      <a:pPr marL="400050" indent="-400050">
                        <a:buAutoNum type="romanLcParenBoth"/>
                      </a:pPr>
                      <a:r>
                        <a:rPr lang="en-US" sz="1700" b="0" dirty="0">
                          <a:solidFill>
                            <a:schemeClr val="tx1"/>
                          </a:solidFill>
                        </a:rPr>
                        <a:t>Compliance with </a:t>
                      </a:r>
                      <a:r>
                        <a:rPr lang="en-US" sz="1700" b="0" i="1" u="sng" dirty="0">
                          <a:solidFill>
                            <a:schemeClr val="tx1"/>
                          </a:solidFill>
                        </a:rPr>
                        <a:t>Technical, Professional and Ethical Standards</a:t>
                      </a:r>
                      <a:r>
                        <a:rPr lang="en-US" sz="1700" b="0" u="sng" dirty="0">
                          <a:solidFill>
                            <a:schemeClr val="tx1"/>
                          </a:solidFill>
                        </a:rPr>
                        <a:t>. </a:t>
                      </a:r>
                    </a:p>
                    <a:p>
                      <a:pPr marL="0" indent="0">
                        <a:buNone/>
                      </a:pPr>
                      <a:r>
                        <a:rPr lang="en-US" sz="1700" b="0" dirty="0">
                          <a:solidFill>
                            <a:schemeClr val="tx1"/>
                          </a:solidFill>
                        </a:rPr>
                        <a:t>(ii) </a:t>
                      </a:r>
                      <a:r>
                        <a:rPr lang="en-US" sz="1700" b="0" i="1" u="sng" dirty="0">
                          <a:solidFill>
                            <a:schemeClr val="tx1"/>
                          </a:solidFill>
                        </a:rPr>
                        <a:t>Quality of reporting</a:t>
                      </a:r>
                      <a:r>
                        <a:rPr lang="en-US" sz="1700" b="0" u="sng" dirty="0">
                          <a:solidFill>
                            <a:schemeClr val="tx1"/>
                          </a:solidFill>
                        </a:rPr>
                        <a:t>. </a:t>
                      </a:r>
                    </a:p>
                    <a:p>
                      <a:pPr marL="0" indent="0">
                        <a:buNone/>
                      </a:pPr>
                      <a:r>
                        <a:rPr lang="en-US" sz="1700" b="0" dirty="0">
                          <a:solidFill>
                            <a:schemeClr val="tx1"/>
                          </a:solidFill>
                        </a:rPr>
                        <a:t>(iii) </a:t>
                      </a:r>
                      <a:r>
                        <a:rPr lang="en-US" sz="1700" b="0" i="1" u="sng" dirty="0">
                          <a:solidFill>
                            <a:schemeClr val="tx1"/>
                          </a:solidFill>
                        </a:rPr>
                        <a:t>Systems and procedures </a:t>
                      </a:r>
                      <a:r>
                        <a:rPr lang="en-US" sz="1700" b="0" dirty="0">
                          <a:solidFill>
                            <a:schemeClr val="tx1"/>
                          </a:solidFill>
                        </a:rPr>
                        <a:t>for carrying out assurance services. </a:t>
                      </a:r>
                    </a:p>
                    <a:p>
                      <a:pPr marL="0" indent="0">
                        <a:buNone/>
                      </a:pPr>
                      <a:r>
                        <a:rPr lang="en-US" sz="1700" b="0" dirty="0">
                          <a:solidFill>
                            <a:schemeClr val="tx1"/>
                          </a:solidFill>
                        </a:rPr>
                        <a:t>(iv) Self evaluation under </a:t>
                      </a:r>
                      <a:r>
                        <a:rPr lang="en-US" sz="1700" b="0" i="0" u="sng" dirty="0">
                          <a:solidFill>
                            <a:schemeClr val="tx1"/>
                          </a:solidFill>
                        </a:rPr>
                        <a:t>Audit Quality Maturity Model </a:t>
                      </a:r>
                      <a:r>
                        <a:rPr lang="en-US" sz="1700" b="0" dirty="0">
                          <a:solidFill>
                            <a:schemeClr val="tx1"/>
                          </a:solidFill>
                        </a:rPr>
                        <a:t>or any other guideline issued by the Centre for Audit Quality. </a:t>
                      </a:r>
                    </a:p>
                    <a:p>
                      <a:pPr marL="0" indent="0">
                        <a:buNone/>
                      </a:pPr>
                      <a:r>
                        <a:rPr lang="en-US" sz="1700" b="0" dirty="0">
                          <a:solidFill>
                            <a:schemeClr val="tx1"/>
                          </a:solidFill>
                        </a:rPr>
                        <a:t>(v) </a:t>
                      </a:r>
                      <a:r>
                        <a:rPr lang="en-US" sz="1700" b="0" i="1" u="sng" dirty="0">
                          <a:solidFill>
                            <a:schemeClr val="tx1"/>
                          </a:solidFill>
                        </a:rPr>
                        <a:t>Training </a:t>
                      </a:r>
                      <a:r>
                        <a:rPr lang="en-US" sz="1700" b="0" i="1" u="sng" dirty="0" err="1">
                          <a:solidFill>
                            <a:schemeClr val="tx1"/>
                          </a:solidFill>
                        </a:rPr>
                        <a:t>programes</a:t>
                      </a:r>
                      <a:r>
                        <a:rPr lang="en-US" sz="1700" b="0" i="1" u="sng" dirty="0">
                          <a:solidFill>
                            <a:schemeClr val="tx1"/>
                          </a:solidFill>
                        </a:rPr>
                        <a:t> for staff </a:t>
                      </a:r>
                      <a:r>
                        <a:rPr lang="en-US" sz="1700" b="0" dirty="0">
                          <a:solidFill>
                            <a:schemeClr val="tx1"/>
                          </a:solidFill>
                        </a:rPr>
                        <a:t>(including article and audit assistants) concerned with assurance functions, including availability of appropriate infrastructure. </a:t>
                      </a:r>
                    </a:p>
                    <a:p>
                      <a:pPr marL="0" indent="0">
                        <a:buNone/>
                      </a:pPr>
                      <a:r>
                        <a:rPr lang="en-US" sz="1700" b="0" dirty="0">
                          <a:solidFill>
                            <a:schemeClr val="tx1"/>
                          </a:solidFill>
                        </a:rPr>
                        <a:t>(vi) Compliance with </a:t>
                      </a:r>
                      <a:r>
                        <a:rPr lang="en-US" sz="1700" b="0" i="1" u="sng" dirty="0">
                          <a:solidFill>
                            <a:schemeClr val="tx1"/>
                          </a:solidFill>
                        </a:rPr>
                        <a:t>directions and / or guidelines </a:t>
                      </a:r>
                      <a:r>
                        <a:rPr lang="en-US" sz="1700" b="0" u="sng" dirty="0">
                          <a:solidFill>
                            <a:schemeClr val="tx1"/>
                          </a:solidFill>
                        </a:rPr>
                        <a:t>issued by the Council to its Members</a:t>
                      </a:r>
                      <a:r>
                        <a:rPr lang="en-US" sz="1700" b="0" dirty="0">
                          <a:solidFill>
                            <a:schemeClr val="tx1"/>
                          </a:solidFill>
                        </a:rPr>
                        <a:t>, including fees to be charged, number of audits undertaken, </a:t>
                      </a:r>
                      <a:r>
                        <a:rPr lang="en-US" sz="1700" b="0" u="sng" dirty="0">
                          <a:solidFill>
                            <a:schemeClr val="tx1"/>
                          </a:solidFill>
                        </a:rPr>
                        <a:t>register for Assurance Engagements </a:t>
                      </a:r>
                      <a:r>
                        <a:rPr lang="en-US" sz="1700" b="0" dirty="0">
                          <a:solidFill>
                            <a:schemeClr val="tx1"/>
                          </a:solidFill>
                        </a:rPr>
                        <a:t>conducted during the year and such other related records. </a:t>
                      </a:r>
                    </a:p>
                    <a:p>
                      <a:pPr marL="0" indent="0">
                        <a:buNone/>
                      </a:pPr>
                      <a:r>
                        <a:rPr lang="en-US" sz="1700" b="0" dirty="0">
                          <a:solidFill>
                            <a:schemeClr val="tx1"/>
                          </a:solidFill>
                        </a:rPr>
                        <a:t>(vii) Compliance </a:t>
                      </a:r>
                      <a:r>
                        <a:rPr lang="en-US" sz="1700" b="0" u="sng" dirty="0">
                          <a:solidFill>
                            <a:schemeClr val="tx1"/>
                          </a:solidFill>
                        </a:rPr>
                        <a:t>with </a:t>
                      </a:r>
                      <a:r>
                        <a:rPr lang="en-US" sz="1700" b="0" i="1" u="sng" dirty="0">
                          <a:solidFill>
                            <a:schemeClr val="tx1"/>
                          </a:solidFill>
                        </a:rPr>
                        <a:t>directions and / or guidelines </a:t>
                      </a:r>
                      <a:r>
                        <a:rPr lang="en-US" sz="1700" b="0" u="sng" dirty="0">
                          <a:solidFill>
                            <a:schemeClr val="tx1"/>
                          </a:solidFill>
                        </a:rPr>
                        <a:t>issued by the Council in relation to </a:t>
                      </a:r>
                      <a:r>
                        <a:rPr lang="en-US" sz="1700" b="0" i="1" u="sng" dirty="0">
                          <a:solidFill>
                            <a:schemeClr val="tx1"/>
                          </a:solidFill>
                        </a:rPr>
                        <a:t>article assistants </a:t>
                      </a:r>
                      <a:r>
                        <a:rPr lang="en-US" sz="1700" b="0" dirty="0">
                          <a:solidFill>
                            <a:schemeClr val="tx1"/>
                          </a:solidFill>
                        </a:rPr>
                        <a:t>and / or audit assistants</a:t>
                      </a:r>
                      <a:r>
                        <a:rPr lang="en-US" sz="1700" b="0" dirty="0"/>
                        <a:t>, </a:t>
                      </a:r>
                      <a:r>
                        <a:rPr lang="en-US" sz="1700" b="0" dirty="0">
                          <a:solidFill>
                            <a:schemeClr val="tx1"/>
                          </a:solidFill>
                        </a:rPr>
                        <a:t>including attendance register, work diaries, stipend payments, and </a:t>
                      </a:r>
                      <a:r>
                        <a:rPr lang="en-US" sz="1700" b="0" i="1" dirty="0">
                          <a:solidFill>
                            <a:schemeClr val="tx1"/>
                          </a:solidFill>
                        </a:rPr>
                        <a:t>such other related records.</a:t>
                      </a:r>
                      <a:endParaRPr lang="en-IN" sz="1700" b="0" dirty="0">
                        <a:solidFill>
                          <a:schemeClr val="tx1"/>
                        </a:solidFill>
                      </a:endParaRPr>
                    </a:p>
                  </a:txBody>
                  <a:tcPr marL="87464" marR="874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7264661"/>
                  </a:ext>
                </a:extLst>
              </a:tr>
            </a:tbl>
          </a:graphicData>
        </a:graphic>
      </p:graphicFrame>
      <p:sp>
        <p:nvSpPr>
          <p:cNvPr id="6" name="Slide Number Placeholder 5">
            <a:extLst>
              <a:ext uri="{FF2B5EF4-FFF2-40B4-BE49-F238E27FC236}">
                <a16:creationId xmlns:a16="http://schemas.microsoft.com/office/drawing/2014/main" id="{AB213D45-D3D0-296C-D1BC-86E0770BA052}"/>
              </a:ext>
            </a:extLst>
          </p:cNvPr>
          <p:cNvSpPr>
            <a:spLocks noGrp="1"/>
          </p:cNvSpPr>
          <p:nvPr>
            <p:ph type="sldNum" sz="quarter" idx="12"/>
          </p:nvPr>
        </p:nvSpPr>
        <p:spPr/>
        <p:txBody>
          <a:bodyPr/>
          <a:lstStyle/>
          <a:p>
            <a:fld id="{84987527-4F94-449D-8DFA-25520CA89050}" type="slidenum">
              <a:rPr lang="en-IN" smtClean="0"/>
              <a:t>9</a:t>
            </a:fld>
            <a:endParaRPr lang="en-IN"/>
          </a:p>
        </p:txBody>
      </p:sp>
      <p:sp>
        <p:nvSpPr>
          <p:cNvPr id="2" name="Footer Placeholder 1">
            <a:extLst>
              <a:ext uri="{FF2B5EF4-FFF2-40B4-BE49-F238E27FC236}">
                <a16:creationId xmlns:a16="http://schemas.microsoft.com/office/drawing/2014/main" id="{3CA2130E-AF0F-C71A-8343-77C8170C7C2C}"/>
              </a:ext>
            </a:extLst>
          </p:cNvPr>
          <p:cNvSpPr>
            <a:spLocks noGrp="1"/>
          </p:cNvSpPr>
          <p:nvPr>
            <p:ph type="ftr" sz="quarter" idx="11"/>
          </p:nvPr>
        </p:nvSpPr>
        <p:spPr/>
        <p:txBody>
          <a:bodyPr/>
          <a:lstStyle/>
          <a:p>
            <a:r>
              <a:rPr lang="en-US"/>
              <a:t>faculty/facilitator CA RAMLAXMAN NOLAKHA 9322140998, MUMBAI</a:t>
            </a:r>
            <a:endParaRPr lang="en-IN"/>
          </a:p>
        </p:txBody>
      </p:sp>
    </p:spTree>
    <p:extLst>
      <p:ext uri="{BB962C8B-B14F-4D97-AF65-F5344CB8AC3E}">
        <p14:creationId xmlns:p14="http://schemas.microsoft.com/office/powerpoint/2010/main" val="2174891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4579</TotalTime>
  <Words>8235</Words>
  <Application>Microsoft Office PowerPoint</Application>
  <PresentationFormat>Widescreen</PresentationFormat>
  <Paragraphs>898</Paragraphs>
  <Slides>60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60</vt:i4>
      </vt:variant>
    </vt:vector>
  </HeadingPairs>
  <TitlesOfParts>
    <vt:vector size="75" baseType="lpstr">
      <vt:lpstr>Aharoni</vt:lpstr>
      <vt:lpstr>Algerian</vt:lpstr>
      <vt:lpstr>Andalus</vt:lpstr>
      <vt:lpstr>Arial</vt:lpstr>
      <vt:lpstr>Arial Black</vt:lpstr>
      <vt:lpstr>Arial Rounded MT Bold</vt:lpstr>
      <vt:lpstr>Baskerville Old Face</vt:lpstr>
      <vt:lpstr>Berlin Sans FB Demi</vt:lpstr>
      <vt:lpstr>Calibri</vt:lpstr>
      <vt:lpstr>Liberation Sans Narrow</vt:lpstr>
      <vt:lpstr>Lucida Sans Unicode</vt:lpstr>
      <vt:lpstr>Verdana</vt:lpstr>
      <vt:lpstr>Wingdings 2</vt:lpstr>
      <vt:lpstr>Wingdings 3</vt:lpstr>
      <vt:lpstr>Concourse</vt:lpstr>
      <vt:lpstr>         Subject-Review Procedures and Reporting by  Peer Reviewer and importance of  AQMM in Peer Review One day training programme organized by  PEER REVIEW BOARD and hosted by VASAI BRANCH of WIRC of ICAI- 15/03/2026, SUNDAY Speaker- CA. Ramlaxman Nolakha – Disclaimer note- PPT for reference of speaker only please refer- ICAI, PRB  website, publications, for all purposes.   </vt:lpstr>
      <vt:lpstr>PowerPoint Presentation</vt:lpstr>
      <vt:lpstr>PUBLICATIONS-</vt:lpstr>
      <vt:lpstr>PowerPoint Presentation</vt:lpstr>
      <vt:lpstr>PowerPoint Presentation</vt:lpstr>
      <vt:lpstr>PowerPoint Presentation</vt:lpstr>
      <vt:lpstr>Moving forward-</vt:lpstr>
      <vt:lpstr>FOCUSS</vt:lpstr>
      <vt:lpstr>PowerPoint Presentation</vt:lpstr>
      <vt:lpstr> Abbreviations: PRB - Peer Review Board, PU -Practice Unit, RE - Reviewer, HB - Hand book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procedures off site- summary-page 75 of PR manual vol-1</vt:lpstr>
      <vt:lpstr>Chart of flow of activities the reviewer follows for On site review-page 76 PR manual vol 1</vt:lpstr>
      <vt:lpstr>Comparision of audit program with work flow of SAMPLE selected-page 76 PRM vol-1</vt:lpstr>
      <vt:lpstr>Methods to obtain sufficient appropriate review evidence on site- page 77 of PRM vol. 1</vt:lpstr>
      <vt:lpstr>COMPLIANCE AND/OR SUBSTANTIVE PROCEDURES-HOW</vt:lpstr>
      <vt:lpstr>Final review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-reviewer’s comments for annexure II  subjects heading 6—(total 36 heads reporting comments)</vt:lpstr>
      <vt:lpstr>PowerPoint Presentation</vt:lpstr>
      <vt:lpstr>PowerPoint Presentation</vt:lpstr>
      <vt:lpstr>HINTS FOR LISTED ENTITIES AUDIT REVIEW refer peer review manual -volume II</vt:lpstr>
      <vt:lpstr>Refer peer review manual volume II</vt:lpstr>
      <vt:lpstr> RE to qualify/modify  report due to one or more (illustrative qualifications refer appendix-XIX) …chapter 6</vt:lpstr>
      <vt:lpstr> KEY highlights of AQMM v2.0</vt:lpstr>
      <vt:lpstr>AUDIT QUALITY MATURITY MODEL  (AQMM) IMPORTANCE in PEER REVIEW-</vt:lpstr>
      <vt:lpstr>AQMM-importance continued..</vt:lpstr>
      <vt:lpstr>MANDATORY FOR FIRM,S (PU) AUDITING</vt:lpstr>
      <vt:lpstr>Mandatory scope widened as per announcement -11/08/2025 by CAQD,</vt:lpstr>
      <vt:lpstr>Scope continued--</vt:lpstr>
      <vt:lpstr>CONTENTS ,SCORES IN AQMM V2.0 =600</vt:lpstr>
      <vt:lpstr>SCORING PATTERN –maximum scores that can be granted</vt:lpstr>
      <vt:lpstr>Small and medium firms…..V2.0</vt:lpstr>
      <vt:lpstr>REPORTINGS FOR AQMM - ANNEXURE III –</vt:lpstr>
      <vt:lpstr>FIRM,S MATURITY LEVEL and interpretations</vt:lpstr>
      <vt:lpstr>What MIS to keep ready ? section 1.0 Practice Management – AQMM v2.0</vt:lpstr>
      <vt:lpstr>SUMMARY OF ACTIONS FOR IMPLEMENTATION  IN CA. FIRM- AQMM</vt:lpstr>
      <vt:lpstr>CHALLANGES HANDLING-</vt:lpstr>
      <vt:lpstr>Challenges in review process  and resolutions-</vt:lpstr>
      <vt:lpstr>WHAT NEXT AFTER PEER REVIEW TRAINING AND PASSING OF  TEST ?</vt:lpstr>
      <vt:lpstr>FINALLY….</vt:lpstr>
      <vt:lpstr>A high enthusiasm, willingness along action at speed of Bullet can make you achieve what you want- CA. RAMLAXMAN NOLAKHA</vt:lpstr>
      <vt:lpstr>QUIZ-RUN UP…</vt:lpstr>
      <vt:lpstr>PowerPoint Presentation</vt:lpstr>
      <vt:lpstr>Never forget…</vt:lpstr>
      <vt:lpstr>Thank you dear professionals of VASAI BRANCH AND OTHERS-WIRC  –presentation by  CA. Ram Laxman Nolakha- rlnolakha22@yahoo.com ,9322140998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Review Procedures and Reporting by Peer Reviewer</dc:title>
  <dc:creator>shrishti.nolakha@outlook.com</dc:creator>
  <cp:lastModifiedBy>COMPU</cp:lastModifiedBy>
  <cp:revision>282</cp:revision>
  <dcterms:created xsi:type="dcterms:W3CDTF">2024-04-15T06:55:23Z</dcterms:created>
  <dcterms:modified xsi:type="dcterms:W3CDTF">2026-03-09T09:56:28Z</dcterms:modified>
</cp:coreProperties>
</file>