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 id="2147483651" r:id="rId2"/>
    <p:sldMasterId id="2147487860" r:id="rId3"/>
  </p:sldMasterIdLst>
  <p:notesMasterIdLst>
    <p:notesMasterId r:id="rId86"/>
  </p:notesMasterIdLst>
  <p:handoutMasterIdLst>
    <p:handoutMasterId r:id="rId87"/>
  </p:handoutMasterIdLst>
  <p:sldIdLst>
    <p:sldId id="256" r:id="rId4"/>
    <p:sldId id="528" r:id="rId5"/>
    <p:sldId id="665" r:id="rId6"/>
    <p:sldId id="613" r:id="rId7"/>
    <p:sldId id="700" r:id="rId8"/>
    <p:sldId id="679" r:id="rId9"/>
    <p:sldId id="585" r:id="rId10"/>
    <p:sldId id="588" r:id="rId11"/>
    <p:sldId id="589" r:id="rId12"/>
    <p:sldId id="593" r:id="rId13"/>
    <p:sldId id="697" r:id="rId14"/>
    <p:sldId id="619" r:id="rId15"/>
    <p:sldId id="698" r:id="rId16"/>
    <p:sldId id="694" r:id="rId17"/>
    <p:sldId id="695" r:id="rId18"/>
    <p:sldId id="620" r:id="rId19"/>
    <p:sldId id="643" r:id="rId20"/>
    <p:sldId id="623" r:id="rId21"/>
    <p:sldId id="621" r:id="rId22"/>
    <p:sldId id="625" r:id="rId23"/>
    <p:sldId id="626" r:id="rId24"/>
    <p:sldId id="627" r:id="rId25"/>
    <p:sldId id="624" r:id="rId26"/>
    <p:sldId id="622" r:id="rId27"/>
    <p:sldId id="633" r:id="rId28"/>
    <p:sldId id="632" r:id="rId29"/>
    <p:sldId id="634" r:id="rId30"/>
    <p:sldId id="628" r:id="rId31"/>
    <p:sldId id="629" r:id="rId32"/>
    <p:sldId id="630" r:id="rId33"/>
    <p:sldId id="631" r:id="rId34"/>
    <p:sldId id="640" r:id="rId35"/>
    <p:sldId id="702" r:id="rId36"/>
    <p:sldId id="703" r:id="rId37"/>
    <p:sldId id="704" r:id="rId38"/>
    <p:sldId id="705" r:id="rId39"/>
    <p:sldId id="701" r:id="rId40"/>
    <p:sldId id="635" r:id="rId41"/>
    <p:sldId id="636" r:id="rId42"/>
    <p:sldId id="637" r:id="rId43"/>
    <p:sldId id="638" r:id="rId44"/>
    <p:sldId id="642" r:id="rId45"/>
    <p:sldId id="644" r:id="rId46"/>
    <p:sldId id="649" r:id="rId47"/>
    <p:sldId id="650" r:id="rId48"/>
    <p:sldId id="645" r:id="rId49"/>
    <p:sldId id="646" r:id="rId50"/>
    <p:sldId id="647" r:id="rId51"/>
    <p:sldId id="656" r:id="rId52"/>
    <p:sldId id="657" r:id="rId53"/>
    <p:sldId id="658" r:id="rId54"/>
    <p:sldId id="651" r:id="rId55"/>
    <p:sldId id="655" r:id="rId56"/>
    <p:sldId id="659" r:id="rId57"/>
    <p:sldId id="660" r:id="rId58"/>
    <p:sldId id="661" r:id="rId59"/>
    <p:sldId id="682" r:id="rId60"/>
    <p:sldId id="683" r:id="rId61"/>
    <p:sldId id="672" r:id="rId62"/>
    <p:sldId id="608" r:id="rId63"/>
    <p:sldId id="594" r:id="rId64"/>
    <p:sldId id="668" r:id="rId65"/>
    <p:sldId id="670" r:id="rId66"/>
    <p:sldId id="669" r:id="rId67"/>
    <p:sldId id="667" r:id="rId68"/>
    <p:sldId id="671" r:id="rId69"/>
    <p:sldId id="599" r:id="rId70"/>
    <p:sldId id="595" r:id="rId71"/>
    <p:sldId id="609" r:id="rId72"/>
    <p:sldId id="596" r:id="rId73"/>
    <p:sldId id="597" r:id="rId74"/>
    <p:sldId id="610" r:id="rId75"/>
    <p:sldId id="598" r:id="rId76"/>
    <p:sldId id="604" r:id="rId77"/>
    <p:sldId id="607" r:id="rId78"/>
    <p:sldId id="600" r:id="rId79"/>
    <p:sldId id="606" r:id="rId80"/>
    <p:sldId id="601" r:id="rId81"/>
    <p:sldId id="602" r:id="rId82"/>
    <p:sldId id="603" r:id="rId83"/>
    <p:sldId id="605" r:id="rId84"/>
    <p:sldId id="556" r:id="rId85"/>
  </p:sldIdLst>
  <p:sldSz cx="9144000" cy="6858000" type="screen4x3"/>
  <p:notesSz cx="7010400" cy="9296400"/>
  <p:defaultTextStyle>
    <a:defPPr>
      <a:defRPr lang="en-GB"/>
    </a:defPPr>
    <a:lvl1pPr algn="l" defTabSz="457200" rtl="0" fontAlgn="base">
      <a:spcBef>
        <a:spcPct val="0"/>
      </a:spcBef>
      <a:spcAft>
        <a:spcPct val="0"/>
      </a:spcAft>
      <a:defRPr kern="1200">
        <a:solidFill>
          <a:schemeClr val="bg1"/>
        </a:solidFill>
        <a:latin typeface="Arial" charset="0"/>
        <a:ea typeface="+mn-ea"/>
        <a:cs typeface="Arial" charset="0"/>
      </a:defRPr>
    </a:lvl1pPr>
    <a:lvl2pPr marL="742950" indent="-285750" algn="l" defTabSz="457200" rtl="0" fontAlgn="base">
      <a:spcBef>
        <a:spcPct val="0"/>
      </a:spcBef>
      <a:spcAft>
        <a:spcPct val="0"/>
      </a:spcAft>
      <a:defRPr kern="1200">
        <a:solidFill>
          <a:schemeClr val="bg1"/>
        </a:solidFill>
        <a:latin typeface="Arial" charset="0"/>
        <a:ea typeface="+mn-ea"/>
        <a:cs typeface="Arial" charset="0"/>
      </a:defRPr>
    </a:lvl2pPr>
    <a:lvl3pPr marL="1143000" indent="-228600" algn="l" defTabSz="457200" rtl="0" fontAlgn="base">
      <a:spcBef>
        <a:spcPct val="0"/>
      </a:spcBef>
      <a:spcAft>
        <a:spcPct val="0"/>
      </a:spcAft>
      <a:defRPr kern="1200">
        <a:solidFill>
          <a:schemeClr val="bg1"/>
        </a:solidFill>
        <a:latin typeface="Arial" charset="0"/>
        <a:ea typeface="+mn-ea"/>
        <a:cs typeface="Arial" charset="0"/>
      </a:defRPr>
    </a:lvl3pPr>
    <a:lvl4pPr marL="1600200" indent="-228600" algn="l" defTabSz="457200" rtl="0" fontAlgn="base">
      <a:spcBef>
        <a:spcPct val="0"/>
      </a:spcBef>
      <a:spcAft>
        <a:spcPct val="0"/>
      </a:spcAft>
      <a:defRPr kern="1200">
        <a:solidFill>
          <a:schemeClr val="bg1"/>
        </a:solidFill>
        <a:latin typeface="Arial" charset="0"/>
        <a:ea typeface="+mn-ea"/>
        <a:cs typeface="Arial" charset="0"/>
      </a:defRPr>
    </a:lvl4pPr>
    <a:lvl5pPr marL="2057400" indent="-228600" algn="l" defTabSz="457200" rtl="0" fontAlgn="base">
      <a:spcBef>
        <a:spcPct val="0"/>
      </a:spcBef>
      <a:spcAft>
        <a:spcPct val="0"/>
      </a:spcAft>
      <a:defRPr kern="1200">
        <a:solidFill>
          <a:schemeClr val="bg1"/>
        </a:solidFill>
        <a:latin typeface="Arial" charset="0"/>
        <a:ea typeface="+mn-ea"/>
        <a:cs typeface="Arial" charset="0"/>
      </a:defRPr>
    </a:lvl5pPr>
    <a:lvl6pPr marL="2286000" algn="l" defTabSz="914400" rtl="0" eaLnBrk="1" latinLnBrk="0" hangingPunct="1">
      <a:defRPr kern="1200">
        <a:solidFill>
          <a:schemeClr val="bg1"/>
        </a:solidFill>
        <a:latin typeface="Arial" charset="0"/>
        <a:ea typeface="+mn-ea"/>
        <a:cs typeface="Arial" charset="0"/>
      </a:defRPr>
    </a:lvl6pPr>
    <a:lvl7pPr marL="2743200" algn="l" defTabSz="914400" rtl="0" eaLnBrk="1" latinLnBrk="0" hangingPunct="1">
      <a:defRPr kern="1200">
        <a:solidFill>
          <a:schemeClr val="bg1"/>
        </a:solidFill>
        <a:latin typeface="Arial" charset="0"/>
        <a:ea typeface="+mn-ea"/>
        <a:cs typeface="Arial" charset="0"/>
      </a:defRPr>
    </a:lvl7pPr>
    <a:lvl8pPr marL="3200400" algn="l" defTabSz="914400" rtl="0" eaLnBrk="1" latinLnBrk="0" hangingPunct="1">
      <a:defRPr kern="1200">
        <a:solidFill>
          <a:schemeClr val="bg1"/>
        </a:solidFill>
        <a:latin typeface="Arial" charset="0"/>
        <a:ea typeface="+mn-ea"/>
        <a:cs typeface="Arial" charset="0"/>
      </a:defRPr>
    </a:lvl8pPr>
    <a:lvl9pPr marL="3657600" algn="l" defTabSz="914400" rtl="0" eaLnBrk="1" latinLnBrk="0" hangingPunct="1">
      <a:defRPr kern="1200">
        <a:solidFill>
          <a:schemeClr val="bg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617" userDrawn="1">
          <p15:clr>
            <a:srgbClr val="A4A3A4"/>
          </p15:clr>
        </p15:guide>
        <p15:guide id="2" pos="213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D773"/>
    <a:srgbClr val="000050"/>
    <a:srgbClr val="91D971"/>
    <a:srgbClr val="000068"/>
    <a:srgbClr val="000076"/>
    <a:srgbClr val="000094"/>
    <a:srgbClr val="0F2D4D"/>
    <a:srgbClr val="A7D971"/>
    <a:srgbClr val="F2F2F2"/>
    <a:srgbClr val="194C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055" autoAdjust="0"/>
    <p:restoredTop sz="75806" autoAdjust="0"/>
  </p:normalViewPr>
  <p:slideViewPr>
    <p:cSldViewPr>
      <p:cViewPr varScale="1">
        <p:scale>
          <a:sx n="60" d="100"/>
          <a:sy n="60" d="100"/>
        </p:scale>
        <p:origin x="1180" y="48"/>
      </p:cViewPr>
      <p:guideLst>
        <p:guide orient="horz" pos="2160"/>
        <p:guide pos="2880"/>
      </p:guideLst>
    </p:cSldViewPr>
  </p:slideViewPr>
  <p:outlineViewPr>
    <p:cViewPr varScale="1">
      <p:scale>
        <a:sx n="170" d="200"/>
        <a:sy n="170" d="200"/>
      </p:scale>
      <p:origin x="0" y="616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8" d="100"/>
          <a:sy n="48" d="100"/>
        </p:scale>
        <p:origin x="-2988" y="-108"/>
      </p:cViewPr>
      <p:guideLst>
        <p:guide orient="horz" pos="2617"/>
        <p:guide pos="2133"/>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viewProps" Target="viewProp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theme" Target="theme/theme1.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handoutMaster" Target="handoutMasters/handoutMaster1.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3036623" cy="464204"/>
          </a:xfrm>
          <a:prstGeom prst="rect">
            <a:avLst/>
          </a:prstGeom>
        </p:spPr>
        <p:txBody>
          <a:bodyPr vert="horz" wrap="square" lIns="86807" tIns="43404" rIns="86807" bIns="43404" numCol="1" anchor="t" anchorCtr="0" compatLnSpc="1">
            <a:prstTxWarp prst="textNoShape">
              <a:avLst/>
            </a:prstTxWarp>
          </a:bodyPr>
          <a:lstStyle>
            <a:lvl1pPr>
              <a:defRPr sz="1000"/>
            </a:lvl1pPr>
          </a:lstStyle>
          <a:p>
            <a:pPr>
              <a:defRPr/>
            </a:pPr>
            <a:endParaRPr lang="en-US" dirty="0"/>
          </a:p>
        </p:txBody>
      </p:sp>
      <p:sp>
        <p:nvSpPr>
          <p:cNvPr id="3" name="Date Placeholder 2"/>
          <p:cNvSpPr>
            <a:spLocks noGrp="1"/>
          </p:cNvSpPr>
          <p:nvPr>
            <p:ph type="dt" sz="quarter" idx="1"/>
          </p:nvPr>
        </p:nvSpPr>
        <p:spPr>
          <a:xfrm>
            <a:off x="3970735" y="3"/>
            <a:ext cx="3038145" cy="464204"/>
          </a:xfrm>
          <a:prstGeom prst="rect">
            <a:avLst/>
          </a:prstGeom>
        </p:spPr>
        <p:txBody>
          <a:bodyPr vert="horz" wrap="square" lIns="86807" tIns="43404" rIns="86807" bIns="43404" numCol="1" anchor="t" anchorCtr="0" compatLnSpc="1">
            <a:prstTxWarp prst="textNoShape">
              <a:avLst/>
            </a:prstTxWarp>
          </a:bodyPr>
          <a:lstStyle>
            <a:lvl1pPr algn="r">
              <a:defRPr sz="1000"/>
            </a:lvl1pPr>
          </a:lstStyle>
          <a:p>
            <a:pPr>
              <a:defRPr/>
            </a:pPr>
            <a:fld id="{1BCF1B00-4FAA-4B4F-9902-2EBE585BCE3A}" type="datetime1">
              <a:rPr lang="en-US"/>
              <a:pPr>
                <a:defRPr/>
              </a:pPr>
              <a:t>6/27/2025</a:t>
            </a:fld>
            <a:endParaRPr lang="en-US" dirty="0"/>
          </a:p>
        </p:txBody>
      </p:sp>
      <p:sp>
        <p:nvSpPr>
          <p:cNvPr id="4" name="Footer Placeholder 3"/>
          <p:cNvSpPr>
            <a:spLocks noGrp="1"/>
          </p:cNvSpPr>
          <p:nvPr>
            <p:ph type="ftr" sz="quarter" idx="2"/>
          </p:nvPr>
        </p:nvSpPr>
        <p:spPr>
          <a:xfrm>
            <a:off x="1" y="8830660"/>
            <a:ext cx="3036623" cy="464204"/>
          </a:xfrm>
          <a:prstGeom prst="rect">
            <a:avLst/>
          </a:prstGeom>
        </p:spPr>
        <p:txBody>
          <a:bodyPr vert="horz" wrap="square" lIns="86807" tIns="43404" rIns="86807" bIns="43404" numCol="1" anchor="b" anchorCtr="0" compatLnSpc="1">
            <a:prstTxWarp prst="textNoShape">
              <a:avLst/>
            </a:prstTxWarp>
          </a:bodyPr>
          <a:lstStyle>
            <a:lvl1pPr>
              <a:defRPr sz="1000"/>
            </a:lvl1pPr>
          </a:lstStyle>
          <a:p>
            <a:pPr>
              <a:defRPr/>
            </a:pPr>
            <a:endParaRPr lang="en-US" dirty="0"/>
          </a:p>
        </p:txBody>
      </p:sp>
      <p:sp>
        <p:nvSpPr>
          <p:cNvPr id="5" name="Slide Number Placeholder 4"/>
          <p:cNvSpPr>
            <a:spLocks noGrp="1"/>
          </p:cNvSpPr>
          <p:nvPr>
            <p:ph type="sldNum" sz="quarter" idx="3"/>
          </p:nvPr>
        </p:nvSpPr>
        <p:spPr>
          <a:xfrm>
            <a:off x="3970735" y="8830660"/>
            <a:ext cx="3038145" cy="464204"/>
          </a:xfrm>
          <a:prstGeom prst="rect">
            <a:avLst/>
          </a:prstGeom>
        </p:spPr>
        <p:txBody>
          <a:bodyPr vert="horz" wrap="square" lIns="86807" tIns="43404" rIns="86807" bIns="43404" numCol="1" anchor="b" anchorCtr="0" compatLnSpc="1">
            <a:prstTxWarp prst="textNoShape">
              <a:avLst/>
            </a:prstTxWarp>
          </a:bodyPr>
          <a:lstStyle>
            <a:lvl1pPr algn="r">
              <a:defRPr sz="1000"/>
            </a:lvl1pPr>
          </a:lstStyle>
          <a:p>
            <a:pPr>
              <a:defRPr/>
            </a:pPr>
            <a:fld id="{E027BF8A-4DBA-462C-8AFE-251D9F4AAA90}" type="slidenum">
              <a:rPr lang="en-US"/>
              <a:pPr>
                <a:defRPr/>
              </a:pPr>
              <a:t>‹#›</a:t>
            </a:fld>
            <a:endParaRPr lang="en-US" dirty="0"/>
          </a:p>
        </p:txBody>
      </p:sp>
    </p:spTree>
    <p:extLst>
      <p:ext uri="{BB962C8B-B14F-4D97-AF65-F5344CB8AC3E}">
        <p14:creationId xmlns:p14="http://schemas.microsoft.com/office/powerpoint/2010/main" val="398830075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1" name="AutoShape 1"/>
          <p:cNvSpPr>
            <a:spLocks noChangeArrowheads="1"/>
          </p:cNvSpPr>
          <p:nvPr/>
        </p:nvSpPr>
        <p:spPr bwMode="auto">
          <a:xfrm>
            <a:off x="0" y="0"/>
            <a:ext cx="7010400" cy="9296400"/>
          </a:xfrm>
          <a:prstGeom prst="roundRect">
            <a:avLst>
              <a:gd name="adj" fmla="val 19"/>
            </a:avLst>
          </a:prstGeom>
          <a:solidFill>
            <a:srgbClr val="FFFFFF"/>
          </a:solidFill>
          <a:ln w="9525">
            <a:noFill/>
            <a:round/>
            <a:headEnd/>
            <a:tailEnd/>
          </a:ln>
          <a:effectLst/>
        </p:spPr>
        <p:txBody>
          <a:bodyPr wrap="none" lIns="86807" tIns="43404" rIns="86807" bIns="43404" anchor="ctr"/>
          <a:lstStyle/>
          <a:p>
            <a:pPr>
              <a:buClr>
                <a:srgbClr val="000000"/>
              </a:buClr>
              <a:buSzPct val="100000"/>
              <a:buFont typeface="Times New Roman" pitchFamily="18" charset="0"/>
              <a:buNone/>
              <a:defRPr/>
            </a:pPr>
            <a:endParaRPr lang="en-US" dirty="0"/>
          </a:p>
        </p:txBody>
      </p:sp>
      <p:sp>
        <p:nvSpPr>
          <p:cNvPr id="10242" name="Text Box 2"/>
          <p:cNvSpPr txBox="1">
            <a:spLocks noChangeArrowheads="1"/>
          </p:cNvSpPr>
          <p:nvPr/>
        </p:nvSpPr>
        <p:spPr bwMode="auto">
          <a:xfrm>
            <a:off x="1" y="3"/>
            <a:ext cx="3036623" cy="464204"/>
          </a:xfrm>
          <a:prstGeom prst="rect">
            <a:avLst/>
          </a:prstGeom>
          <a:noFill/>
          <a:ln w="9525">
            <a:noFill/>
            <a:round/>
            <a:headEnd/>
            <a:tailEnd/>
          </a:ln>
          <a:effectLst/>
        </p:spPr>
        <p:txBody>
          <a:bodyPr wrap="none" lIns="86807" tIns="43404" rIns="86807" bIns="43404" anchor="ctr"/>
          <a:lstStyle/>
          <a:p>
            <a:pPr>
              <a:buClr>
                <a:srgbClr val="000000"/>
              </a:buClr>
              <a:buSzPct val="100000"/>
              <a:buFont typeface="Times New Roman" pitchFamily="18" charset="0"/>
              <a:buNone/>
              <a:defRPr/>
            </a:pPr>
            <a:endParaRPr lang="en-US" dirty="0"/>
          </a:p>
        </p:txBody>
      </p:sp>
      <p:sp>
        <p:nvSpPr>
          <p:cNvPr id="10243" name="Rectangle 3"/>
          <p:cNvSpPr>
            <a:spLocks noGrp="1" noChangeArrowheads="1"/>
          </p:cNvSpPr>
          <p:nvPr>
            <p:ph type="dt"/>
          </p:nvPr>
        </p:nvSpPr>
        <p:spPr bwMode="auto">
          <a:xfrm>
            <a:off x="3970735" y="0"/>
            <a:ext cx="3036623" cy="462668"/>
          </a:xfrm>
          <a:prstGeom prst="rect">
            <a:avLst/>
          </a:prstGeom>
          <a:noFill/>
          <a:ln w="9525">
            <a:noFill/>
            <a:round/>
            <a:headEnd/>
            <a:tailEnd/>
          </a:ln>
          <a:effectLst/>
        </p:spPr>
        <p:txBody>
          <a:bodyPr vert="horz" wrap="square" lIns="93983" tIns="47163" rIns="93983" bIns="47163" numCol="1" anchor="t" anchorCtr="0" compatLnSpc="1">
            <a:prstTxWarp prst="textNoShape">
              <a:avLst/>
            </a:prstTxWarp>
          </a:bodyPr>
          <a:lstStyle>
            <a:lvl1pPr algn="r">
              <a:buClr>
                <a:srgbClr val="000000"/>
              </a:buClr>
              <a:buSzPct val="100000"/>
              <a:buFont typeface="Times New Roman" pitchFamily="18" charset="0"/>
              <a:buNone/>
              <a:tabLst>
                <a:tab pos="687221" algn="l"/>
                <a:tab pos="1374443" algn="l"/>
                <a:tab pos="2061665" algn="l"/>
                <a:tab pos="2748886" algn="l"/>
              </a:tabLst>
              <a:defRPr sz="1100">
                <a:solidFill>
                  <a:srgbClr val="000000"/>
                </a:solidFill>
                <a:latin typeface="Calibri" charset="0"/>
                <a:ea typeface="Arial Unicode MS" pitchFamily="34" charset="-128"/>
                <a:cs typeface="Arial Unicode MS" pitchFamily="34" charset="-128"/>
              </a:defRPr>
            </a:lvl1pPr>
          </a:lstStyle>
          <a:p>
            <a:pPr>
              <a:defRPr/>
            </a:pPr>
            <a:endParaRPr lang="en-US" dirty="0"/>
          </a:p>
        </p:txBody>
      </p:sp>
      <p:sp>
        <p:nvSpPr>
          <p:cNvPr id="91141" name="Rectangle 4"/>
          <p:cNvSpPr>
            <a:spLocks noGrp="1" noRot="1" noChangeAspect="1" noChangeArrowheads="1"/>
          </p:cNvSpPr>
          <p:nvPr>
            <p:ph type="sldImg"/>
          </p:nvPr>
        </p:nvSpPr>
        <p:spPr bwMode="auto">
          <a:xfrm>
            <a:off x="1182688" y="698500"/>
            <a:ext cx="4643437" cy="3482975"/>
          </a:xfrm>
          <a:prstGeom prst="rect">
            <a:avLst/>
          </a:prstGeom>
          <a:noFill/>
          <a:ln w="12600">
            <a:solidFill>
              <a:srgbClr val="000000"/>
            </a:solidFill>
            <a:miter lim="800000"/>
            <a:headEnd/>
            <a:tailEnd/>
          </a:ln>
        </p:spPr>
      </p:sp>
      <p:sp>
        <p:nvSpPr>
          <p:cNvPr id="10245" name="Rectangle 5"/>
          <p:cNvSpPr>
            <a:spLocks noGrp="1" noChangeArrowheads="1"/>
          </p:cNvSpPr>
          <p:nvPr>
            <p:ph type="body"/>
          </p:nvPr>
        </p:nvSpPr>
        <p:spPr bwMode="auto">
          <a:xfrm>
            <a:off x="699823" y="4414561"/>
            <a:ext cx="5607712" cy="4182458"/>
          </a:xfrm>
          <a:prstGeom prst="rect">
            <a:avLst/>
          </a:prstGeom>
          <a:noFill/>
          <a:ln w="9525">
            <a:noFill/>
            <a:round/>
            <a:headEnd/>
            <a:tailEnd/>
          </a:ln>
          <a:effectLst/>
        </p:spPr>
        <p:txBody>
          <a:bodyPr vert="horz" wrap="square" lIns="93983" tIns="47163" rIns="93983" bIns="47163" numCol="1" anchor="t" anchorCtr="0" compatLnSpc="1">
            <a:prstTxWarp prst="textNoShape">
              <a:avLst/>
            </a:prstTxWarp>
          </a:bodyPr>
          <a:lstStyle/>
          <a:p>
            <a:pPr lvl="0"/>
            <a:endParaRPr lang="en-US" noProof="0"/>
          </a:p>
        </p:txBody>
      </p:sp>
      <p:sp>
        <p:nvSpPr>
          <p:cNvPr id="10246" name="Text Box 6"/>
          <p:cNvSpPr txBox="1">
            <a:spLocks noChangeArrowheads="1"/>
          </p:cNvSpPr>
          <p:nvPr/>
        </p:nvSpPr>
        <p:spPr bwMode="auto">
          <a:xfrm>
            <a:off x="1" y="8830660"/>
            <a:ext cx="3036623" cy="464204"/>
          </a:xfrm>
          <a:prstGeom prst="rect">
            <a:avLst/>
          </a:prstGeom>
          <a:noFill/>
          <a:ln w="9525">
            <a:noFill/>
            <a:round/>
            <a:headEnd/>
            <a:tailEnd/>
          </a:ln>
          <a:effectLst/>
        </p:spPr>
        <p:txBody>
          <a:bodyPr wrap="none" lIns="86807" tIns="43404" rIns="86807" bIns="43404" anchor="ctr"/>
          <a:lstStyle/>
          <a:p>
            <a:pPr>
              <a:buClr>
                <a:srgbClr val="000000"/>
              </a:buClr>
              <a:buSzPct val="100000"/>
              <a:buFont typeface="Times New Roman" pitchFamily="18" charset="0"/>
              <a:buNone/>
              <a:defRPr/>
            </a:pPr>
            <a:endParaRPr lang="en-US" dirty="0"/>
          </a:p>
        </p:txBody>
      </p:sp>
      <p:sp>
        <p:nvSpPr>
          <p:cNvPr id="10247" name="Rectangle 7"/>
          <p:cNvSpPr>
            <a:spLocks noGrp="1" noChangeArrowheads="1"/>
          </p:cNvSpPr>
          <p:nvPr>
            <p:ph type="sldNum"/>
          </p:nvPr>
        </p:nvSpPr>
        <p:spPr bwMode="auto">
          <a:xfrm>
            <a:off x="3970735" y="8830659"/>
            <a:ext cx="3036623" cy="462668"/>
          </a:xfrm>
          <a:prstGeom prst="rect">
            <a:avLst/>
          </a:prstGeom>
          <a:noFill/>
          <a:ln w="9525">
            <a:noFill/>
            <a:round/>
            <a:headEnd/>
            <a:tailEnd/>
          </a:ln>
          <a:effectLst/>
        </p:spPr>
        <p:txBody>
          <a:bodyPr vert="horz" wrap="square" lIns="93983" tIns="47163" rIns="93983" bIns="47163" numCol="1" anchor="b" anchorCtr="0" compatLnSpc="1">
            <a:prstTxWarp prst="textNoShape">
              <a:avLst/>
            </a:prstTxWarp>
          </a:bodyPr>
          <a:lstStyle>
            <a:lvl1pPr algn="r">
              <a:buClr>
                <a:srgbClr val="000000"/>
              </a:buClr>
              <a:buSzPct val="100000"/>
              <a:buFont typeface="Times New Roman" pitchFamily="18" charset="0"/>
              <a:buNone/>
              <a:tabLst>
                <a:tab pos="687221" algn="l"/>
                <a:tab pos="1374443" algn="l"/>
                <a:tab pos="2061665" algn="l"/>
                <a:tab pos="2748886" algn="l"/>
              </a:tabLst>
              <a:defRPr sz="1100">
                <a:solidFill>
                  <a:srgbClr val="000000"/>
                </a:solidFill>
                <a:latin typeface="Calibri" charset="0"/>
                <a:ea typeface="Arial Unicode MS" pitchFamily="34" charset="-128"/>
                <a:cs typeface="Arial Unicode MS" pitchFamily="34" charset="-128"/>
              </a:defRPr>
            </a:lvl1pPr>
          </a:lstStyle>
          <a:p>
            <a:pPr>
              <a:defRPr/>
            </a:pPr>
            <a:fld id="{E9B81014-FE8C-4572-B9E4-0802233393DF}" type="slidenum">
              <a:rPr lang="en-US"/>
              <a:pPr>
                <a:defRPr/>
              </a:pPr>
              <a:t>‹#›</a:t>
            </a:fld>
            <a:endParaRPr lang="en-US" dirty="0"/>
          </a:p>
        </p:txBody>
      </p:sp>
    </p:spTree>
    <p:extLst>
      <p:ext uri="{BB962C8B-B14F-4D97-AF65-F5344CB8AC3E}">
        <p14:creationId xmlns:p14="http://schemas.microsoft.com/office/powerpoint/2010/main" val="2946488639"/>
      </p:ext>
    </p:extLst>
  </p:cSld>
  <p:clrMap bg1="lt1" tx1="dk1" bg2="lt2" tx2="dk2" accent1="accent1" accent2="accent2" accent3="accent3" accent4="accent4" accent5="accent5" accent6="accent6" hlink="hlink" folHlink="folHlink"/>
  <p:hf sldNum="0" hdr="0" ftr="0" dt="0"/>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ＭＳ Ｐゴシック" charset="-128"/>
        <a:cs typeface="ＭＳ Ｐゴシック" charset="-128"/>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ＭＳ Ｐゴシック" charset="-128"/>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ＭＳ Ｐゴシック" charset="-128"/>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ＭＳ Ｐゴシック" charset="-128"/>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Text Box 1"/>
          <p:cNvSpPr txBox="1">
            <a:spLocks noChangeArrowheads="1"/>
          </p:cNvSpPr>
          <p:nvPr/>
        </p:nvSpPr>
        <p:spPr bwMode="auto">
          <a:xfrm>
            <a:off x="979753" y="697845"/>
            <a:ext cx="5050896" cy="3486150"/>
          </a:xfrm>
          <a:prstGeom prst="rect">
            <a:avLst/>
          </a:prstGeom>
          <a:solidFill>
            <a:srgbClr val="FFFFFF"/>
          </a:solidFill>
          <a:ln w="9525">
            <a:solidFill>
              <a:srgbClr val="000000"/>
            </a:solidFill>
            <a:miter lim="800000"/>
            <a:headEnd/>
            <a:tailEnd/>
          </a:ln>
        </p:spPr>
        <p:txBody>
          <a:bodyPr wrap="none" lIns="86807" tIns="43404" rIns="86807" bIns="43404" anchor="ctr"/>
          <a:lstStyle/>
          <a:p>
            <a:pPr>
              <a:buClr>
                <a:srgbClr val="000000"/>
              </a:buClr>
              <a:buSzPct val="100000"/>
              <a:buFont typeface="Times New Roman" pitchFamily="18" charset="0"/>
              <a:buNone/>
            </a:pPr>
            <a:endParaRPr lang="en-US" dirty="0"/>
          </a:p>
        </p:txBody>
      </p:sp>
      <p:sp>
        <p:nvSpPr>
          <p:cNvPr id="92163" name="Rectangle 2"/>
          <p:cNvSpPr>
            <a:spLocks noGrp="1" noChangeArrowheads="1"/>
          </p:cNvSpPr>
          <p:nvPr>
            <p:ph type="body"/>
          </p:nvPr>
        </p:nvSpPr>
        <p:spPr>
          <a:xfrm>
            <a:off x="699825" y="4414562"/>
            <a:ext cx="5610754" cy="4183995"/>
          </a:xfrm>
          <a:noFill/>
          <a:ln/>
        </p:spPr>
        <p:txBody>
          <a:bodyPr wrap="none" anchor="ctr"/>
          <a:lstStyle/>
          <a:p>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3153440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936597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5C9FE723-EC96-1577-FE41-F502229A7266}"/>
            </a:ext>
          </a:extLst>
        </p:cNvPr>
        <p:cNvGrpSpPr/>
        <p:nvPr/>
      </p:nvGrpSpPr>
      <p:grpSpPr>
        <a:xfrm>
          <a:off x="0" y="0"/>
          <a:ext cx="0" cy="0"/>
          <a:chOff x="0" y="0"/>
          <a:chExt cx="0" cy="0"/>
        </a:xfrm>
      </p:grpSpPr>
      <p:sp>
        <p:nvSpPr>
          <p:cNvPr id="92162" name="Text Box 1">
            <a:extLst>
              <a:ext uri="{FF2B5EF4-FFF2-40B4-BE49-F238E27FC236}">
                <a16:creationId xmlns:a16="http://schemas.microsoft.com/office/drawing/2014/main" id="{138E3223-26D8-8904-91B9-C22F327D8346}"/>
              </a:ext>
            </a:extLst>
          </p:cNvPr>
          <p:cNvSpPr txBox="1">
            <a:spLocks noChangeArrowheads="1"/>
          </p:cNvSpPr>
          <p:nvPr/>
        </p:nvSpPr>
        <p:spPr bwMode="auto">
          <a:xfrm>
            <a:off x="979753" y="697845"/>
            <a:ext cx="5050896" cy="3486150"/>
          </a:xfrm>
          <a:prstGeom prst="rect">
            <a:avLst/>
          </a:prstGeom>
          <a:solidFill>
            <a:srgbClr val="FFFFFF"/>
          </a:solidFill>
          <a:ln w="9525">
            <a:solidFill>
              <a:srgbClr val="000000"/>
            </a:solidFill>
            <a:miter lim="800000"/>
            <a:headEnd/>
            <a:tailEnd/>
          </a:ln>
        </p:spPr>
        <p:txBody>
          <a:bodyPr wrap="none" lIns="86807" tIns="43404" rIns="86807" bIns="43404" anchor="ctr"/>
          <a:lstStyle/>
          <a:p>
            <a:pPr>
              <a:buClr>
                <a:srgbClr val="000000"/>
              </a:buClr>
              <a:buSzPct val="100000"/>
              <a:buFont typeface="Times New Roman" pitchFamily="18" charset="0"/>
              <a:buNone/>
            </a:pPr>
            <a:endParaRPr lang="en-US" dirty="0"/>
          </a:p>
        </p:txBody>
      </p:sp>
      <p:sp>
        <p:nvSpPr>
          <p:cNvPr id="92163" name="Rectangle 2">
            <a:extLst>
              <a:ext uri="{FF2B5EF4-FFF2-40B4-BE49-F238E27FC236}">
                <a16:creationId xmlns:a16="http://schemas.microsoft.com/office/drawing/2014/main" id="{BEF8F810-8C84-AFD5-22E5-0D1E03545B81}"/>
              </a:ext>
            </a:extLst>
          </p:cNvPr>
          <p:cNvSpPr>
            <a:spLocks noGrp="1" noChangeArrowheads="1"/>
          </p:cNvSpPr>
          <p:nvPr>
            <p:ph type="body"/>
          </p:nvPr>
        </p:nvSpPr>
        <p:spPr>
          <a:xfrm>
            <a:off x="699825" y="4414562"/>
            <a:ext cx="5610754" cy="4183995"/>
          </a:xfrm>
          <a:noFill/>
          <a:ln/>
        </p:spPr>
        <p:txBody>
          <a:bodyPr wrap="none" anchor="ctr"/>
          <a:lstStyle/>
          <a:p>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930591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4027493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6BE6495C-B97C-31DA-3C09-03464BF8A7F5}"/>
            </a:ext>
          </a:extLst>
        </p:cNvPr>
        <p:cNvGrpSpPr/>
        <p:nvPr/>
      </p:nvGrpSpPr>
      <p:grpSpPr>
        <a:xfrm>
          <a:off x="0" y="0"/>
          <a:ext cx="0" cy="0"/>
          <a:chOff x="0" y="0"/>
          <a:chExt cx="0" cy="0"/>
        </a:xfrm>
      </p:grpSpPr>
      <p:sp>
        <p:nvSpPr>
          <p:cNvPr id="92162" name="Text Box 1">
            <a:extLst>
              <a:ext uri="{FF2B5EF4-FFF2-40B4-BE49-F238E27FC236}">
                <a16:creationId xmlns:a16="http://schemas.microsoft.com/office/drawing/2014/main" id="{68FA6E20-35FA-2C9F-1220-CFEDAC4EB0EA}"/>
              </a:ext>
            </a:extLst>
          </p:cNvPr>
          <p:cNvSpPr txBox="1">
            <a:spLocks noChangeArrowheads="1"/>
          </p:cNvSpPr>
          <p:nvPr/>
        </p:nvSpPr>
        <p:spPr bwMode="auto">
          <a:xfrm>
            <a:off x="979753" y="697845"/>
            <a:ext cx="5050896" cy="3486150"/>
          </a:xfrm>
          <a:prstGeom prst="rect">
            <a:avLst/>
          </a:prstGeom>
          <a:solidFill>
            <a:srgbClr val="FFFFFF"/>
          </a:solidFill>
          <a:ln w="9525">
            <a:solidFill>
              <a:srgbClr val="000000"/>
            </a:solidFill>
            <a:miter lim="800000"/>
            <a:headEnd/>
            <a:tailEnd/>
          </a:ln>
        </p:spPr>
        <p:txBody>
          <a:bodyPr wrap="none" lIns="86807" tIns="43404" rIns="86807" bIns="43404" anchor="ctr"/>
          <a:lstStyle/>
          <a:p>
            <a:pPr>
              <a:buClr>
                <a:srgbClr val="000000"/>
              </a:buClr>
              <a:buSzPct val="100000"/>
              <a:buFont typeface="Times New Roman" pitchFamily="18" charset="0"/>
              <a:buNone/>
            </a:pPr>
            <a:endParaRPr lang="en-US" dirty="0"/>
          </a:p>
        </p:txBody>
      </p:sp>
      <p:sp>
        <p:nvSpPr>
          <p:cNvPr id="92163" name="Rectangle 2">
            <a:extLst>
              <a:ext uri="{FF2B5EF4-FFF2-40B4-BE49-F238E27FC236}">
                <a16:creationId xmlns:a16="http://schemas.microsoft.com/office/drawing/2014/main" id="{5814FD24-CB0F-13D7-4FC7-6FC3000B307F}"/>
              </a:ext>
            </a:extLst>
          </p:cNvPr>
          <p:cNvSpPr>
            <a:spLocks noGrp="1" noChangeArrowheads="1"/>
          </p:cNvSpPr>
          <p:nvPr>
            <p:ph type="body"/>
          </p:nvPr>
        </p:nvSpPr>
        <p:spPr>
          <a:xfrm>
            <a:off x="699825" y="4414562"/>
            <a:ext cx="5610754" cy="4183995"/>
          </a:xfrm>
          <a:noFill/>
          <a:ln/>
        </p:spPr>
        <p:txBody>
          <a:bodyPr wrap="none" anchor="ctr"/>
          <a:lstStyle/>
          <a:p>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1491577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A0DA2-0597-5AA0-D3B7-E9F1CE6650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2A1495-2CCE-B7D8-615B-4E925169EF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040665-0268-A67A-4660-60CB8BE96A06}"/>
              </a:ext>
            </a:extLst>
          </p:cNvPr>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8515674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A5013-8368-0EA0-F685-53D78A1C8D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BD328A-4963-84D3-EE0D-524B6919CD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47E942-AB03-554C-FEF2-878B2E052DFE}"/>
              </a:ext>
            </a:extLst>
          </p:cNvPr>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424992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74974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605616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Text Box 1"/>
          <p:cNvSpPr txBox="1">
            <a:spLocks noChangeArrowheads="1"/>
          </p:cNvSpPr>
          <p:nvPr/>
        </p:nvSpPr>
        <p:spPr bwMode="auto">
          <a:xfrm>
            <a:off x="979753" y="697845"/>
            <a:ext cx="5050896" cy="3486150"/>
          </a:xfrm>
          <a:prstGeom prst="rect">
            <a:avLst/>
          </a:prstGeom>
          <a:solidFill>
            <a:srgbClr val="FFFFFF"/>
          </a:solidFill>
          <a:ln w="9525">
            <a:solidFill>
              <a:srgbClr val="000000"/>
            </a:solidFill>
            <a:miter lim="800000"/>
            <a:headEnd/>
            <a:tailEnd/>
          </a:ln>
        </p:spPr>
        <p:txBody>
          <a:bodyPr wrap="none" lIns="86807" tIns="43404" rIns="86807" bIns="43404" anchor="ctr"/>
          <a:lstStyle/>
          <a:p>
            <a:pPr>
              <a:buClr>
                <a:srgbClr val="000000"/>
              </a:buClr>
              <a:buSzPct val="100000"/>
              <a:buFont typeface="Times New Roman" pitchFamily="18" charset="0"/>
              <a:buNone/>
            </a:pPr>
            <a:endParaRPr lang="en-US" dirty="0"/>
          </a:p>
        </p:txBody>
      </p:sp>
      <p:sp>
        <p:nvSpPr>
          <p:cNvPr id="92163" name="Rectangle 2"/>
          <p:cNvSpPr>
            <a:spLocks noGrp="1" noChangeArrowheads="1"/>
          </p:cNvSpPr>
          <p:nvPr>
            <p:ph type="body"/>
          </p:nvPr>
        </p:nvSpPr>
        <p:spPr>
          <a:xfrm>
            <a:off x="699825" y="4414562"/>
            <a:ext cx="5610754" cy="4183995"/>
          </a:xfrm>
          <a:noFill/>
          <a:ln/>
        </p:spPr>
        <p:txBody>
          <a:bodyPr wrap="none" anchor="ctr"/>
          <a:lstStyle/>
          <a:p>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17094584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119555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8586662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8907365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0219533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7305644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6216652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7187984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3444476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7908369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9154595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9306684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563092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8231103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9666298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9995736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2080566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151D5-6868-9CC4-5636-519D7322DF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8CA0F0-4A56-EFD4-D0DB-2F91393A26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75AB4-D4FF-DDA1-70EA-43EA2C2A0509}"/>
              </a:ext>
            </a:extLst>
          </p:cNvPr>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41730816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BEB62-3AD4-76BC-500F-F48E01A4BF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0FE16B-9414-CD6E-C085-436D837EF3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64C8A3-8F2D-2B67-70AC-3AAB86047F8F}"/>
              </a:ext>
            </a:extLst>
          </p:cNvPr>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9905440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D61ED-63C3-C4DA-2EC5-6FB6E5E602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B6C3BD-5FCB-4B52-51E6-6B88311ACE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6353A4-E686-BD2C-8ED3-EFF94636D7B1}"/>
              </a:ext>
            </a:extLst>
          </p:cNvPr>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0566841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E5EC8-454D-484E-C760-011E10A53B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C94C06-C543-9C17-7061-0E58DD63F7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06DBA2-42A7-E894-BDFB-B18AA4D8E7EE}"/>
              </a:ext>
            </a:extLst>
          </p:cNvPr>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8470022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5FDF5-71B8-F89C-FBAE-1A4F04F194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EC4095-D369-6CFD-496E-9BF70475BB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DC806F-9D88-C56F-6EC5-64C35074C318}"/>
              </a:ext>
            </a:extLst>
          </p:cNvPr>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8115852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1659244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922798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5917381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3326747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7283654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7991857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8608495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Text Box 1"/>
          <p:cNvSpPr txBox="1">
            <a:spLocks noChangeArrowheads="1"/>
          </p:cNvSpPr>
          <p:nvPr/>
        </p:nvSpPr>
        <p:spPr bwMode="auto">
          <a:xfrm>
            <a:off x="979753" y="697845"/>
            <a:ext cx="5050896" cy="3486150"/>
          </a:xfrm>
          <a:prstGeom prst="rect">
            <a:avLst/>
          </a:prstGeom>
          <a:solidFill>
            <a:srgbClr val="FFFFFF"/>
          </a:solidFill>
          <a:ln w="9525">
            <a:solidFill>
              <a:srgbClr val="000000"/>
            </a:solidFill>
            <a:miter lim="800000"/>
            <a:headEnd/>
            <a:tailEnd/>
          </a:ln>
        </p:spPr>
        <p:txBody>
          <a:bodyPr wrap="none" lIns="86807" tIns="43404" rIns="86807" bIns="43404" anchor="ctr"/>
          <a:lstStyle/>
          <a:p>
            <a:pPr>
              <a:buClr>
                <a:srgbClr val="000000"/>
              </a:buClr>
              <a:buSzPct val="100000"/>
              <a:buFont typeface="Times New Roman" pitchFamily="18" charset="0"/>
              <a:buNone/>
            </a:pPr>
            <a:endParaRPr lang="en-US" dirty="0"/>
          </a:p>
        </p:txBody>
      </p:sp>
      <p:sp>
        <p:nvSpPr>
          <p:cNvPr id="92163" name="Rectangle 2"/>
          <p:cNvSpPr>
            <a:spLocks noGrp="1" noChangeArrowheads="1"/>
          </p:cNvSpPr>
          <p:nvPr>
            <p:ph type="body"/>
          </p:nvPr>
        </p:nvSpPr>
        <p:spPr>
          <a:xfrm>
            <a:off x="699825" y="4414562"/>
            <a:ext cx="5610754" cy="4183995"/>
          </a:xfrm>
          <a:noFill/>
          <a:ln/>
        </p:spPr>
        <p:txBody>
          <a:bodyPr wrap="none" anchor="ctr"/>
          <a:lstStyle/>
          <a:p>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22728615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2878970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Text Box 1"/>
          <p:cNvSpPr txBox="1">
            <a:spLocks noChangeArrowheads="1"/>
          </p:cNvSpPr>
          <p:nvPr/>
        </p:nvSpPr>
        <p:spPr bwMode="auto">
          <a:xfrm>
            <a:off x="979753" y="697845"/>
            <a:ext cx="5050896" cy="3486150"/>
          </a:xfrm>
          <a:prstGeom prst="rect">
            <a:avLst/>
          </a:prstGeom>
          <a:solidFill>
            <a:srgbClr val="FFFFFF"/>
          </a:solidFill>
          <a:ln w="9525">
            <a:solidFill>
              <a:srgbClr val="000000"/>
            </a:solidFill>
            <a:miter lim="800000"/>
            <a:headEnd/>
            <a:tailEnd/>
          </a:ln>
        </p:spPr>
        <p:txBody>
          <a:bodyPr wrap="none" lIns="86807" tIns="43404" rIns="86807" bIns="43404" anchor="ctr"/>
          <a:lstStyle/>
          <a:p>
            <a:pPr>
              <a:buClr>
                <a:srgbClr val="000000"/>
              </a:buClr>
              <a:buSzPct val="100000"/>
              <a:buFont typeface="Times New Roman" pitchFamily="18" charset="0"/>
              <a:buNone/>
            </a:pPr>
            <a:endParaRPr lang="en-US" dirty="0"/>
          </a:p>
        </p:txBody>
      </p:sp>
      <p:sp>
        <p:nvSpPr>
          <p:cNvPr id="92163" name="Rectangle 2"/>
          <p:cNvSpPr>
            <a:spLocks noGrp="1" noChangeArrowheads="1"/>
          </p:cNvSpPr>
          <p:nvPr>
            <p:ph type="body"/>
          </p:nvPr>
        </p:nvSpPr>
        <p:spPr>
          <a:xfrm>
            <a:off x="699825" y="4414562"/>
            <a:ext cx="5610754" cy="4183995"/>
          </a:xfrm>
          <a:noFill/>
          <a:ln/>
        </p:spPr>
        <p:txBody>
          <a:bodyPr wrap="none" anchor="ctr"/>
          <a:lstStyle/>
          <a:p>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30185454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478776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4260436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Text Box 1"/>
          <p:cNvSpPr txBox="1">
            <a:spLocks noChangeArrowheads="1"/>
          </p:cNvSpPr>
          <p:nvPr/>
        </p:nvSpPr>
        <p:spPr bwMode="auto">
          <a:xfrm>
            <a:off x="979753" y="697845"/>
            <a:ext cx="5050896" cy="3486150"/>
          </a:xfrm>
          <a:prstGeom prst="rect">
            <a:avLst/>
          </a:prstGeom>
          <a:solidFill>
            <a:srgbClr val="FFFFFF"/>
          </a:solidFill>
          <a:ln w="9525">
            <a:solidFill>
              <a:srgbClr val="000000"/>
            </a:solidFill>
            <a:miter lim="800000"/>
            <a:headEnd/>
            <a:tailEnd/>
          </a:ln>
        </p:spPr>
        <p:txBody>
          <a:bodyPr wrap="none" lIns="86807" tIns="43404" rIns="86807" bIns="43404" anchor="ctr"/>
          <a:lstStyle/>
          <a:p>
            <a:pPr>
              <a:buClr>
                <a:srgbClr val="000000"/>
              </a:buClr>
              <a:buSzPct val="100000"/>
              <a:buFont typeface="Times New Roman" pitchFamily="18" charset="0"/>
              <a:buNone/>
            </a:pPr>
            <a:endParaRPr lang="en-US" dirty="0"/>
          </a:p>
        </p:txBody>
      </p:sp>
      <p:sp>
        <p:nvSpPr>
          <p:cNvPr id="92163" name="Rectangle 2"/>
          <p:cNvSpPr>
            <a:spLocks noGrp="1" noChangeArrowheads="1"/>
          </p:cNvSpPr>
          <p:nvPr>
            <p:ph type="body"/>
          </p:nvPr>
        </p:nvSpPr>
        <p:spPr>
          <a:xfrm>
            <a:off x="699825" y="4414562"/>
            <a:ext cx="5610754" cy="4183995"/>
          </a:xfrm>
          <a:noFill/>
          <a:ln/>
        </p:spPr>
        <p:txBody>
          <a:bodyPr wrap="none" anchor="ctr"/>
          <a:lstStyle/>
          <a:p>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4140121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5D78F-F604-5521-87D8-FFDDD18A61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83A0B0-3A91-6BB0-9800-0A21C9E419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7F6159-2787-414D-2C4C-C0450D67B01F}"/>
              </a:ext>
            </a:extLst>
          </p:cNvPr>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6143430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6102939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5567638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Text Box 1"/>
          <p:cNvSpPr txBox="1">
            <a:spLocks noChangeArrowheads="1"/>
          </p:cNvSpPr>
          <p:nvPr/>
        </p:nvSpPr>
        <p:spPr bwMode="auto">
          <a:xfrm>
            <a:off x="979753" y="697845"/>
            <a:ext cx="5050896" cy="3486150"/>
          </a:xfrm>
          <a:prstGeom prst="rect">
            <a:avLst/>
          </a:prstGeom>
          <a:solidFill>
            <a:srgbClr val="FFFFFF"/>
          </a:solidFill>
          <a:ln w="9525">
            <a:solidFill>
              <a:srgbClr val="000000"/>
            </a:solidFill>
            <a:miter lim="800000"/>
            <a:headEnd/>
            <a:tailEnd/>
          </a:ln>
        </p:spPr>
        <p:txBody>
          <a:bodyPr wrap="none" lIns="86807" tIns="43404" rIns="86807" bIns="43404" anchor="ctr"/>
          <a:lstStyle/>
          <a:p>
            <a:pPr>
              <a:buClr>
                <a:srgbClr val="000000"/>
              </a:buClr>
              <a:buSzPct val="100000"/>
              <a:buFont typeface="Times New Roman" pitchFamily="18" charset="0"/>
              <a:buNone/>
            </a:pPr>
            <a:endParaRPr lang="en-US" dirty="0"/>
          </a:p>
        </p:txBody>
      </p:sp>
      <p:sp>
        <p:nvSpPr>
          <p:cNvPr id="92163" name="Rectangle 2"/>
          <p:cNvSpPr>
            <a:spLocks noGrp="1" noChangeArrowheads="1"/>
          </p:cNvSpPr>
          <p:nvPr>
            <p:ph type="body"/>
          </p:nvPr>
        </p:nvSpPr>
        <p:spPr>
          <a:xfrm>
            <a:off x="699825" y="4414562"/>
            <a:ext cx="5610754" cy="4183995"/>
          </a:xfrm>
          <a:noFill/>
          <a:ln/>
        </p:spPr>
        <p:txBody>
          <a:bodyPr wrap="none" anchor="ctr"/>
          <a:lstStyle/>
          <a:p>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16767878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9915508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Text Box 1"/>
          <p:cNvSpPr txBox="1">
            <a:spLocks noChangeArrowheads="1"/>
          </p:cNvSpPr>
          <p:nvPr/>
        </p:nvSpPr>
        <p:spPr bwMode="auto">
          <a:xfrm>
            <a:off x="979753" y="697845"/>
            <a:ext cx="5050896" cy="3486150"/>
          </a:xfrm>
          <a:prstGeom prst="rect">
            <a:avLst/>
          </a:prstGeom>
          <a:solidFill>
            <a:srgbClr val="FFFFFF"/>
          </a:solidFill>
          <a:ln w="9525">
            <a:solidFill>
              <a:srgbClr val="000000"/>
            </a:solidFill>
            <a:miter lim="800000"/>
            <a:headEnd/>
            <a:tailEnd/>
          </a:ln>
        </p:spPr>
        <p:txBody>
          <a:bodyPr wrap="none" lIns="86807" tIns="43404" rIns="86807" bIns="43404" anchor="ctr"/>
          <a:lstStyle/>
          <a:p>
            <a:pPr>
              <a:buClr>
                <a:srgbClr val="000000"/>
              </a:buClr>
              <a:buSzPct val="100000"/>
              <a:buFont typeface="Times New Roman" pitchFamily="18" charset="0"/>
              <a:buNone/>
            </a:pPr>
            <a:endParaRPr lang="en-US" dirty="0"/>
          </a:p>
        </p:txBody>
      </p:sp>
      <p:sp>
        <p:nvSpPr>
          <p:cNvPr id="92163" name="Rectangle 2"/>
          <p:cNvSpPr>
            <a:spLocks noGrp="1" noChangeArrowheads="1"/>
          </p:cNvSpPr>
          <p:nvPr>
            <p:ph type="body"/>
          </p:nvPr>
        </p:nvSpPr>
        <p:spPr>
          <a:xfrm>
            <a:off x="699825" y="4414562"/>
            <a:ext cx="5610754" cy="4183995"/>
          </a:xfrm>
          <a:noFill/>
          <a:ln/>
        </p:spPr>
        <p:txBody>
          <a:bodyPr wrap="none" anchor="ctr"/>
          <a:lstStyle/>
          <a:p>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181936609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80381326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876114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Text Box 1"/>
          <p:cNvSpPr txBox="1">
            <a:spLocks noChangeArrowheads="1"/>
          </p:cNvSpPr>
          <p:nvPr/>
        </p:nvSpPr>
        <p:spPr bwMode="auto">
          <a:xfrm>
            <a:off x="979753" y="697845"/>
            <a:ext cx="5050896" cy="3486150"/>
          </a:xfrm>
          <a:prstGeom prst="rect">
            <a:avLst/>
          </a:prstGeom>
          <a:solidFill>
            <a:srgbClr val="FFFFFF"/>
          </a:solidFill>
          <a:ln w="9525">
            <a:solidFill>
              <a:srgbClr val="000000"/>
            </a:solidFill>
            <a:miter lim="800000"/>
            <a:headEnd/>
            <a:tailEnd/>
          </a:ln>
        </p:spPr>
        <p:txBody>
          <a:bodyPr wrap="none" lIns="86807" tIns="43404" rIns="86807" bIns="43404" anchor="ctr"/>
          <a:lstStyle/>
          <a:p>
            <a:pPr>
              <a:buClr>
                <a:srgbClr val="000000"/>
              </a:buClr>
              <a:buSzPct val="100000"/>
              <a:buFont typeface="Times New Roman" pitchFamily="18" charset="0"/>
              <a:buNone/>
            </a:pPr>
            <a:endParaRPr lang="en-US" dirty="0"/>
          </a:p>
        </p:txBody>
      </p:sp>
      <p:sp>
        <p:nvSpPr>
          <p:cNvPr id="92163" name="Rectangle 2"/>
          <p:cNvSpPr>
            <a:spLocks noGrp="1" noChangeArrowheads="1"/>
          </p:cNvSpPr>
          <p:nvPr>
            <p:ph type="body"/>
          </p:nvPr>
        </p:nvSpPr>
        <p:spPr>
          <a:xfrm>
            <a:off x="699825" y="4414562"/>
            <a:ext cx="5610754" cy="4183995"/>
          </a:xfrm>
          <a:noFill/>
          <a:ln/>
        </p:spPr>
        <p:txBody>
          <a:bodyPr wrap="none" anchor="ctr"/>
          <a:lstStyle/>
          <a:p>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376896103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00383297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263755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Text Box 1"/>
          <p:cNvSpPr txBox="1">
            <a:spLocks noChangeArrowheads="1"/>
          </p:cNvSpPr>
          <p:nvPr/>
        </p:nvSpPr>
        <p:spPr bwMode="auto">
          <a:xfrm>
            <a:off x="979753" y="697845"/>
            <a:ext cx="5050896" cy="3486150"/>
          </a:xfrm>
          <a:prstGeom prst="rect">
            <a:avLst/>
          </a:prstGeom>
          <a:solidFill>
            <a:srgbClr val="FFFFFF"/>
          </a:solidFill>
          <a:ln w="9525">
            <a:solidFill>
              <a:srgbClr val="000000"/>
            </a:solidFill>
            <a:miter lim="800000"/>
            <a:headEnd/>
            <a:tailEnd/>
          </a:ln>
        </p:spPr>
        <p:txBody>
          <a:bodyPr wrap="none" lIns="86807" tIns="43404" rIns="86807" bIns="43404" anchor="ctr"/>
          <a:lstStyle/>
          <a:p>
            <a:pPr>
              <a:buClr>
                <a:srgbClr val="000000"/>
              </a:buClr>
              <a:buSzPct val="100000"/>
              <a:buFont typeface="Times New Roman" pitchFamily="18" charset="0"/>
              <a:buNone/>
            </a:pPr>
            <a:endParaRPr lang="en-US" dirty="0"/>
          </a:p>
        </p:txBody>
      </p:sp>
      <p:sp>
        <p:nvSpPr>
          <p:cNvPr id="92163" name="Rectangle 2"/>
          <p:cNvSpPr>
            <a:spLocks noGrp="1" noChangeArrowheads="1"/>
          </p:cNvSpPr>
          <p:nvPr>
            <p:ph type="body"/>
          </p:nvPr>
        </p:nvSpPr>
        <p:spPr>
          <a:xfrm>
            <a:off x="699825" y="4414562"/>
            <a:ext cx="5610754" cy="4183995"/>
          </a:xfrm>
          <a:noFill/>
          <a:ln/>
        </p:spPr>
        <p:txBody>
          <a:bodyPr wrap="none" anchor="ctr"/>
          <a:lstStyle/>
          <a:p>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196252995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Text Box 1"/>
          <p:cNvSpPr txBox="1">
            <a:spLocks noChangeArrowheads="1"/>
          </p:cNvSpPr>
          <p:nvPr/>
        </p:nvSpPr>
        <p:spPr bwMode="auto">
          <a:xfrm>
            <a:off x="979753" y="697845"/>
            <a:ext cx="5050896" cy="3486150"/>
          </a:xfrm>
          <a:prstGeom prst="rect">
            <a:avLst/>
          </a:prstGeom>
          <a:solidFill>
            <a:srgbClr val="FFFFFF"/>
          </a:solidFill>
          <a:ln w="9525">
            <a:solidFill>
              <a:srgbClr val="000000"/>
            </a:solidFill>
            <a:miter lim="800000"/>
            <a:headEnd/>
            <a:tailEnd/>
          </a:ln>
        </p:spPr>
        <p:txBody>
          <a:bodyPr wrap="none" lIns="86807" tIns="43404" rIns="86807" bIns="43404" anchor="ctr"/>
          <a:lstStyle/>
          <a:p>
            <a:pPr>
              <a:buClr>
                <a:srgbClr val="000000"/>
              </a:buClr>
              <a:buSzPct val="100000"/>
              <a:buFont typeface="Times New Roman" pitchFamily="18" charset="0"/>
              <a:buNone/>
            </a:pPr>
            <a:endParaRPr lang="en-US" dirty="0"/>
          </a:p>
        </p:txBody>
      </p:sp>
      <p:sp>
        <p:nvSpPr>
          <p:cNvPr id="92163" name="Rectangle 2"/>
          <p:cNvSpPr>
            <a:spLocks noGrp="1" noChangeArrowheads="1"/>
          </p:cNvSpPr>
          <p:nvPr>
            <p:ph type="body"/>
          </p:nvPr>
        </p:nvSpPr>
        <p:spPr>
          <a:xfrm>
            <a:off x="699825" y="4414562"/>
            <a:ext cx="5610754" cy="4183995"/>
          </a:xfrm>
          <a:noFill/>
          <a:ln/>
        </p:spPr>
        <p:txBody>
          <a:bodyPr wrap="none" anchor="ctr"/>
          <a:lstStyle/>
          <a:p>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82688467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37651789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41141256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6498759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36152489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423052903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07343928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27228746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49651580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Text Box 1"/>
          <p:cNvSpPr txBox="1">
            <a:spLocks noChangeArrowheads="1"/>
          </p:cNvSpPr>
          <p:nvPr/>
        </p:nvSpPr>
        <p:spPr bwMode="auto">
          <a:xfrm>
            <a:off x="979753" y="697845"/>
            <a:ext cx="5050896" cy="3486150"/>
          </a:xfrm>
          <a:prstGeom prst="rect">
            <a:avLst/>
          </a:prstGeom>
          <a:solidFill>
            <a:srgbClr val="FFFFFF"/>
          </a:solidFill>
          <a:ln w="9525">
            <a:solidFill>
              <a:srgbClr val="000000"/>
            </a:solidFill>
            <a:miter lim="800000"/>
            <a:headEnd/>
            <a:tailEnd/>
          </a:ln>
        </p:spPr>
        <p:txBody>
          <a:bodyPr wrap="none" lIns="86807" tIns="43404" rIns="86807" bIns="43404" anchor="ctr"/>
          <a:lstStyle/>
          <a:p>
            <a:pPr>
              <a:buClr>
                <a:srgbClr val="000000"/>
              </a:buClr>
              <a:buSzPct val="100000"/>
              <a:buFont typeface="Times New Roman" pitchFamily="18" charset="0"/>
              <a:buNone/>
            </a:pPr>
            <a:endParaRPr lang="en-US" dirty="0"/>
          </a:p>
        </p:txBody>
      </p:sp>
      <p:sp>
        <p:nvSpPr>
          <p:cNvPr id="92163" name="Rectangle 2"/>
          <p:cNvSpPr>
            <a:spLocks noGrp="1" noChangeArrowheads="1"/>
          </p:cNvSpPr>
          <p:nvPr>
            <p:ph type="body"/>
          </p:nvPr>
        </p:nvSpPr>
        <p:spPr>
          <a:xfrm>
            <a:off x="699825" y="4414562"/>
            <a:ext cx="5610754" cy="4183995"/>
          </a:xfrm>
          <a:noFill/>
          <a:ln/>
        </p:spPr>
        <p:txBody>
          <a:bodyPr wrap="none" anchor="ctr"/>
          <a:lstStyle/>
          <a:p>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3069615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40832060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68298942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71741839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Text Box 1"/>
          <p:cNvSpPr txBox="1">
            <a:spLocks noChangeArrowheads="1"/>
          </p:cNvSpPr>
          <p:nvPr/>
        </p:nvSpPr>
        <p:spPr bwMode="auto">
          <a:xfrm>
            <a:off x="979753" y="697845"/>
            <a:ext cx="5050896" cy="3486150"/>
          </a:xfrm>
          <a:prstGeom prst="rect">
            <a:avLst/>
          </a:prstGeom>
          <a:solidFill>
            <a:srgbClr val="FFFFFF"/>
          </a:solidFill>
          <a:ln w="9525">
            <a:solidFill>
              <a:srgbClr val="000000"/>
            </a:solidFill>
            <a:miter lim="800000"/>
            <a:headEnd/>
            <a:tailEnd/>
          </a:ln>
        </p:spPr>
        <p:txBody>
          <a:bodyPr wrap="none" lIns="86807" tIns="43404" rIns="86807" bIns="43404" anchor="ctr"/>
          <a:lstStyle/>
          <a:p>
            <a:pPr>
              <a:buClr>
                <a:srgbClr val="000000"/>
              </a:buClr>
              <a:buSzPct val="100000"/>
              <a:buFont typeface="Times New Roman" pitchFamily="18" charset="0"/>
              <a:buNone/>
            </a:pPr>
            <a:endParaRPr lang="en-US" dirty="0"/>
          </a:p>
        </p:txBody>
      </p:sp>
      <p:sp>
        <p:nvSpPr>
          <p:cNvPr id="92163" name="Rectangle 2"/>
          <p:cNvSpPr>
            <a:spLocks noGrp="1" noChangeArrowheads="1"/>
          </p:cNvSpPr>
          <p:nvPr>
            <p:ph type="body"/>
          </p:nvPr>
        </p:nvSpPr>
        <p:spPr>
          <a:xfrm>
            <a:off x="699825" y="4414562"/>
            <a:ext cx="5610754" cy="4183995"/>
          </a:xfrm>
          <a:noFill/>
          <a:ln/>
        </p:spPr>
        <p:txBody>
          <a:bodyPr wrap="none" anchor="ctr"/>
          <a:lstStyle/>
          <a:p>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332902336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69971122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8196732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71395393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08507192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47017009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96816716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900341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30835049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44921004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612311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208478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130425"/>
            <a:ext cx="7772400" cy="1470025"/>
          </a:xfrm>
          <a:prstGeom prst="rect">
            <a:avLst/>
          </a:prstGeom>
        </p:spPr>
        <p:txBody>
          <a:bodyPr/>
          <a:lstStyle>
            <a:lvl1pPr>
              <a:defRPr/>
            </a:lvl1pPr>
          </a:lstStyle>
          <a:p>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11138"/>
            <a:ext cx="8228013" cy="623887"/>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838200"/>
            <a:ext cx="8228013" cy="518001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11138"/>
            <a:ext cx="2055813" cy="580707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11138"/>
            <a:ext cx="6019800" cy="58070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11138"/>
            <a:ext cx="8228013" cy="623887"/>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838200"/>
            <a:ext cx="8228013" cy="51800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Slide Number Placeholder 6"/>
          <p:cNvSpPr txBox="1">
            <a:spLocks/>
          </p:cNvSpPr>
          <p:nvPr userDrawn="1"/>
        </p:nvSpPr>
        <p:spPr>
          <a:xfrm>
            <a:off x="4419600" y="6629400"/>
            <a:ext cx="304800" cy="228600"/>
          </a:xfrm>
          <a:prstGeom prst="rect">
            <a:avLst/>
          </a:prstGeom>
          <a:solidFill>
            <a:srgbClr val="000000">
              <a:lumMod val="65000"/>
              <a:lumOff val="35000"/>
            </a:srgbClr>
          </a:solidFill>
        </p:spPr>
        <p:txBody>
          <a:bodyPr lIns="0" rIns="0" anchor="ctr" anchorCtr="1"/>
          <a:lstStyle/>
          <a:p>
            <a:pPr defTabSz="914400">
              <a:defRPr/>
            </a:pPr>
            <a:fld id="{D715770C-C464-4FB7-8D42-37F03DD19285}" type="slidenum">
              <a:rPr lang="en-US" sz="1100">
                <a:solidFill>
                  <a:srgbClr val="FFFFFF"/>
                </a:solidFill>
              </a:rPr>
              <a:pPr defTabSz="914400">
                <a:defRPr/>
              </a:pPr>
              <a:t>‹#›</a:t>
            </a:fld>
            <a:endParaRPr lang="en-US" sz="1100" dirty="0">
              <a:solidFill>
                <a:srgbClr val="FFFFFF"/>
              </a:solidFill>
            </a:endParaRPr>
          </a:p>
        </p:txBody>
      </p:sp>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11138"/>
            <a:ext cx="8228013" cy="623887"/>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838200"/>
            <a:ext cx="4037013" cy="518001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838200"/>
            <a:ext cx="4038600" cy="518001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28600" y="6535739"/>
            <a:ext cx="4267200" cy="246061"/>
          </a:xfrm>
          <a:prstGeom prst="rect">
            <a:avLst/>
          </a:prstGeom>
        </p:spPr>
        <p:txBody>
          <a:bodyPr/>
          <a:lstStyle>
            <a:lvl1pPr>
              <a:defRPr sz="1500" b="1" i="1"/>
            </a:lvl1pPr>
          </a:lstStyle>
          <a:p>
            <a:r>
              <a:rPr lang="en-US" dirty="0"/>
              <a:t>tulsyan.sachin@gmail.com           +91 99206 88003</a:t>
            </a: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C9661-6D30-FEDC-1923-4EEFF6C4B457}"/>
              </a:ext>
            </a:extLst>
          </p:cNvPr>
          <p:cNvSpPr>
            <a:spLocks noGrp="1"/>
          </p:cNvSpPr>
          <p:nvPr>
            <p:ph type="title" hasCustomPrompt="1"/>
          </p:nvPr>
        </p:nvSpPr>
        <p:spPr>
          <a:xfrm>
            <a:off x="228600" y="6535739"/>
            <a:ext cx="4267200" cy="246061"/>
          </a:xfrm>
          <a:prstGeom prst="rect">
            <a:avLst/>
          </a:prstGeom>
        </p:spPr>
        <p:txBody>
          <a:bodyPr/>
          <a:lstStyle>
            <a:lvl1pPr>
              <a:defRPr sz="1500" b="1" i="1"/>
            </a:lvl1pPr>
          </a:lstStyle>
          <a:p>
            <a:r>
              <a:rPr lang="en-US" dirty="0"/>
              <a:t>tulsyan.sachin@gmail.com           +91 99206 88003</a:t>
            </a: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54335-F010-15C1-B0FB-B9F80084C343}"/>
              </a:ext>
            </a:extLst>
          </p:cNvPr>
          <p:cNvSpPr>
            <a:spLocks noGrp="1"/>
          </p:cNvSpPr>
          <p:nvPr>
            <p:ph type="title" hasCustomPrompt="1"/>
          </p:nvPr>
        </p:nvSpPr>
        <p:spPr>
          <a:xfrm>
            <a:off x="228600" y="6535739"/>
            <a:ext cx="4267200" cy="246061"/>
          </a:xfrm>
          <a:prstGeom prst="rect">
            <a:avLst/>
          </a:prstGeom>
        </p:spPr>
        <p:txBody>
          <a:bodyPr/>
          <a:lstStyle>
            <a:lvl1pPr>
              <a:defRPr sz="1500" b="1" i="1"/>
            </a:lvl1pPr>
          </a:lstStyle>
          <a:p>
            <a:r>
              <a:rPr lang="en-US" dirty="0"/>
              <a:t>tulsyan.sachin@gmail.com           +91 99206 88003</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11138"/>
            <a:ext cx="8228013" cy="623887"/>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838200"/>
            <a:ext cx="8228013" cy="51800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tle 1">
            <a:extLst>
              <a:ext uri="{FF2B5EF4-FFF2-40B4-BE49-F238E27FC236}">
                <a16:creationId xmlns:a16="http://schemas.microsoft.com/office/drawing/2014/main" id="{A0307DEA-8078-4249-084F-CB5C9250CB6C}"/>
              </a:ext>
            </a:extLst>
          </p:cNvPr>
          <p:cNvSpPr txBox="1">
            <a:spLocks/>
          </p:cNvSpPr>
          <p:nvPr userDrawn="1"/>
        </p:nvSpPr>
        <p:spPr>
          <a:xfrm>
            <a:off x="228600" y="6535739"/>
            <a:ext cx="4267200" cy="246061"/>
          </a:xfrm>
          <a:prstGeom prst="rect">
            <a:avLst/>
          </a:prstGeom>
        </p:spPr>
        <p:txBody>
          <a:bodyPr/>
          <a:lstStyle>
            <a:lvl1pPr algn="l" defTabSz="457200" rtl="0" eaLnBrk="0" fontAlgn="base" hangingPunct="0">
              <a:spcBef>
                <a:spcPct val="0"/>
              </a:spcBef>
              <a:spcAft>
                <a:spcPct val="0"/>
              </a:spcAft>
              <a:buClr>
                <a:srgbClr val="000000"/>
              </a:buClr>
              <a:buSzPct val="100000"/>
              <a:buFont typeface="Times New Roman" pitchFamily="18" charset="0"/>
              <a:defRPr sz="1500" b="1" i="1">
                <a:solidFill>
                  <a:srgbClr val="696464"/>
                </a:solidFill>
                <a:latin typeface="+mj-lt"/>
                <a:ea typeface="Arial Unicode MS" pitchFamily="34" charset="-128"/>
                <a:cs typeface="+mj-cs"/>
              </a:defRPr>
            </a:lvl1pPr>
            <a:lvl2pPr algn="l" defTabSz="457200" rtl="0" eaLnBrk="0" fontAlgn="base" hangingPunct="0">
              <a:spcBef>
                <a:spcPct val="0"/>
              </a:spcBef>
              <a:spcAft>
                <a:spcPct val="0"/>
              </a:spcAft>
              <a:buClr>
                <a:srgbClr val="000000"/>
              </a:buClr>
              <a:buSzPct val="100000"/>
              <a:buFont typeface="Times New Roman" pitchFamily="18" charset="0"/>
              <a:defRPr sz="3200">
                <a:solidFill>
                  <a:srgbClr val="696464"/>
                </a:solidFill>
                <a:latin typeface="Calibri" pitchFamily="32" charset="0"/>
                <a:ea typeface="Arial Unicode MS" pitchFamily="34" charset="-128"/>
                <a:cs typeface="Arial Unicode MS" charset="0"/>
              </a:defRPr>
            </a:lvl2pPr>
            <a:lvl3pPr algn="l" defTabSz="457200" rtl="0" eaLnBrk="0" fontAlgn="base" hangingPunct="0">
              <a:spcBef>
                <a:spcPct val="0"/>
              </a:spcBef>
              <a:spcAft>
                <a:spcPct val="0"/>
              </a:spcAft>
              <a:buClr>
                <a:srgbClr val="000000"/>
              </a:buClr>
              <a:buSzPct val="100000"/>
              <a:buFont typeface="Times New Roman" pitchFamily="18" charset="0"/>
              <a:defRPr sz="3200">
                <a:solidFill>
                  <a:srgbClr val="696464"/>
                </a:solidFill>
                <a:latin typeface="Calibri" pitchFamily="32" charset="0"/>
                <a:ea typeface="Arial Unicode MS" pitchFamily="34" charset="-128"/>
                <a:cs typeface="Arial Unicode MS" charset="0"/>
              </a:defRPr>
            </a:lvl3pPr>
            <a:lvl4pPr algn="l" defTabSz="457200" rtl="0" eaLnBrk="0" fontAlgn="base" hangingPunct="0">
              <a:spcBef>
                <a:spcPct val="0"/>
              </a:spcBef>
              <a:spcAft>
                <a:spcPct val="0"/>
              </a:spcAft>
              <a:buClr>
                <a:srgbClr val="000000"/>
              </a:buClr>
              <a:buSzPct val="100000"/>
              <a:buFont typeface="Times New Roman" pitchFamily="18" charset="0"/>
              <a:defRPr sz="3200">
                <a:solidFill>
                  <a:srgbClr val="696464"/>
                </a:solidFill>
                <a:latin typeface="Calibri" pitchFamily="32" charset="0"/>
                <a:ea typeface="Arial Unicode MS" pitchFamily="34" charset="-128"/>
                <a:cs typeface="Arial Unicode MS" charset="0"/>
              </a:defRPr>
            </a:lvl4pPr>
            <a:lvl5pPr algn="l" defTabSz="457200" rtl="0" eaLnBrk="0" fontAlgn="base" hangingPunct="0">
              <a:spcBef>
                <a:spcPct val="0"/>
              </a:spcBef>
              <a:spcAft>
                <a:spcPct val="0"/>
              </a:spcAft>
              <a:buClr>
                <a:srgbClr val="000000"/>
              </a:buClr>
              <a:buSzPct val="100000"/>
              <a:buFont typeface="Times New Roman" pitchFamily="18" charset="0"/>
              <a:defRPr sz="3200">
                <a:solidFill>
                  <a:srgbClr val="696464"/>
                </a:solidFill>
                <a:latin typeface="Calibri" pitchFamily="32" charset="0"/>
                <a:ea typeface="Arial Unicode MS" pitchFamily="34" charset="-128"/>
                <a:cs typeface="Arial Unicode MS" charset="0"/>
              </a:defRPr>
            </a:lvl5pPr>
            <a:lvl6pPr marL="2514600" indent="-228600" algn="l" defTabSz="457200" rtl="0" eaLnBrk="0" fontAlgn="base" hangingPunct="0">
              <a:spcBef>
                <a:spcPct val="0"/>
              </a:spcBef>
              <a:spcAft>
                <a:spcPct val="0"/>
              </a:spcAft>
              <a:buClr>
                <a:srgbClr val="000000"/>
              </a:buClr>
              <a:buSzPct val="100000"/>
              <a:buFont typeface="Times New Roman" pitchFamily="16" charset="0"/>
              <a:defRPr sz="3200">
                <a:solidFill>
                  <a:srgbClr val="696464"/>
                </a:solidFill>
                <a:latin typeface="Calibri" pitchFamily="32" charset="0"/>
                <a:cs typeface="Arial Unicode MS" charset="0"/>
              </a:defRPr>
            </a:lvl6pPr>
            <a:lvl7pPr marL="2971800" indent="-228600" algn="l" defTabSz="457200" rtl="0" eaLnBrk="0" fontAlgn="base" hangingPunct="0">
              <a:spcBef>
                <a:spcPct val="0"/>
              </a:spcBef>
              <a:spcAft>
                <a:spcPct val="0"/>
              </a:spcAft>
              <a:buClr>
                <a:srgbClr val="000000"/>
              </a:buClr>
              <a:buSzPct val="100000"/>
              <a:buFont typeface="Times New Roman" pitchFamily="16" charset="0"/>
              <a:defRPr sz="3200">
                <a:solidFill>
                  <a:srgbClr val="696464"/>
                </a:solidFill>
                <a:latin typeface="Calibri" pitchFamily="32" charset="0"/>
                <a:cs typeface="Arial Unicode MS" charset="0"/>
              </a:defRPr>
            </a:lvl7pPr>
            <a:lvl8pPr marL="3429000" indent="-228600" algn="l" defTabSz="457200" rtl="0" eaLnBrk="0" fontAlgn="base" hangingPunct="0">
              <a:spcBef>
                <a:spcPct val="0"/>
              </a:spcBef>
              <a:spcAft>
                <a:spcPct val="0"/>
              </a:spcAft>
              <a:buClr>
                <a:srgbClr val="000000"/>
              </a:buClr>
              <a:buSzPct val="100000"/>
              <a:buFont typeface="Times New Roman" pitchFamily="16" charset="0"/>
              <a:defRPr sz="3200">
                <a:solidFill>
                  <a:srgbClr val="696464"/>
                </a:solidFill>
                <a:latin typeface="Calibri" pitchFamily="32" charset="0"/>
                <a:cs typeface="Arial Unicode MS" charset="0"/>
              </a:defRPr>
            </a:lvl8pPr>
            <a:lvl9pPr marL="3886200" indent="-228600" algn="l" defTabSz="457200" rtl="0" eaLnBrk="0" fontAlgn="base" hangingPunct="0">
              <a:spcBef>
                <a:spcPct val="0"/>
              </a:spcBef>
              <a:spcAft>
                <a:spcPct val="0"/>
              </a:spcAft>
              <a:buClr>
                <a:srgbClr val="000000"/>
              </a:buClr>
              <a:buSzPct val="100000"/>
              <a:buFont typeface="Times New Roman" pitchFamily="16" charset="0"/>
              <a:defRPr sz="3200">
                <a:solidFill>
                  <a:srgbClr val="696464"/>
                </a:solidFill>
                <a:latin typeface="Calibri" pitchFamily="32" charset="0"/>
                <a:cs typeface="Arial Unicode MS" charset="0"/>
              </a:defRPr>
            </a:lvl9pPr>
          </a:lstStyle>
          <a:p>
            <a:r>
              <a:rPr lang="en-US" kern="0"/>
              <a:t>tulsyan.sachin@gmail.com           +91 99206 88003</a:t>
            </a:r>
            <a:endParaRPr lang="en-US" kern="0" dirty="0"/>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11138"/>
            <a:ext cx="8228013" cy="623887"/>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838200"/>
            <a:ext cx="8228013" cy="518001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a:extLst>
              <a:ext uri="{FF2B5EF4-FFF2-40B4-BE49-F238E27FC236}">
                <a16:creationId xmlns:a16="http://schemas.microsoft.com/office/drawing/2014/main" id="{3F80DD0C-B445-ABEB-A0E6-26CCB28A2A29}"/>
              </a:ext>
            </a:extLst>
          </p:cNvPr>
          <p:cNvSpPr txBox="1">
            <a:spLocks/>
          </p:cNvSpPr>
          <p:nvPr userDrawn="1"/>
        </p:nvSpPr>
        <p:spPr>
          <a:xfrm>
            <a:off x="228600" y="6535739"/>
            <a:ext cx="4267200" cy="246061"/>
          </a:xfrm>
          <a:prstGeom prst="rect">
            <a:avLst/>
          </a:prstGeom>
        </p:spPr>
        <p:txBody>
          <a:bodyPr/>
          <a:lstStyle>
            <a:lvl1pPr algn="l" defTabSz="457200" rtl="0" eaLnBrk="0" fontAlgn="base" hangingPunct="0">
              <a:spcBef>
                <a:spcPct val="0"/>
              </a:spcBef>
              <a:spcAft>
                <a:spcPct val="0"/>
              </a:spcAft>
              <a:buClr>
                <a:srgbClr val="000000"/>
              </a:buClr>
              <a:buSzPct val="100000"/>
              <a:buFont typeface="Times New Roman" pitchFamily="18" charset="0"/>
              <a:defRPr sz="1500" b="1" i="1">
                <a:solidFill>
                  <a:srgbClr val="696464"/>
                </a:solidFill>
                <a:latin typeface="+mj-lt"/>
                <a:ea typeface="Arial Unicode MS" pitchFamily="34" charset="-128"/>
                <a:cs typeface="+mj-cs"/>
              </a:defRPr>
            </a:lvl1pPr>
            <a:lvl2pPr algn="l" defTabSz="457200" rtl="0" eaLnBrk="0" fontAlgn="base" hangingPunct="0">
              <a:spcBef>
                <a:spcPct val="0"/>
              </a:spcBef>
              <a:spcAft>
                <a:spcPct val="0"/>
              </a:spcAft>
              <a:buClr>
                <a:srgbClr val="000000"/>
              </a:buClr>
              <a:buSzPct val="100000"/>
              <a:buFont typeface="Times New Roman" pitchFamily="18" charset="0"/>
              <a:defRPr sz="3200">
                <a:solidFill>
                  <a:srgbClr val="696464"/>
                </a:solidFill>
                <a:latin typeface="Calibri" pitchFamily="32" charset="0"/>
                <a:ea typeface="Arial Unicode MS" pitchFamily="34" charset="-128"/>
                <a:cs typeface="Arial Unicode MS" charset="0"/>
              </a:defRPr>
            </a:lvl2pPr>
            <a:lvl3pPr algn="l" defTabSz="457200" rtl="0" eaLnBrk="0" fontAlgn="base" hangingPunct="0">
              <a:spcBef>
                <a:spcPct val="0"/>
              </a:spcBef>
              <a:spcAft>
                <a:spcPct val="0"/>
              </a:spcAft>
              <a:buClr>
                <a:srgbClr val="000000"/>
              </a:buClr>
              <a:buSzPct val="100000"/>
              <a:buFont typeface="Times New Roman" pitchFamily="18" charset="0"/>
              <a:defRPr sz="3200">
                <a:solidFill>
                  <a:srgbClr val="696464"/>
                </a:solidFill>
                <a:latin typeface="Calibri" pitchFamily="32" charset="0"/>
                <a:ea typeface="Arial Unicode MS" pitchFamily="34" charset="-128"/>
                <a:cs typeface="Arial Unicode MS" charset="0"/>
              </a:defRPr>
            </a:lvl3pPr>
            <a:lvl4pPr algn="l" defTabSz="457200" rtl="0" eaLnBrk="0" fontAlgn="base" hangingPunct="0">
              <a:spcBef>
                <a:spcPct val="0"/>
              </a:spcBef>
              <a:spcAft>
                <a:spcPct val="0"/>
              </a:spcAft>
              <a:buClr>
                <a:srgbClr val="000000"/>
              </a:buClr>
              <a:buSzPct val="100000"/>
              <a:buFont typeface="Times New Roman" pitchFamily="18" charset="0"/>
              <a:defRPr sz="3200">
                <a:solidFill>
                  <a:srgbClr val="696464"/>
                </a:solidFill>
                <a:latin typeface="Calibri" pitchFamily="32" charset="0"/>
                <a:ea typeface="Arial Unicode MS" pitchFamily="34" charset="-128"/>
                <a:cs typeface="Arial Unicode MS" charset="0"/>
              </a:defRPr>
            </a:lvl4pPr>
            <a:lvl5pPr algn="l" defTabSz="457200" rtl="0" eaLnBrk="0" fontAlgn="base" hangingPunct="0">
              <a:spcBef>
                <a:spcPct val="0"/>
              </a:spcBef>
              <a:spcAft>
                <a:spcPct val="0"/>
              </a:spcAft>
              <a:buClr>
                <a:srgbClr val="000000"/>
              </a:buClr>
              <a:buSzPct val="100000"/>
              <a:buFont typeface="Times New Roman" pitchFamily="18" charset="0"/>
              <a:defRPr sz="3200">
                <a:solidFill>
                  <a:srgbClr val="696464"/>
                </a:solidFill>
                <a:latin typeface="Calibri" pitchFamily="32" charset="0"/>
                <a:ea typeface="Arial Unicode MS" pitchFamily="34" charset="-128"/>
                <a:cs typeface="Arial Unicode MS" charset="0"/>
              </a:defRPr>
            </a:lvl5pPr>
            <a:lvl6pPr marL="2514600" indent="-228600" algn="l" defTabSz="457200" rtl="0" eaLnBrk="0" fontAlgn="base" hangingPunct="0">
              <a:spcBef>
                <a:spcPct val="0"/>
              </a:spcBef>
              <a:spcAft>
                <a:spcPct val="0"/>
              </a:spcAft>
              <a:buClr>
                <a:srgbClr val="000000"/>
              </a:buClr>
              <a:buSzPct val="100000"/>
              <a:buFont typeface="Times New Roman" pitchFamily="16" charset="0"/>
              <a:defRPr sz="3200">
                <a:solidFill>
                  <a:srgbClr val="696464"/>
                </a:solidFill>
                <a:latin typeface="Calibri" pitchFamily="32" charset="0"/>
                <a:cs typeface="Arial Unicode MS" charset="0"/>
              </a:defRPr>
            </a:lvl6pPr>
            <a:lvl7pPr marL="2971800" indent="-228600" algn="l" defTabSz="457200" rtl="0" eaLnBrk="0" fontAlgn="base" hangingPunct="0">
              <a:spcBef>
                <a:spcPct val="0"/>
              </a:spcBef>
              <a:spcAft>
                <a:spcPct val="0"/>
              </a:spcAft>
              <a:buClr>
                <a:srgbClr val="000000"/>
              </a:buClr>
              <a:buSzPct val="100000"/>
              <a:buFont typeface="Times New Roman" pitchFamily="16" charset="0"/>
              <a:defRPr sz="3200">
                <a:solidFill>
                  <a:srgbClr val="696464"/>
                </a:solidFill>
                <a:latin typeface="Calibri" pitchFamily="32" charset="0"/>
                <a:cs typeface="Arial Unicode MS" charset="0"/>
              </a:defRPr>
            </a:lvl7pPr>
            <a:lvl8pPr marL="3429000" indent="-228600" algn="l" defTabSz="457200" rtl="0" eaLnBrk="0" fontAlgn="base" hangingPunct="0">
              <a:spcBef>
                <a:spcPct val="0"/>
              </a:spcBef>
              <a:spcAft>
                <a:spcPct val="0"/>
              </a:spcAft>
              <a:buClr>
                <a:srgbClr val="000000"/>
              </a:buClr>
              <a:buSzPct val="100000"/>
              <a:buFont typeface="Times New Roman" pitchFamily="16" charset="0"/>
              <a:defRPr sz="3200">
                <a:solidFill>
                  <a:srgbClr val="696464"/>
                </a:solidFill>
                <a:latin typeface="Calibri" pitchFamily="32" charset="0"/>
                <a:cs typeface="Arial Unicode MS" charset="0"/>
              </a:defRPr>
            </a:lvl8pPr>
            <a:lvl9pPr marL="3886200" indent="-228600" algn="l" defTabSz="457200" rtl="0" eaLnBrk="0" fontAlgn="base" hangingPunct="0">
              <a:spcBef>
                <a:spcPct val="0"/>
              </a:spcBef>
              <a:spcAft>
                <a:spcPct val="0"/>
              </a:spcAft>
              <a:buClr>
                <a:srgbClr val="000000"/>
              </a:buClr>
              <a:buSzPct val="100000"/>
              <a:buFont typeface="Times New Roman" pitchFamily="16" charset="0"/>
              <a:defRPr sz="3200">
                <a:solidFill>
                  <a:srgbClr val="696464"/>
                </a:solidFill>
                <a:latin typeface="Calibri" pitchFamily="32" charset="0"/>
                <a:cs typeface="Arial Unicode MS" charset="0"/>
              </a:defRPr>
            </a:lvl9pPr>
          </a:lstStyle>
          <a:p>
            <a:r>
              <a:rPr lang="en-US" kern="0"/>
              <a:t>tulsyan.sachin@gmail.com           +91 99206 88003</a:t>
            </a:r>
            <a:endParaRPr lang="en-US" kern="0" dirty="0"/>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11138"/>
            <a:ext cx="2055813" cy="580707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11138"/>
            <a:ext cx="6019800" cy="58070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a:extLst>
              <a:ext uri="{FF2B5EF4-FFF2-40B4-BE49-F238E27FC236}">
                <a16:creationId xmlns:a16="http://schemas.microsoft.com/office/drawing/2014/main" id="{8853F9F1-46DF-9B1B-A1CC-7F83296857B4}"/>
              </a:ext>
            </a:extLst>
          </p:cNvPr>
          <p:cNvSpPr txBox="1">
            <a:spLocks/>
          </p:cNvSpPr>
          <p:nvPr userDrawn="1"/>
        </p:nvSpPr>
        <p:spPr>
          <a:xfrm>
            <a:off x="228600" y="6535739"/>
            <a:ext cx="4267200" cy="246061"/>
          </a:xfrm>
          <a:prstGeom prst="rect">
            <a:avLst/>
          </a:prstGeom>
        </p:spPr>
        <p:txBody>
          <a:bodyPr/>
          <a:lstStyle>
            <a:lvl1pPr algn="l" defTabSz="457200" rtl="0" eaLnBrk="0" fontAlgn="base" hangingPunct="0">
              <a:spcBef>
                <a:spcPct val="0"/>
              </a:spcBef>
              <a:spcAft>
                <a:spcPct val="0"/>
              </a:spcAft>
              <a:buClr>
                <a:srgbClr val="000000"/>
              </a:buClr>
              <a:buSzPct val="100000"/>
              <a:buFont typeface="Times New Roman" pitchFamily="18" charset="0"/>
              <a:defRPr sz="1500" b="1" i="1">
                <a:solidFill>
                  <a:srgbClr val="696464"/>
                </a:solidFill>
                <a:latin typeface="+mj-lt"/>
                <a:ea typeface="Arial Unicode MS" pitchFamily="34" charset="-128"/>
                <a:cs typeface="+mj-cs"/>
              </a:defRPr>
            </a:lvl1pPr>
            <a:lvl2pPr algn="l" defTabSz="457200" rtl="0" eaLnBrk="0" fontAlgn="base" hangingPunct="0">
              <a:spcBef>
                <a:spcPct val="0"/>
              </a:spcBef>
              <a:spcAft>
                <a:spcPct val="0"/>
              </a:spcAft>
              <a:buClr>
                <a:srgbClr val="000000"/>
              </a:buClr>
              <a:buSzPct val="100000"/>
              <a:buFont typeface="Times New Roman" pitchFamily="18" charset="0"/>
              <a:defRPr sz="3200">
                <a:solidFill>
                  <a:srgbClr val="696464"/>
                </a:solidFill>
                <a:latin typeface="Calibri" pitchFamily="32" charset="0"/>
                <a:ea typeface="Arial Unicode MS" pitchFamily="34" charset="-128"/>
                <a:cs typeface="Arial Unicode MS" charset="0"/>
              </a:defRPr>
            </a:lvl2pPr>
            <a:lvl3pPr algn="l" defTabSz="457200" rtl="0" eaLnBrk="0" fontAlgn="base" hangingPunct="0">
              <a:spcBef>
                <a:spcPct val="0"/>
              </a:spcBef>
              <a:spcAft>
                <a:spcPct val="0"/>
              </a:spcAft>
              <a:buClr>
                <a:srgbClr val="000000"/>
              </a:buClr>
              <a:buSzPct val="100000"/>
              <a:buFont typeface="Times New Roman" pitchFamily="18" charset="0"/>
              <a:defRPr sz="3200">
                <a:solidFill>
                  <a:srgbClr val="696464"/>
                </a:solidFill>
                <a:latin typeface="Calibri" pitchFamily="32" charset="0"/>
                <a:ea typeface="Arial Unicode MS" pitchFamily="34" charset="-128"/>
                <a:cs typeface="Arial Unicode MS" charset="0"/>
              </a:defRPr>
            </a:lvl3pPr>
            <a:lvl4pPr algn="l" defTabSz="457200" rtl="0" eaLnBrk="0" fontAlgn="base" hangingPunct="0">
              <a:spcBef>
                <a:spcPct val="0"/>
              </a:spcBef>
              <a:spcAft>
                <a:spcPct val="0"/>
              </a:spcAft>
              <a:buClr>
                <a:srgbClr val="000000"/>
              </a:buClr>
              <a:buSzPct val="100000"/>
              <a:buFont typeface="Times New Roman" pitchFamily="18" charset="0"/>
              <a:defRPr sz="3200">
                <a:solidFill>
                  <a:srgbClr val="696464"/>
                </a:solidFill>
                <a:latin typeface="Calibri" pitchFamily="32" charset="0"/>
                <a:ea typeface="Arial Unicode MS" pitchFamily="34" charset="-128"/>
                <a:cs typeface="Arial Unicode MS" charset="0"/>
              </a:defRPr>
            </a:lvl4pPr>
            <a:lvl5pPr algn="l" defTabSz="457200" rtl="0" eaLnBrk="0" fontAlgn="base" hangingPunct="0">
              <a:spcBef>
                <a:spcPct val="0"/>
              </a:spcBef>
              <a:spcAft>
                <a:spcPct val="0"/>
              </a:spcAft>
              <a:buClr>
                <a:srgbClr val="000000"/>
              </a:buClr>
              <a:buSzPct val="100000"/>
              <a:buFont typeface="Times New Roman" pitchFamily="18" charset="0"/>
              <a:defRPr sz="3200">
                <a:solidFill>
                  <a:srgbClr val="696464"/>
                </a:solidFill>
                <a:latin typeface="Calibri" pitchFamily="32" charset="0"/>
                <a:ea typeface="Arial Unicode MS" pitchFamily="34" charset="-128"/>
                <a:cs typeface="Arial Unicode MS" charset="0"/>
              </a:defRPr>
            </a:lvl5pPr>
            <a:lvl6pPr marL="2514600" indent="-228600" algn="l" defTabSz="457200" rtl="0" eaLnBrk="0" fontAlgn="base" hangingPunct="0">
              <a:spcBef>
                <a:spcPct val="0"/>
              </a:spcBef>
              <a:spcAft>
                <a:spcPct val="0"/>
              </a:spcAft>
              <a:buClr>
                <a:srgbClr val="000000"/>
              </a:buClr>
              <a:buSzPct val="100000"/>
              <a:buFont typeface="Times New Roman" pitchFamily="16" charset="0"/>
              <a:defRPr sz="3200">
                <a:solidFill>
                  <a:srgbClr val="696464"/>
                </a:solidFill>
                <a:latin typeface="Calibri" pitchFamily="32" charset="0"/>
                <a:cs typeface="Arial Unicode MS" charset="0"/>
              </a:defRPr>
            </a:lvl6pPr>
            <a:lvl7pPr marL="2971800" indent="-228600" algn="l" defTabSz="457200" rtl="0" eaLnBrk="0" fontAlgn="base" hangingPunct="0">
              <a:spcBef>
                <a:spcPct val="0"/>
              </a:spcBef>
              <a:spcAft>
                <a:spcPct val="0"/>
              </a:spcAft>
              <a:buClr>
                <a:srgbClr val="000000"/>
              </a:buClr>
              <a:buSzPct val="100000"/>
              <a:buFont typeface="Times New Roman" pitchFamily="16" charset="0"/>
              <a:defRPr sz="3200">
                <a:solidFill>
                  <a:srgbClr val="696464"/>
                </a:solidFill>
                <a:latin typeface="Calibri" pitchFamily="32" charset="0"/>
                <a:cs typeface="Arial Unicode MS" charset="0"/>
              </a:defRPr>
            </a:lvl7pPr>
            <a:lvl8pPr marL="3429000" indent="-228600" algn="l" defTabSz="457200" rtl="0" eaLnBrk="0" fontAlgn="base" hangingPunct="0">
              <a:spcBef>
                <a:spcPct val="0"/>
              </a:spcBef>
              <a:spcAft>
                <a:spcPct val="0"/>
              </a:spcAft>
              <a:buClr>
                <a:srgbClr val="000000"/>
              </a:buClr>
              <a:buSzPct val="100000"/>
              <a:buFont typeface="Times New Roman" pitchFamily="16" charset="0"/>
              <a:defRPr sz="3200">
                <a:solidFill>
                  <a:srgbClr val="696464"/>
                </a:solidFill>
                <a:latin typeface="Calibri" pitchFamily="32" charset="0"/>
                <a:cs typeface="Arial Unicode MS" charset="0"/>
              </a:defRPr>
            </a:lvl8pPr>
            <a:lvl9pPr marL="3886200" indent="-228600" algn="l" defTabSz="457200" rtl="0" eaLnBrk="0" fontAlgn="base" hangingPunct="0">
              <a:spcBef>
                <a:spcPct val="0"/>
              </a:spcBef>
              <a:spcAft>
                <a:spcPct val="0"/>
              </a:spcAft>
              <a:buClr>
                <a:srgbClr val="000000"/>
              </a:buClr>
              <a:buSzPct val="100000"/>
              <a:buFont typeface="Times New Roman" pitchFamily="16" charset="0"/>
              <a:defRPr sz="3200">
                <a:solidFill>
                  <a:srgbClr val="696464"/>
                </a:solidFill>
                <a:latin typeface="Calibri" pitchFamily="32" charset="0"/>
                <a:cs typeface="Arial Unicode MS" charset="0"/>
              </a:defRPr>
            </a:lvl9pPr>
          </a:lstStyle>
          <a:p>
            <a:r>
              <a:rPr lang="en-US" kern="0"/>
              <a:t>tulsyan.sachin@gmail.com           +91 99206 88003</a:t>
            </a:r>
            <a:endParaRPr lang="en-US" kern="0" dirty="0"/>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F907159-B61D-4544-95EF-F5FB4C3568AC}"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F907159-B61D-4544-95EF-F5FB4C3568AC}"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F907159-B61D-4544-95EF-F5FB4C3568AC}" type="slidenum">
              <a:rPr lang="en-US" smtClean="0"/>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F907159-B61D-4544-95EF-F5FB4C3568AC}" type="slidenum">
              <a:rPr lang="en-US" smtClean="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F907159-B61D-4544-95EF-F5FB4C3568AC}"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F907159-B61D-4544-95EF-F5FB4C3568AC}" type="slidenum">
              <a:rPr lang="en-US" smtClean="0"/>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F907159-B61D-4544-95EF-F5FB4C3568A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F907159-B61D-4544-95EF-F5FB4C3568AC}" type="slidenum">
              <a:rPr lang="en-US" smtClean="0"/>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F907159-B61D-4544-95EF-F5FB4C3568AC}" type="slidenum">
              <a:rPr lang="en-US" smtClean="0"/>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F907159-B61D-4544-95EF-F5FB4C3568AC}" type="slidenum">
              <a:rPr lang="en-US" smtClean="0"/>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F907159-B61D-4544-95EF-F5FB4C3568A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11138"/>
            <a:ext cx="8228013" cy="623887"/>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838200"/>
            <a:ext cx="4037013" cy="518001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838200"/>
            <a:ext cx="4038600" cy="518001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11138"/>
            <a:ext cx="8228013" cy="623887"/>
          </a:xfrm>
          <a:prstGeom prst="rect">
            <a:avLst/>
          </a:prstGeom>
        </p:spPr>
        <p:txBody>
          <a:bodyPr/>
          <a:lstStyle/>
          <a:p>
            <a:r>
              <a:rPr lang="en-US"/>
              <a:t>Click to edit Master title style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Slide Number Placeholder 6"/>
          <p:cNvSpPr txBox="1">
            <a:spLocks/>
          </p:cNvSpPr>
          <p:nvPr/>
        </p:nvSpPr>
        <p:spPr>
          <a:xfrm>
            <a:off x="4419600" y="6629400"/>
            <a:ext cx="304800" cy="228600"/>
          </a:xfrm>
          <a:prstGeom prst="rect">
            <a:avLst/>
          </a:prstGeom>
          <a:solidFill>
            <a:srgbClr val="595959"/>
          </a:solidFill>
        </p:spPr>
        <p:txBody>
          <a:bodyPr lIns="0" rIns="0" anchor="ctr" anchorCtr="1"/>
          <a:lstStyle/>
          <a:p>
            <a:pPr>
              <a:defRPr/>
            </a:pPr>
            <a:fld id="{015A05F5-8B67-48F7-B821-F0F7681CE548}" type="slidenum">
              <a:rPr lang="en-US" sz="1100">
                <a:solidFill>
                  <a:schemeClr val="tx1"/>
                </a:solidFill>
              </a:rPr>
              <a:pPr>
                <a:defRPr/>
              </a:pPr>
              <a:t>‹#›</a:t>
            </a:fld>
            <a:endParaRPr lang="en-US" sz="1100" dirty="0">
              <a:solidFill>
                <a:schemeClr val="tx1"/>
              </a:solidFill>
            </a:endParaRPr>
          </a:p>
        </p:txBody>
      </p:sp>
      <p:sp>
        <p:nvSpPr>
          <p:cNvPr id="10" name="Rectangle 2"/>
          <p:cNvSpPr>
            <a:spLocks noChangeArrowheads="1"/>
          </p:cNvSpPr>
          <p:nvPr userDrawn="1"/>
        </p:nvSpPr>
        <p:spPr bwMode="auto">
          <a:xfrm>
            <a:off x="0" y="250208"/>
            <a:ext cx="7543800" cy="435592"/>
          </a:xfrm>
          <a:prstGeom prst="rect">
            <a:avLst/>
          </a:prstGeom>
          <a:solidFill>
            <a:srgbClr val="91D773"/>
          </a:solidFill>
          <a:ln w="9525">
            <a:noFill/>
            <a:round/>
            <a:headEnd/>
            <a:tailEnd/>
          </a:ln>
          <a:effectLst/>
        </p:spPr>
        <p:txBody>
          <a:bodyPr wrap="none" anchor="ctr"/>
          <a:lstStyle/>
          <a:p>
            <a:pPr>
              <a:defRPr/>
            </a:pPr>
            <a:endParaRPr lang="en-US" dirty="0"/>
          </a:p>
        </p:txBody>
      </p:sp>
      <p:sp>
        <p:nvSpPr>
          <p:cNvPr id="11" name="Rectangle 4"/>
          <p:cNvSpPr>
            <a:spLocks noChangeArrowheads="1"/>
          </p:cNvSpPr>
          <p:nvPr userDrawn="1"/>
        </p:nvSpPr>
        <p:spPr bwMode="auto">
          <a:xfrm>
            <a:off x="7543800" y="250208"/>
            <a:ext cx="1600200" cy="435592"/>
          </a:xfrm>
          <a:prstGeom prst="rect">
            <a:avLst/>
          </a:prstGeom>
          <a:solidFill>
            <a:srgbClr val="000050">
              <a:alpha val="80000"/>
            </a:srgbClr>
          </a:solidFill>
          <a:ln w="9525">
            <a:noFill/>
            <a:round/>
            <a:headEnd/>
            <a:tailEnd/>
          </a:ln>
          <a:effectLst/>
        </p:spPr>
        <p:txBody>
          <a:bodyPr wrap="none" anchor="ctr"/>
          <a:lstStyle/>
          <a:p>
            <a:pPr>
              <a:defRPr/>
            </a:pPr>
            <a:endParaRPr lang="en-US" dirty="0"/>
          </a:p>
        </p:txBody>
      </p:sp>
      <p:sp>
        <p:nvSpPr>
          <p:cNvPr id="2" name="Title 1">
            <a:extLst>
              <a:ext uri="{FF2B5EF4-FFF2-40B4-BE49-F238E27FC236}">
                <a16:creationId xmlns:a16="http://schemas.microsoft.com/office/drawing/2014/main" id="{FF1B37BC-AC76-F1DC-15D5-E7487D5F4692}"/>
              </a:ext>
            </a:extLst>
          </p:cNvPr>
          <p:cNvSpPr txBox="1">
            <a:spLocks/>
          </p:cNvSpPr>
          <p:nvPr userDrawn="1"/>
        </p:nvSpPr>
        <p:spPr>
          <a:xfrm>
            <a:off x="228600" y="6535739"/>
            <a:ext cx="4267200" cy="246061"/>
          </a:xfrm>
          <a:prstGeom prst="rect">
            <a:avLst/>
          </a:prstGeom>
        </p:spPr>
        <p:txBody>
          <a:bodyPr/>
          <a:lstStyle>
            <a:lvl1pPr algn="l" defTabSz="457200" rtl="0" eaLnBrk="0" fontAlgn="base" hangingPunct="0">
              <a:spcBef>
                <a:spcPct val="0"/>
              </a:spcBef>
              <a:spcAft>
                <a:spcPct val="0"/>
              </a:spcAft>
              <a:buClr>
                <a:srgbClr val="000000"/>
              </a:buClr>
              <a:buSzPct val="100000"/>
              <a:buFont typeface="Times New Roman" pitchFamily="18" charset="0"/>
              <a:defRPr sz="1500" b="1" i="1">
                <a:solidFill>
                  <a:srgbClr val="696464"/>
                </a:solidFill>
                <a:latin typeface="+mj-lt"/>
                <a:ea typeface="Arial Unicode MS" pitchFamily="34" charset="-128"/>
                <a:cs typeface="+mj-cs"/>
              </a:defRPr>
            </a:lvl1pPr>
            <a:lvl2pPr algn="l" defTabSz="457200" rtl="0" eaLnBrk="0" fontAlgn="base" hangingPunct="0">
              <a:spcBef>
                <a:spcPct val="0"/>
              </a:spcBef>
              <a:spcAft>
                <a:spcPct val="0"/>
              </a:spcAft>
              <a:buClr>
                <a:srgbClr val="000000"/>
              </a:buClr>
              <a:buSzPct val="100000"/>
              <a:buFont typeface="Times New Roman" pitchFamily="18" charset="0"/>
              <a:defRPr sz="3200">
                <a:solidFill>
                  <a:srgbClr val="696464"/>
                </a:solidFill>
                <a:latin typeface="Calibri" pitchFamily="32" charset="0"/>
                <a:ea typeface="Arial Unicode MS" pitchFamily="34" charset="-128"/>
                <a:cs typeface="Arial Unicode MS" charset="0"/>
              </a:defRPr>
            </a:lvl2pPr>
            <a:lvl3pPr algn="l" defTabSz="457200" rtl="0" eaLnBrk="0" fontAlgn="base" hangingPunct="0">
              <a:spcBef>
                <a:spcPct val="0"/>
              </a:spcBef>
              <a:spcAft>
                <a:spcPct val="0"/>
              </a:spcAft>
              <a:buClr>
                <a:srgbClr val="000000"/>
              </a:buClr>
              <a:buSzPct val="100000"/>
              <a:buFont typeface="Times New Roman" pitchFamily="18" charset="0"/>
              <a:defRPr sz="3200">
                <a:solidFill>
                  <a:srgbClr val="696464"/>
                </a:solidFill>
                <a:latin typeface="Calibri" pitchFamily="32" charset="0"/>
                <a:ea typeface="Arial Unicode MS" pitchFamily="34" charset="-128"/>
                <a:cs typeface="Arial Unicode MS" charset="0"/>
              </a:defRPr>
            </a:lvl3pPr>
            <a:lvl4pPr algn="l" defTabSz="457200" rtl="0" eaLnBrk="0" fontAlgn="base" hangingPunct="0">
              <a:spcBef>
                <a:spcPct val="0"/>
              </a:spcBef>
              <a:spcAft>
                <a:spcPct val="0"/>
              </a:spcAft>
              <a:buClr>
                <a:srgbClr val="000000"/>
              </a:buClr>
              <a:buSzPct val="100000"/>
              <a:buFont typeface="Times New Roman" pitchFamily="18" charset="0"/>
              <a:defRPr sz="3200">
                <a:solidFill>
                  <a:srgbClr val="696464"/>
                </a:solidFill>
                <a:latin typeface="Calibri" pitchFamily="32" charset="0"/>
                <a:ea typeface="Arial Unicode MS" pitchFamily="34" charset="-128"/>
                <a:cs typeface="Arial Unicode MS" charset="0"/>
              </a:defRPr>
            </a:lvl4pPr>
            <a:lvl5pPr algn="l" defTabSz="457200" rtl="0" eaLnBrk="0" fontAlgn="base" hangingPunct="0">
              <a:spcBef>
                <a:spcPct val="0"/>
              </a:spcBef>
              <a:spcAft>
                <a:spcPct val="0"/>
              </a:spcAft>
              <a:buClr>
                <a:srgbClr val="000000"/>
              </a:buClr>
              <a:buSzPct val="100000"/>
              <a:buFont typeface="Times New Roman" pitchFamily="18" charset="0"/>
              <a:defRPr sz="3200">
                <a:solidFill>
                  <a:srgbClr val="696464"/>
                </a:solidFill>
                <a:latin typeface="Calibri" pitchFamily="32" charset="0"/>
                <a:ea typeface="Arial Unicode MS" pitchFamily="34" charset="-128"/>
                <a:cs typeface="Arial Unicode MS" charset="0"/>
              </a:defRPr>
            </a:lvl5pPr>
            <a:lvl6pPr marL="2514600" indent="-228600" algn="l" defTabSz="457200" rtl="0" eaLnBrk="0" fontAlgn="base" hangingPunct="0">
              <a:spcBef>
                <a:spcPct val="0"/>
              </a:spcBef>
              <a:spcAft>
                <a:spcPct val="0"/>
              </a:spcAft>
              <a:buClr>
                <a:srgbClr val="000000"/>
              </a:buClr>
              <a:buSzPct val="100000"/>
              <a:buFont typeface="Times New Roman" pitchFamily="16" charset="0"/>
              <a:defRPr sz="3200">
                <a:solidFill>
                  <a:srgbClr val="696464"/>
                </a:solidFill>
                <a:latin typeface="Calibri" pitchFamily="32" charset="0"/>
                <a:cs typeface="Arial Unicode MS" charset="0"/>
              </a:defRPr>
            </a:lvl6pPr>
            <a:lvl7pPr marL="2971800" indent="-228600" algn="l" defTabSz="457200" rtl="0" eaLnBrk="0" fontAlgn="base" hangingPunct="0">
              <a:spcBef>
                <a:spcPct val="0"/>
              </a:spcBef>
              <a:spcAft>
                <a:spcPct val="0"/>
              </a:spcAft>
              <a:buClr>
                <a:srgbClr val="000000"/>
              </a:buClr>
              <a:buSzPct val="100000"/>
              <a:buFont typeface="Times New Roman" pitchFamily="16" charset="0"/>
              <a:defRPr sz="3200">
                <a:solidFill>
                  <a:srgbClr val="696464"/>
                </a:solidFill>
                <a:latin typeface="Calibri" pitchFamily="32" charset="0"/>
                <a:cs typeface="Arial Unicode MS" charset="0"/>
              </a:defRPr>
            </a:lvl7pPr>
            <a:lvl8pPr marL="3429000" indent="-228600" algn="l" defTabSz="457200" rtl="0" eaLnBrk="0" fontAlgn="base" hangingPunct="0">
              <a:spcBef>
                <a:spcPct val="0"/>
              </a:spcBef>
              <a:spcAft>
                <a:spcPct val="0"/>
              </a:spcAft>
              <a:buClr>
                <a:srgbClr val="000000"/>
              </a:buClr>
              <a:buSzPct val="100000"/>
              <a:buFont typeface="Times New Roman" pitchFamily="16" charset="0"/>
              <a:defRPr sz="3200">
                <a:solidFill>
                  <a:srgbClr val="696464"/>
                </a:solidFill>
                <a:latin typeface="Calibri" pitchFamily="32" charset="0"/>
                <a:cs typeface="Arial Unicode MS" charset="0"/>
              </a:defRPr>
            </a:lvl8pPr>
            <a:lvl9pPr marL="3886200" indent="-228600" algn="l" defTabSz="457200" rtl="0" eaLnBrk="0" fontAlgn="base" hangingPunct="0">
              <a:spcBef>
                <a:spcPct val="0"/>
              </a:spcBef>
              <a:spcAft>
                <a:spcPct val="0"/>
              </a:spcAft>
              <a:buClr>
                <a:srgbClr val="000000"/>
              </a:buClr>
              <a:buSzPct val="100000"/>
              <a:buFont typeface="Times New Roman" pitchFamily="16" charset="0"/>
              <a:defRPr sz="3200">
                <a:solidFill>
                  <a:srgbClr val="696464"/>
                </a:solidFill>
                <a:latin typeface="Calibri" pitchFamily="32" charset="0"/>
                <a:cs typeface="Arial Unicode MS" charset="0"/>
              </a:defRPr>
            </a:lvl9pPr>
          </a:lstStyle>
          <a:p>
            <a:r>
              <a:rPr lang="en-US" kern="0"/>
              <a:t>tulsyan.sachin@gmail.com           +91 99206 88003</a:t>
            </a:r>
            <a:endParaRPr lang="en-US" kern="0" dirty="0"/>
          </a:p>
        </p:txBody>
      </p:sp>
    </p:spTree>
  </p:cSld>
  <p:clrMap bg1="dk2" tx1="lt1" bg2="dk1" tx2="lt2" accent1="accent1" accent2="accent2" accent3="accent3" accent4="accent4" accent5="accent5" accent6="accent6" hlink="hlink" folHlink="folHlink"/>
  <p:sldLayoutIdLst>
    <p:sldLayoutId id="2147487826" r:id="rId1"/>
    <p:sldLayoutId id="2147487827" r:id="rId2"/>
    <p:sldLayoutId id="2147487828" r:id="rId3"/>
    <p:sldLayoutId id="2147487829" r:id="rId4"/>
    <p:sldLayoutId id="2147487830" r:id="rId5"/>
    <p:sldLayoutId id="2147487831" r:id="rId6"/>
    <p:sldLayoutId id="2147487832" r:id="rId7"/>
    <p:sldLayoutId id="2147487833" r:id="rId8"/>
    <p:sldLayoutId id="2147487834" r:id="rId9"/>
    <p:sldLayoutId id="2147487835" r:id="rId10"/>
    <p:sldLayoutId id="2147487836" r:id="rId11"/>
  </p:sldLayoutIdLst>
  <p:transition spd="med"/>
  <p:hf sldNum="0" hdr="0" ftr="0" dt="0"/>
  <p:txStyles>
    <p:titleStyle>
      <a:lvl1pPr algn="l" defTabSz="457200" rtl="0" eaLnBrk="0" fontAlgn="base" hangingPunct="0">
        <a:spcBef>
          <a:spcPct val="0"/>
        </a:spcBef>
        <a:spcAft>
          <a:spcPct val="0"/>
        </a:spcAft>
        <a:buClr>
          <a:srgbClr val="000000"/>
        </a:buClr>
        <a:buSzPct val="100000"/>
        <a:buFont typeface="Times New Roman" pitchFamily="18" charset="0"/>
        <a:defRPr sz="3200">
          <a:solidFill>
            <a:srgbClr val="696464"/>
          </a:solidFill>
          <a:latin typeface="+mj-lt"/>
          <a:ea typeface="Arial Unicode MS" pitchFamily="34" charset="-128"/>
          <a:cs typeface="+mj-cs"/>
        </a:defRPr>
      </a:lvl1pPr>
      <a:lvl2pPr algn="l" defTabSz="457200" rtl="0" eaLnBrk="0" fontAlgn="base" hangingPunct="0">
        <a:spcBef>
          <a:spcPct val="0"/>
        </a:spcBef>
        <a:spcAft>
          <a:spcPct val="0"/>
        </a:spcAft>
        <a:buClr>
          <a:srgbClr val="000000"/>
        </a:buClr>
        <a:buSzPct val="100000"/>
        <a:buFont typeface="Times New Roman" pitchFamily="18" charset="0"/>
        <a:defRPr sz="3200">
          <a:solidFill>
            <a:srgbClr val="696464"/>
          </a:solidFill>
          <a:latin typeface="Calibri" pitchFamily="32" charset="0"/>
          <a:ea typeface="Arial Unicode MS" pitchFamily="34" charset="-128"/>
          <a:cs typeface="Arial Unicode MS" charset="0"/>
        </a:defRPr>
      </a:lvl2pPr>
      <a:lvl3pPr algn="l" defTabSz="457200" rtl="0" eaLnBrk="0" fontAlgn="base" hangingPunct="0">
        <a:spcBef>
          <a:spcPct val="0"/>
        </a:spcBef>
        <a:spcAft>
          <a:spcPct val="0"/>
        </a:spcAft>
        <a:buClr>
          <a:srgbClr val="000000"/>
        </a:buClr>
        <a:buSzPct val="100000"/>
        <a:buFont typeface="Times New Roman" pitchFamily="18" charset="0"/>
        <a:defRPr sz="3200">
          <a:solidFill>
            <a:srgbClr val="696464"/>
          </a:solidFill>
          <a:latin typeface="Calibri" pitchFamily="32" charset="0"/>
          <a:ea typeface="Arial Unicode MS" pitchFamily="34" charset="-128"/>
          <a:cs typeface="Arial Unicode MS" charset="0"/>
        </a:defRPr>
      </a:lvl3pPr>
      <a:lvl4pPr algn="l" defTabSz="457200" rtl="0" eaLnBrk="0" fontAlgn="base" hangingPunct="0">
        <a:spcBef>
          <a:spcPct val="0"/>
        </a:spcBef>
        <a:spcAft>
          <a:spcPct val="0"/>
        </a:spcAft>
        <a:buClr>
          <a:srgbClr val="000000"/>
        </a:buClr>
        <a:buSzPct val="100000"/>
        <a:buFont typeface="Times New Roman" pitchFamily="18" charset="0"/>
        <a:defRPr sz="3200">
          <a:solidFill>
            <a:srgbClr val="696464"/>
          </a:solidFill>
          <a:latin typeface="Calibri" pitchFamily="32" charset="0"/>
          <a:ea typeface="Arial Unicode MS" pitchFamily="34" charset="-128"/>
          <a:cs typeface="Arial Unicode MS" charset="0"/>
        </a:defRPr>
      </a:lvl4pPr>
      <a:lvl5pPr algn="l" defTabSz="457200" rtl="0" eaLnBrk="0" fontAlgn="base" hangingPunct="0">
        <a:spcBef>
          <a:spcPct val="0"/>
        </a:spcBef>
        <a:spcAft>
          <a:spcPct val="0"/>
        </a:spcAft>
        <a:buClr>
          <a:srgbClr val="000000"/>
        </a:buClr>
        <a:buSzPct val="100000"/>
        <a:buFont typeface="Times New Roman" pitchFamily="18" charset="0"/>
        <a:defRPr sz="3200">
          <a:solidFill>
            <a:srgbClr val="696464"/>
          </a:solidFill>
          <a:latin typeface="Calibri" pitchFamily="32" charset="0"/>
          <a:ea typeface="Arial Unicode MS" pitchFamily="34" charset="-128"/>
          <a:cs typeface="Arial Unicode MS" charset="0"/>
        </a:defRPr>
      </a:lvl5pPr>
      <a:lvl6pPr marL="2514600" indent="-228600" algn="l" defTabSz="457200" rtl="0" eaLnBrk="0" fontAlgn="base" hangingPunct="0">
        <a:spcBef>
          <a:spcPct val="0"/>
        </a:spcBef>
        <a:spcAft>
          <a:spcPct val="0"/>
        </a:spcAft>
        <a:buClr>
          <a:srgbClr val="000000"/>
        </a:buClr>
        <a:buSzPct val="100000"/>
        <a:buFont typeface="Times New Roman" pitchFamily="16" charset="0"/>
        <a:defRPr sz="3200">
          <a:solidFill>
            <a:srgbClr val="696464"/>
          </a:solidFill>
          <a:latin typeface="Calibri" pitchFamily="32" charset="0"/>
          <a:cs typeface="Arial Unicode MS" charset="0"/>
        </a:defRPr>
      </a:lvl6pPr>
      <a:lvl7pPr marL="2971800" indent="-228600" algn="l" defTabSz="457200" rtl="0" eaLnBrk="0" fontAlgn="base" hangingPunct="0">
        <a:spcBef>
          <a:spcPct val="0"/>
        </a:spcBef>
        <a:spcAft>
          <a:spcPct val="0"/>
        </a:spcAft>
        <a:buClr>
          <a:srgbClr val="000000"/>
        </a:buClr>
        <a:buSzPct val="100000"/>
        <a:buFont typeface="Times New Roman" pitchFamily="16" charset="0"/>
        <a:defRPr sz="3200">
          <a:solidFill>
            <a:srgbClr val="696464"/>
          </a:solidFill>
          <a:latin typeface="Calibri" pitchFamily="32" charset="0"/>
          <a:cs typeface="Arial Unicode MS" charset="0"/>
        </a:defRPr>
      </a:lvl7pPr>
      <a:lvl8pPr marL="3429000" indent="-228600" algn="l" defTabSz="457200" rtl="0" eaLnBrk="0" fontAlgn="base" hangingPunct="0">
        <a:spcBef>
          <a:spcPct val="0"/>
        </a:spcBef>
        <a:spcAft>
          <a:spcPct val="0"/>
        </a:spcAft>
        <a:buClr>
          <a:srgbClr val="000000"/>
        </a:buClr>
        <a:buSzPct val="100000"/>
        <a:buFont typeface="Times New Roman" pitchFamily="16" charset="0"/>
        <a:defRPr sz="3200">
          <a:solidFill>
            <a:srgbClr val="696464"/>
          </a:solidFill>
          <a:latin typeface="Calibri" pitchFamily="32" charset="0"/>
          <a:cs typeface="Arial Unicode MS" charset="0"/>
        </a:defRPr>
      </a:lvl8pPr>
      <a:lvl9pPr marL="3886200" indent="-228600" algn="l" defTabSz="457200" rtl="0" eaLnBrk="0" fontAlgn="base" hangingPunct="0">
        <a:spcBef>
          <a:spcPct val="0"/>
        </a:spcBef>
        <a:spcAft>
          <a:spcPct val="0"/>
        </a:spcAft>
        <a:buClr>
          <a:srgbClr val="000000"/>
        </a:buClr>
        <a:buSzPct val="100000"/>
        <a:buFont typeface="Times New Roman" pitchFamily="16" charset="0"/>
        <a:defRPr sz="3200">
          <a:solidFill>
            <a:srgbClr val="696464"/>
          </a:solidFill>
          <a:latin typeface="Calibri" pitchFamily="32" charset="0"/>
          <a:cs typeface="Arial Unicode MS" charset="0"/>
        </a:defRPr>
      </a:lvl9pPr>
    </p:titleStyle>
    <p:bodyStyle>
      <a:lvl1pPr marL="342900" indent="-342900" algn="l" defTabSz="457200" rtl="0" eaLnBrk="0" fontAlgn="base" hangingPunct="0">
        <a:spcBef>
          <a:spcPts val="575"/>
        </a:spcBef>
        <a:spcAft>
          <a:spcPct val="0"/>
        </a:spcAft>
        <a:buClr>
          <a:srgbClr val="000000"/>
        </a:buClr>
        <a:buSzPct val="100000"/>
        <a:buFont typeface="Times New Roman" pitchFamily="18" charset="0"/>
        <a:buChar char="•"/>
        <a:defRPr sz="1200">
          <a:solidFill>
            <a:srgbClr val="000000"/>
          </a:solidFill>
          <a:latin typeface="+mn-lt"/>
          <a:ea typeface="Arial Unicode MS" pitchFamily="34" charset="-128"/>
          <a:cs typeface="+mn-cs"/>
        </a:defRPr>
      </a:lvl1pPr>
      <a:lvl2pPr marL="742950" indent="-285750" algn="l" defTabSz="457200" rtl="0" eaLnBrk="0" fontAlgn="base" hangingPunct="0">
        <a:spcBef>
          <a:spcPts val="375"/>
        </a:spcBef>
        <a:spcAft>
          <a:spcPct val="0"/>
        </a:spcAft>
        <a:buClr>
          <a:srgbClr val="000000"/>
        </a:buClr>
        <a:buSzPct val="100000"/>
        <a:buFont typeface="Times New Roman" pitchFamily="18" charset="0"/>
        <a:buChar char="–"/>
        <a:defRPr sz="1100">
          <a:solidFill>
            <a:srgbClr val="000000"/>
          </a:solidFill>
          <a:latin typeface="+mn-lt"/>
          <a:ea typeface="Arial Unicode MS" pitchFamily="34" charset="-128"/>
          <a:cs typeface="+mn-cs"/>
        </a:defRPr>
      </a:lvl2pPr>
      <a:lvl3pPr marL="1143000" indent="-228600" algn="l" defTabSz="457200" rtl="0" eaLnBrk="0" fontAlgn="base" hangingPunct="0">
        <a:spcBef>
          <a:spcPts val="375"/>
        </a:spcBef>
        <a:spcAft>
          <a:spcPct val="0"/>
        </a:spcAft>
        <a:buClr>
          <a:srgbClr val="000000"/>
        </a:buClr>
        <a:buSzPct val="100000"/>
        <a:buFont typeface="Times New Roman" pitchFamily="18" charset="0"/>
        <a:buChar char="•"/>
        <a:defRPr sz="1000">
          <a:solidFill>
            <a:srgbClr val="000000"/>
          </a:solidFill>
          <a:latin typeface="+mn-lt"/>
          <a:ea typeface="Arial Unicode MS" pitchFamily="34" charset="-128"/>
          <a:cs typeface="+mn-cs"/>
        </a:defRPr>
      </a:lvl3pPr>
      <a:lvl4pPr marL="1600200" indent="-228600" algn="l" defTabSz="457200" rtl="0" eaLnBrk="0" fontAlgn="base" hangingPunct="0">
        <a:spcBef>
          <a:spcPts val="375"/>
        </a:spcBef>
        <a:spcAft>
          <a:spcPct val="0"/>
        </a:spcAft>
        <a:buClr>
          <a:srgbClr val="000000"/>
        </a:buClr>
        <a:buSzPct val="100000"/>
        <a:buFont typeface="Times New Roman" pitchFamily="18" charset="0"/>
        <a:buChar char="–"/>
        <a:defRPr sz="1000">
          <a:solidFill>
            <a:srgbClr val="000000"/>
          </a:solidFill>
          <a:latin typeface="+mn-lt"/>
          <a:ea typeface="Arial Unicode MS" pitchFamily="34" charset="-128"/>
          <a:cs typeface="+mn-cs"/>
        </a:defRPr>
      </a:lvl4pPr>
      <a:lvl5pPr marL="2057400" indent="-228600" algn="l" defTabSz="457200" rtl="0" eaLnBrk="0" fontAlgn="base" hangingPunct="0">
        <a:spcBef>
          <a:spcPts val="375"/>
        </a:spcBef>
        <a:spcAft>
          <a:spcPct val="0"/>
        </a:spcAft>
        <a:buClr>
          <a:srgbClr val="000000"/>
        </a:buClr>
        <a:buSzPct val="100000"/>
        <a:buFont typeface="Times New Roman" pitchFamily="18" charset="0"/>
        <a:buChar char="»"/>
        <a:defRPr sz="900">
          <a:solidFill>
            <a:srgbClr val="000000"/>
          </a:solidFill>
          <a:latin typeface="+mn-lt"/>
          <a:ea typeface="Arial Unicode MS" pitchFamily="34" charset="-128"/>
          <a:cs typeface="+mn-cs"/>
        </a:defRPr>
      </a:lvl5pPr>
      <a:lvl6pPr marL="2514600" indent="-228600" algn="l" defTabSz="457200" rtl="0" eaLnBrk="0" fontAlgn="base" hangingPunct="0">
        <a:spcBef>
          <a:spcPts val="375"/>
        </a:spcBef>
        <a:spcAft>
          <a:spcPct val="0"/>
        </a:spcAft>
        <a:buClr>
          <a:srgbClr val="000000"/>
        </a:buClr>
        <a:buSzPct val="100000"/>
        <a:buFont typeface="Times New Roman" pitchFamily="16" charset="0"/>
        <a:defRPr sz="900">
          <a:solidFill>
            <a:srgbClr val="000000"/>
          </a:solidFill>
          <a:latin typeface="+mn-lt"/>
          <a:cs typeface="+mn-cs"/>
        </a:defRPr>
      </a:lvl6pPr>
      <a:lvl7pPr marL="2971800" indent="-228600" algn="l" defTabSz="457200" rtl="0" eaLnBrk="0" fontAlgn="base" hangingPunct="0">
        <a:spcBef>
          <a:spcPts val="375"/>
        </a:spcBef>
        <a:spcAft>
          <a:spcPct val="0"/>
        </a:spcAft>
        <a:buClr>
          <a:srgbClr val="000000"/>
        </a:buClr>
        <a:buSzPct val="100000"/>
        <a:buFont typeface="Times New Roman" pitchFamily="16" charset="0"/>
        <a:defRPr sz="900">
          <a:solidFill>
            <a:srgbClr val="000000"/>
          </a:solidFill>
          <a:latin typeface="+mn-lt"/>
          <a:cs typeface="+mn-cs"/>
        </a:defRPr>
      </a:lvl7pPr>
      <a:lvl8pPr marL="3429000" indent="-228600" algn="l" defTabSz="457200" rtl="0" eaLnBrk="0" fontAlgn="base" hangingPunct="0">
        <a:spcBef>
          <a:spcPts val="375"/>
        </a:spcBef>
        <a:spcAft>
          <a:spcPct val="0"/>
        </a:spcAft>
        <a:buClr>
          <a:srgbClr val="000000"/>
        </a:buClr>
        <a:buSzPct val="100000"/>
        <a:buFont typeface="Times New Roman" pitchFamily="16" charset="0"/>
        <a:defRPr sz="900">
          <a:solidFill>
            <a:srgbClr val="000000"/>
          </a:solidFill>
          <a:latin typeface="+mn-lt"/>
          <a:cs typeface="+mn-cs"/>
        </a:defRPr>
      </a:lvl8pPr>
      <a:lvl9pPr marL="3886200" indent="-228600" algn="l" defTabSz="457200" rtl="0" eaLnBrk="0" fontAlgn="base" hangingPunct="0">
        <a:spcBef>
          <a:spcPts val="375"/>
        </a:spcBef>
        <a:spcAft>
          <a:spcPct val="0"/>
        </a:spcAft>
        <a:buClr>
          <a:srgbClr val="000000"/>
        </a:buClr>
        <a:buSzPct val="100000"/>
        <a:buFont typeface="Times New Roman" pitchFamily="16" charset="0"/>
        <a:defRPr sz="9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7" name="Rectangle 1"/>
          <p:cNvSpPr>
            <a:spLocks noChangeArrowheads="1"/>
          </p:cNvSpPr>
          <p:nvPr userDrawn="1"/>
        </p:nvSpPr>
        <p:spPr bwMode="auto">
          <a:xfrm>
            <a:off x="0" y="0"/>
            <a:ext cx="9144000" cy="6858000"/>
          </a:xfrm>
          <a:prstGeom prst="rect">
            <a:avLst/>
          </a:prstGeom>
          <a:solidFill>
            <a:srgbClr val="FFFFFF"/>
          </a:solidFill>
          <a:ln w="9525">
            <a:noFill/>
            <a:round/>
            <a:headEnd/>
            <a:tailEnd/>
          </a:ln>
          <a:effectLst/>
        </p:spPr>
        <p:txBody>
          <a:bodyPr wrap="none" anchor="ctr"/>
          <a:lstStyle/>
          <a:p>
            <a:pPr>
              <a:buClr>
                <a:srgbClr val="000000"/>
              </a:buClr>
              <a:buSzPct val="100000"/>
              <a:buFont typeface="Times New Roman" pitchFamily="18" charset="0"/>
              <a:buNone/>
              <a:defRPr/>
            </a:pPr>
            <a:endParaRPr lang="en-US" dirty="0"/>
          </a:p>
        </p:txBody>
      </p:sp>
      <p:sp>
        <p:nvSpPr>
          <p:cNvPr id="4098" name="Line 2"/>
          <p:cNvSpPr>
            <a:spLocks noChangeShapeType="1"/>
          </p:cNvSpPr>
          <p:nvPr/>
        </p:nvSpPr>
        <p:spPr bwMode="auto">
          <a:xfrm>
            <a:off x="457200" y="838200"/>
            <a:ext cx="8229600" cy="1588"/>
          </a:xfrm>
          <a:prstGeom prst="line">
            <a:avLst/>
          </a:prstGeom>
          <a:noFill/>
          <a:ln w="25560">
            <a:solidFill>
              <a:srgbClr val="AF3408"/>
            </a:solidFill>
            <a:miter lim="800000"/>
            <a:headEnd/>
            <a:tailEnd/>
          </a:ln>
          <a:effectLst/>
        </p:spPr>
        <p:txBody>
          <a:bodyPr/>
          <a:lstStyle/>
          <a:p>
            <a:pPr>
              <a:buClr>
                <a:srgbClr val="000000"/>
              </a:buClr>
              <a:buSzPct val="100000"/>
              <a:buFont typeface="Times New Roman" pitchFamily="16" charset="0"/>
              <a:buNone/>
              <a:defRPr/>
            </a:pPr>
            <a:endParaRPr lang="en-US" dirty="0"/>
          </a:p>
        </p:txBody>
      </p:sp>
      <p:sp>
        <p:nvSpPr>
          <p:cNvPr id="4103" name="Rectangle 7"/>
          <p:cNvSpPr>
            <a:spLocks noChangeArrowheads="1"/>
          </p:cNvSpPr>
          <p:nvPr/>
        </p:nvSpPr>
        <p:spPr bwMode="auto">
          <a:xfrm>
            <a:off x="381000" y="685800"/>
            <a:ext cx="8458200" cy="304800"/>
          </a:xfrm>
          <a:prstGeom prst="rect">
            <a:avLst/>
          </a:prstGeom>
          <a:solidFill>
            <a:srgbClr val="FFFFFF"/>
          </a:solidFill>
          <a:ln w="9525">
            <a:noFill/>
            <a:round/>
            <a:headEnd/>
            <a:tailEnd/>
          </a:ln>
          <a:effectLst/>
        </p:spPr>
        <p:txBody>
          <a:bodyPr wrap="none" anchor="ctr"/>
          <a:lstStyle/>
          <a:p>
            <a:pPr>
              <a:buClr>
                <a:srgbClr val="000000"/>
              </a:buClr>
              <a:buSzPct val="100000"/>
              <a:buFont typeface="Times New Roman" pitchFamily="18" charset="0"/>
              <a:buNone/>
              <a:defRPr/>
            </a:pPr>
            <a:endParaRPr lang="en-US" dirty="0"/>
          </a:p>
        </p:txBody>
      </p:sp>
      <p:sp>
        <p:nvSpPr>
          <p:cNvPr id="9" name="Rectangle 2"/>
          <p:cNvSpPr>
            <a:spLocks noChangeArrowheads="1"/>
          </p:cNvSpPr>
          <p:nvPr userDrawn="1"/>
        </p:nvSpPr>
        <p:spPr bwMode="auto">
          <a:xfrm>
            <a:off x="0" y="4517408"/>
            <a:ext cx="6553200" cy="435592"/>
          </a:xfrm>
          <a:prstGeom prst="rect">
            <a:avLst/>
          </a:prstGeom>
          <a:solidFill>
            <a:srgbClr val="DCE6FF"/>
          </a:solidFill>
          <a:ln w="9525">
            <a:noFill/>
            <a:round/>
            <a:headEnd/>
            <a:tailEnd/>
          </a:ln>
          <a:effectLst/>
        </p:spPr>
        <p:txBody>
          <a:bodyPr wrap="none" anchor="ctr"/>
          <a:lstStyle/>
          <a:p>
            <a:pPr>
              <a:defRPr/>
            </a:pPr>
            <a:endParaRPr lang="en-US" dirty="0"/>
          </a:p>
        </p:txBody>
      </p:sp>
      <p:sp>
        <p:nvSpPr>
          <p:cNvPr id="10" name="Rectangle 4"/>
          <p:cNvSpPr>
            <a:spLocks noChangeArrowheads="1"/>
          </p:cNvSpPr>
          <p:nvPr userDrawn="1"/>
        </p:nvSpPr>
        <p:spPr bwMode="auto">
          <a:xfrm>
            <a:off x="0" y="4517408"/>
            <a:ext cx="9144000" cy="435592"/>
          </a:xfrm>
          <a:prstGeom prst="rect">
            <a:avLst/>
          </a:prstGeom>
          <a:solidFill>
            <a:srgbClr val="000050">
              <a:alpha val="80000"/>
            </a:srgbClr>
          </a:solidFill>
          <a:ln w="9525">
            <a:noFill/>
            <a:round/>
            <a:headEnd/>
            <a:tailEnd/>
          </a:ln>
          <a:effectLst/>
        </p:spPr>
        <p:txBody>
          <a:bodyPr wrap="none" anchor="ct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7837" r:id="rId1"/>
    <p:sldLayoutId id="2147487838" r:id="rId2"/>
    <p:sldLayoutId id="2147487859" r:id="rId3"/>
    <p:sldLayoutId id="2147487839" r:id="rId4"/>
    <p:sldLayoutId id="2147487840" r:id="rId5"/>
    <p:sldLayoutId id="2147487841" r:id="rId6"/>
    <p:sldLayoutId id="2147487842" r:id="rId7"/>
    <p:sldLayoutId id="2147487843" r:id="rId8"/>
    <p:sldLayoutId id="2147487844" r:id="rId9"/>
    <p:sldLayoutId id="2147487845" r:id="rId10"/>
    <p:sldLayoutId id="2147487846" r:id="rId11"/>
  </p:sldLayoutIdLst>
  <p:transition spd="med"/>
  <p:hf sldNum="0" hdr="0" ftr="0" dt="0"/>
  <p:txStyles>
    <p:titleStyle>
      <a:lvl1pPr algn="l" defTabSz="457200" rtl="0" eaLnBrk="0" fontAlgn="base" hangingPunct="0">
        <a:spcBef>
          <a:spcPct val="0"/>
        </a:spcBef>
        <a:spcAft>
          <a:spcPct val="0"/>
        </a:spcAft>
        <a:buClr>
          <a:srgbClr val="000000"/>
        </a:buClr>
        <a:buSzPct val="100000"/>
        <a:buFont typeface="Times New Roman" pitchFamily="18" charset="0"/>
        <a:defRPr sz="3200">
          <a:solidFill>
            <a:srgbClr val="696464"/>
          </a:solidFill>
          <a:latin typeface="+mj-lt"/>
          <a:ea typeface="Arial Unicode MS" pitchFamily="34" charset="-128"/>
          <a:cs typeface="+mj-cs"/>
        </a:defRPr>
      </a:lvl1pPr>
      <a:lvl2pPr algn="l" defTabSz="457200" rtl="0" eaLnBrk="0" fontAlgn="base" hangingPunct="0">
        <a:spcBef>
          <a:spcPct val="0"/>
        </a:spcBef>
        <a:spcAft>
          <a:spcPct val="0"/>
        </a:spcAft>
        <a:buClr>
          <a:srgbClr val="000000"/>
        </a:buClr>
        <a:buSzPct val="100000"/>
        <a:buFont typeface="Times New Roman" pitchFamily="18" charset="0"/>
        <a:defRPr sz="3200">
          <a:solidFill>
            <a:srgbClr val="696464"/>
          </a:solidFill>
          <a:latin typeface="Calibri" pitchFamily="32" charset="0"/>
          <a:ea typeface="Arial Unicode MS" pitchFamily="34" charset="-128"/>
          <a:cs typeface="Arial Unicode MS" charset="0"/>
        </a:defRPr>
      </a:lvl2pPr>
      <a:lvl3pPr algn="l" defTabSz="457200" rtl="0" eaLnBrk="0" fontAlgn="base" hangingPunct="0">
        <a:spcBef>
          <a:spcPct val="0"/>
        </a:spcBef>
        <a:spcAft>
          <a:spcPct val="0"/>
        </a:spcAft>
        <a:buClr>
          <a:srgbClr val="000000"/>
        </a:buClr>
        <a:buSzPct val="100000"/>
        <a:buFont typeface="Times New Roman" pitchFamily="18" charset="0"/>
        <a:defRPr sz="3200">
          <a:solidFill>
            <a:srgbClr val="696464"/>
          </a:solidFill>
          <a:latin typeface="Calibri" pitchFamily="32" charset="0"/>
          <a:ea typeface="Arial Unicode MS" pitchFamily="34" charset="-128"/>
          <a:cs typeface="Arial Unicode MS" charset="0"/>
        </a:defRPr>
      </a:lvl3pPr>
      <a:lvl4pPr algn="l" defTabSz="457200" rtl="0" eaLnBrk="0" fontAlgn="base" hangingPunct="0">
        <a:spcBef>
          <a:spcPct val="0"/>
        </a:spcBef>
        <a:spcAft>
          <a:spcPct val="0"/>
        </a:spcAft>
        <a:buClr>
          <a:srgbClr val="000000"/>
        </a:buClr>
        <a:buSzPct val="100000"/>
        <a:buFont typeface="Times New Roman" pitchFamily="18" charset="0"/>
        <a:defRPr sz="3200">
          <a:solidFill>
            <a:srgbClr val="696464"/>
          </a:solidFill>
          <a:latin typeface="Calibri" pitchFamily="32" charset="0"/>
          <a:ea typeface="Arial Unicode MS" pitchFamily="34" charset="-128"/>
          <a:cs typeface="Arial Unicode MS" charset="0"/>
        </a:defRPr>
      </a:lvl4pPr>
      <a:lvl5pPr algn="l" defTabSz="457200" rtl="0" eaLnBrk="0" fontAlgn="base" hangingPunct="0">
        <a:spcBef>
          <a:spcPct val="0"/>
        </a:spcBef>
        <a:spcAft>
          <a:spcPct val="0"/>
        </a:spcAft>
        <a:buClr>
          <a:srgbClr val="000000"/>
        </a:buClr>
        <a:buSzPct val="100000"/>
        <a:buFont typeface="Times New Roman" pitchFamily="18" charset="0"/>
        <a:defRPr sz="3200">
          <a:solidFill>
            <a:srgbClr val="696464"/>
          </a:solidFill>
          <a:latin typeface="Calibri" pitchFamily="32" charset="0"/>
          <a:ea typeface="Arial Unicode MS" pitchFamily="34" charset="-128"/>
          <a:cs typeface="Arial Unicode MS" charset="0"/>
        </a:defRPr>
      </a:lvl5pPr>
      <a:lvl6pPr marL="2514600" indent="-228600" algn="l" defTabSz="457200" rtl="0" eaLnBrk="0" fontAlgn="base" hangingPunct="0">
        <a:spcBef>
          <a:spcPct val="0"/>
        </a:spcBef>
        <a:spcAft>
          <a:spcPct val="0"/>
        </a:spcAft>
        <a:buClr>
          <a:srgbClr val="000000"/>
        </a:buClr>
        <a:buSzPct val="100000"/>
        <a:buFont typeface="Times New Roman" pitchFamily="16" charset="0"/>
        <a:defRPr sz="3200">
          <a:solidFill>
            <a:srgbClr val="696464"/>
          </a:solidFill>
          <a:latin typeface="Calibri" pitchFamily="32" charset="0"/>
          <a:cs typeface="Arial Unicode MS" charset="0"/>
        </a:defRPr>
      </a:lvl6pPr>
      <a:lvl7pPr marL="2971800" indent="-228600" algn="l" defTabSz="457200" rtl="0" eaLnBrk="0" fontAlgn="base" hangingPunct="0">
        <a:spcBef>
          <a:spcPct val="0"/>
        </a:spcBef>
        <a:spcAft>
          <a:spcPct val="0"/>
        </a:spcAft>
        <a:buClr>
          <a:srgbClr val="000000"/>
        </a:buClr>
        <a:buSzPct val="100000"/>
        <a:buFont typeface="Times New Roman" pitchFamily="16" charset="0"/>
        <a:defRPr sz="3200">
          <a:solidFill>
            <a:srgbClr val="696464"/>
          </a:solidFill>
          <a:latin typeface="Calibri" pitchFamily="32" charset="0"/>
          <a:cs typeface="Arial Unicode MS" charset="0"/>
        </a:defRPr>
      </a:lvl7pPr>
      <a:lvl8pPr marL="3429000" indent="-228600" algn="l" defTabSz="457200" rtl="0" eaLnBrk="0" fontAlgn="base" hangingPunct="0">
        <a:spcBef>
          <a:spcPct val="0"/>
        </a:spcBef>
        <a:spcAft>
          <a:spcPct val="0"/>
        </a:spcAft>
        <a:buClr>
          <a:srgbClr val="000000"/>
        </a:buClr>
        <a:buSzPct val="100000"/>
        <a:buFont typeface="Times New Roman" pitchFamily="16" charset="0"/>
        <a:defRPr sz="3200">
          <a:solidFill>
            <a:srgbClr val="696464"/>
          </a:solidFill>
          <a:latin typeface="Calibri" pitchFamily="32" charset="0"/>
          <a:cs typeface="Arial Unicode MS" charset="0"/>
        </a:defRPr>
      </a:lvl8pPr>
      <a:lvl9pPr marL="3886200" indent="-228600" algn="l" defTabSz="457200" rtl="0" eaLnBrk="0" fontAlgn="base" hangingPunct="0">
        <a:spcBef>
          <a:spcPct val="0"/>
        </a:spcBef>
        <a:spcAft>
          <a:spcPct val="0"/>
        </a:spcAft>
        <a:buClr>
          <a:srgbClr val="000000"/>
        </a:buClr>
        <a:buSzPct val="100000"/>
        <a:buFont typeface="Times New Roman" pitchFamily="16" charset="0"/>
        <a:defRPr sz="3200">
          <a:solidFill>
            <a:srgbClr val="696464"/>
          </a:solidFill>
          <a:latin typeface="Calibri" pitchFamily="32" charset="0"/>
          <a:cs typeface="Arial Unicode MS" charset="0"/>
        </a:defRPr>
      </a:lvl9pPr>
    </p:titleStyle>
    <p:bodyStyle>
      <a:lvl1pPr marL="342900" indent="-342900" algn="l" defTabSz="457200" rtl="0" eaLnBrk="0" fontAlgn="base" hangingPunct="0">
        <a:spcBef>
          <a:spcPts val="575"/>
        </a:spcBef>
        <a:spcAft>
          <a:spcPct val="0"/>
        </a:spcAft>
        <a:buClr>
          <a:srgbClr val="000000"/>
        </a:buClr>
        <a:buSzPct val="100000"/>
        <a:buFont typeface="Times New Roman" pitchFamily="18" charset="0"/>
        <a:buChar char="•"/>
        <a:defRPr sz="1200">
          <a:solidFill>
            <a:srgbClr val="000000"/>
          </a:solidFill>
          <a:latin typeface="+mn-lt"/>
          <a:ea typeface="Arial Unicode MS" pitchFamily="34" charset="-128"/>
          <a:cs typeface="+mn-cs"/>
        </a:defRPr>
      </a:lvl1pPr>
      <a:lvl2pPr marL="742950" indent="-285750" algn="l" defTabSz="457200" rtl="0" eaLnBrk="0" fontAlgn="base" hangingPunct="0">
        <a:spcBef>
          <a:spcPts val="375"/>
        </a:spcBef>
        <a:spcAft>
          <a:spcPct val="0"/>
        </a:spcAft>
        <a:buClr>
          <a:srgbClr val="000000"/>
        </a:buClr>
        <a:buSzPct val="100000"/>
        <a:buFont typeface="Times New Roman" pitchFamily="18" charset="0"/>
        <a:buChar char="–"/>
        <a:defRPr sz="1100">
          <a:solidFill>
            <a:srgbClr val="000000"/>
          </a:solidFill>
          <a:latin typeface="+mn-lt"/>
          <a:ea typeface="Arial Unicode MS" pitchFamily="34" charset="-128"/>
          <a:cs typeface="+mn-cs"/>
        </a:defRPr>
      </a:lvl2pPr>
      <a:lvl3pPr marL="1143000" indent="-228600" algn="l" defTabSz="457200" rtl="0" eaLnBrk="0" fontAlgn="base" hangingPunct="0">
        <a:spcBef>
          <a:spcPts val="375"/>
        </a:spcBef>
        <a:spcAft>
          <a:spcPct val="0"/>
        </a:spcAft>
        <a:buClr>
          <a:srgbClr val="000000"/>
        </a:buClr>
        <a:buSzPct val="100000"/>
        <a:buFont typeface="Times New Roman" pitchFamily="18" charset="0"/>
        <a:buChar char="•"/>
        <a:defRPr sz="1000">
          <a:solidFill>
            <a:srgbClr val="000000"/>
          </a:solidFill>
          <a:latin typeface="+mn-lt"/>
          <a:ea typeface="Arial Unicode MS" pitchFamily="34" charset="-128"/>
          <a:cs typeface="+mn-cs"/>
        </a:defRPr>
      </a:lvl3pPr>
      <a:lvl4pPr marL="1600200" indent="-228600" algn="l" defTabSz="457200" rtl="0" eaLnBrk="0" fontAlgn="base" hangingPunct="0">
        <a:spcBef>
          <a:spcPts val="375"/>
        </a:spcBef>
        <a:spcAft>
          <a:spcPct val="0"/>
        </a:spcAft>
        <a:buClr>
          <a:srgbClr val="000000"/>
        </a:buClr>
        <a:buSzPct val="100000"/>
        <a:buFont typeface="Times New Roman" pitchFamily="18" charset="0"/>
        <a:buChar char="–"/>
        <a:defRPr sz="1000">
          <a:solidFill>
            <a:srgbClr val="000000"/>
          </a:solidFill>
          <a:latin typeface="+mn-lt"/>
          <a:ea typeface="Arial Unicode MS" pitchFamily="34" charset="-128"/>
          <a:cs typeface="+mn-cs"/>
        </a:defRPr>
      </a:lvl4pPr>
      <a:lvl5pPr marL="2057400" indent="-228600" algn="l" defTabSz="457200" rtl="0" eaLnBrk="0" fontAlgn="base" hangingPunct="0">
        <a:spcBef>
          <a:spcPts val="375"/>
        </a:spcBef>
        <a:spcAft>
          <a:spcPct val="0"/>
        </a:spcAft>
        <a:buClr>
          <a:srgbClr val="000000"/>
        </a:buClr>
        <a:buSzPct val="100000"/>
        <a:buFont typeface="Times New Roman" pitchFamily="18" charset="0"/>
        <a:buChar char="»"/>
        <a:defRPr sz="900">
          <a:solidFill>
            <a:srgbClr val="000000"/>
          </a:solidFill>
          <a:latin typeface="+mn-lt"/>
          <a:ea typeface="Arial Unicode MS" pitchFamily="34" charset="-128"/>
          <a:cs typeface="+mn-cs"/>
        </a:defRPr>
      </a:lvl5pPr>
      <a:lvl6pPr marL="2514600" indent="-228600" algn="l" defTabSz="457200" rtl="0" eaLnBrk="0" fontAlgn="base" hangingPunct="0">
        <a:spcBef>
          <a:spcPts val="375"/>
        </a:spcBef>
        <a:spcAft>
          <a:spcPct val="0"/>
        </a:spcAft>
        <a:buClr>
          <a:srgbClr val="000000"/>
        </a:buClr>
        <a:buSzPct val="100000"/>
        <a:buFont typeface="Times New Roman" pitchFamily="16" charset="0"/>
        <a:defRPr sz="900">
          <a:solidFill>
            <a:srgbClr val="000000"/>
          </a:solidFill>
          <a:latin typeface="+mn-lt"/>
          <a:cs typeface="+mn-cs"/>
        </a:defRPr>
      </a:lvl6pPr>
      <a:lvl7pPr marL="2971800" indent="-228600" algn="l" defTabSz="457200" rtl="0" eaLnBrk="0" fontAlgn="base" hangingPunct="0">
        <a:spcBef>
          <a:spcPts val="375"/>
        </a:spcBef>
        <a:spcAft>
          <a:spcPct val="0"/>
        </a:spcAft>
        <a:buClr>
          <a:srgbClr val="000000"/>
        </a:buClr>
        <a:buSzPct val="100000"/>
        <a:buFont typeface="Times New Roman" pitchFamily="16" charset="0"/>
        <a:defRPr sz="900">
          <a:solidFill>
            <a:srgbClr val="000000"/>
          </a:solidFill>
          <a:latin typeface="+mn-lt"/>
          <a:cs typeface="+mn-cs"/>
        </a:defRPr>
      </a:lvl7pPr>
      <a:lvl8pPr marL="3429000" indent="-228600" algn="l" defTabSz="457200" rtl="0" eaLnBrk="0" fontAlgn="base" hangingPunct="0">
        <a:spcBef>
          <a:spcPts val="375"/>
        </a:spcBef>
        <a:spcAft>
          <a:spcPct val="0"/>
        </a:spcAft>
        <a:buClr>
          <a:srgbClr val="000000"/>
        </a:buClr>
        <a:buSzPct val="100000"/>
        <a:buFont typeface="Times New Roman" pitchFamily="16" charset="0"/>
        <a:defRPr sz="900">
          <a:solidFill>
            <a:srgbClr val="000000"/>
          </a:solidFill>
          <a:latin typeface="+mn-lt"/>
          <a:cs typeface="+mn-cs"/>
        </a:defRPr>
      </a:lvl8pPr>
      <a:lvl9pPr marL="3886200" indent="-228600" algn="l" defTabSz="457200" rtl="0" eaLnBrk="0" fontAlgn="base" hangingPunct="0">
        <a:spcBef>
          <a:spcPts val="375"/>
        </a:spcBef>
        <a:spcAft>
          <a:spcPct val="0"/>
        </a:spcAft>
        <a:buClr>
          <a:srgbClr val="000000"/>
        </a:buClr>
        <a:buSzPct val="100000"/>
        <a:buFont typeface="Times New Roman" pitchFamily="16" charset="0"/>
        <a:defRPr sz="9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0" y="4517408"/>
            <a:ext cx="9144000" cy="435592"/>
          </a:xfrm>
          <a:prstGeom prst="rect">
            <a:avLst/>
          </a:prstGeom>
          <a:solidFill>
            <a:srgbClr val="000050">
              <a:alpha val="80000"/>
            </a:srgbClr>
          </a:solidFill>
          <a:ln w="9525">
            <a:noFill/>
            <a:round/>
            <a:headEnd/>
            <a:tailEnd/>
          </a:ln>
          <a:effectLst/>
        </p:spPr>
        <p:txBody>
          <a:bodyPr wrap="none" anchor="ctr"/>
          <a:lstStyle/>
          <a:p>
            <a:pPr>
              <a:defRPr/>
            </a:pPr>
            <a:endParaRPr lang="en-US" dirty="0"/>
          </a:p>
        </p:txBody>
      </p:sp>
      <p:sp>
        <p:nvSpPr>
          <p:cNvPr id="3" name="Title 1">
            <a:extLst>
              <a:ext uri="{FF2B5EF4-FFF2-40B4-BE49-F238E27FC236}">
                <a16:creationId xmlns:a16="http://schemas.microsoft.com/office/drawing/2014/main" id="{EBAD2A30-4B7B-A8E5-453C-5A90977DC782}"/>
              </a:ext>
            </a:extLst>
          </p:cNvPr>
          <p:cNvSpPr txBox="1">
            <a:spLocks/>
          </p:cNvSpPr>
          <p:nvPr userDrawn="1"/>
        </p:nvSpPr>
        <p:spPr>
          <a:xfrm>
            <a:off x="228600" y="6535739"/>
            <a:ext cx="4267200" cy="246061"/>
          </a:xfrm>
          <a:prstGeom prst="rect">
            <a:avLst/>
          </a:prstGeom>
        </p:spPr>
        <p:txBody>
          <a:bodyPr/>
          <a:lstStyle>
            <a:lvl1pPr algn="ctr" defTabSz="914400" rtl="0" eaLnBrk="1" latinLnBrk="0" hangingPunct="1">
              <a:spcBef>
                <a:spcPct val="0"/>
              </a:spcBef>
              <a:buNone/>
              <a:defRPr sz="1500" b="1" i="1" kern="1200">
                <a:solidFill>
                  <a:schemeClr val="tx1"/>
                </a:solidFill>
                <a:latin typeface="+mj-lt"/>
                <a:ea typeface="+mj-ea"/>
                <a:cs typeface="+mj-cs"/>
              </a:defRPr>
            </a:lvl1pPr>
          </a:lstStyle>
          <a:p>
            <a:pPr fontAlgn="auto">
              <a:spcAft>
                <a:spcPts val="0"/>
              </a:spcAft>
            </a:pPr>
            <a:r>
              <a:rPr lang="en-US"/>
              <a:t>tulsyan.sachin@gmail.com           +91 99206 88003</a:t>
            </a:r>
            <a:endParaRPr lang="en-US" dirty="0"/>
          </a:p>
        </p:txBody>
      </p:sp>
    </p:spTree>
  </p:cSld>
  <p:clrMap bg1="lt1" tx1="dk1" bg2="lt2" tx2="dk2" accent1="accent1" accent2="accent2" accent3="accent3" accent4="accent4" accent5="accent5" accent6="accent6" hlink="hlink" folHlink="folHlink"/>
  <p:sldLayoutIdLst>
    <p:sldLayoutId id="2147487861" r:id="rId1"/>
    <p:sldLayoutId id="2147487862" r:id="rId2"/>
    <p:sldLayoutId id="2147487863" r:id="rId3"/>
    <p:sldLayoutId id="2147487864" r:id="rId4"/>
    <p:sldLayoutId id="2147487865" r:id="rId5"/>
    <p:sldLayoutId id="2147487866" r:id="rId6"/>
    <p:sldLayoutId id="2147487867" r:id="rId7"/>
    <p:sldLayoutId id="2147487868" r:id="rId8"/>
    <p:sldLayoutId id="2147487869" r:id="rId9"/>
    <p:sldLayoutId id="2147487870" r:id="rId10"/>
    <p:sldLayoutId id="2147487871"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chat.whatsapp.com/ERlkMEEsqRK7mHnObcKEWy" TargetMode="Externa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0" y="-152400"/>
            <a:ext cx="9144000" cy="2057400"/>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lIns="90000" tIns="46800" rIns="90000" bIns="46800"/>
          <a:lstStyle/>
          <a:p>
            <a:pPr marL="58738" algn="ctr">
              <a:spcAft>
                <a:spcPts val="600"/>
              </a:spcAft>
              <a:buSzPct val="85000"/>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endParaRPr lang="en-US" sz="4000" b="1" dirty="0">
              <a:solidFill>
                <a:schemeClr val="accent4">
                  <a:lumMod val="75000"/>
                </a:schemeClr>
              </a:solidFill>
              <a:ea typeface="Arial Unicode MS" pitchFamily="34" charset="-128"/>
            </a:endParaRPr>
          </a:p>
          <a:p>
            <a:pPr marL="58738" algn="ctr">
              <a:spcAft>
                <a:spcPts val="600"/>
              </a:spcAft>
              <a:buSzPct val="85000"/>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4000" b="1" dirty="0">
                <a:solidFill>
                  <a:schemeClr val="accent4">
                    <a:lumMod val="75000"/>
                  </a:schemeClr>
                </a:solidFill>
                <a:ea typeface="Arial Unicode MS" pitchFamily="34" charset="-128"/>
              </a:rPr>
              <a:t>NAVIGATING MSMEs – PROFESSIONAL OPPORTUNITIES FOR CAs IN GOVT. INCENTIVES AND SUBSIDIES IN MSME SECTOR</a:t>
            </a:r>
          </a:p>
          <a:p>
            <a:pPr marL="58738" algn="ctr">
              <a:spcAft>
                <a:spcPts val="600"/>
              </a:spcAft>
              <a:buSzPct val="85000"/>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endParaRPr lang="en-US" b="1" dirty="0">
              <a:solidFill>
                <a:schemeClr val="accent4">
                  <a:lumMod val="75000"/>
                </a:schemeClr>
              </a:solidFill>
              <a:ea typeface="Arial Unicode MS" pitchFamily="34" charset="-128"/>
            </a:endParaRPr>
          </a:p>
          <a:p>
            <a:pPr marL="58738" algn="ctr">
              <a:spcAft>
                <a:spcPts val="600"/>
              </a:spcAft>
              <a:buSzPct val="85000"/>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500" b="1" dirty="0">
                <a:solidFill>
                  <a:schemeClr val="accent4">
                    <a:lumMod val="75000"/>
                  </a:schemeClr>
                </a:solidFill>
                <a:ea typeface="Arial Unicode MS" pitchFamily="34" charset="-128"/>
              </a:rPr>
              <a:t>Date: 27</a:t>
            </a:r>
            <a:r>
              <a:rPr lang="en-US" sz="2500" b="1" baseline="30000" dirty="0">
                <a:solidFill>
                  <a:schemeClr val="accent4">
                    <a:lumMod val="75000"/>
                  </a:schemeClr>
                </a:solidFill>
                <a:ea typeface="Arial Unicode MS" pitchFamily="34" charset="-128"/>
              </a:rPr>
              <a:t>th</a:t>
            </a:r>
            <a:r>
              <a:rPr lang="en-US" sz="2500" b="1" dirty="0">
                <a:solidFill>
                  <a:schemeClr val="accent4">
                    <a:lumMod val="75000"/>
                  </a:schemeClr>
                </a:solidFill>
                <a:ea typeface="Arial Unicode MS" pitchFamily="34" charset="-128"/>
              </a:rPr>
              <a:t> June 2025, Friday</a:t>
            </a:r>
          </a:p>
          <a:p>
            <a:pPr marL="58738" algn="ctr">
              <a:spcAft>
                <a:spcPts val="600"/>
              </a:spcAft>
              <a:buSzPct val="85000"/>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500" b="1" dirty="0">
                <a:solidFill>
                  <a:schemeClr val="accent4">
                    <a:lumMod val="75000"/>
                  </a:schemeClr>
                </a:solidFill>
                <a:ea typeface="Arial Unicode MS" pitchFamily="34" charset="-128"/>
              </a:rPr>
              <a:t>Venue: Vasai Branch of WIRC of ICAI</a:t>
            </a:r>
          </a:p>
          <a:p>
            <a:pPr marL="58738" algn="ctr">
              <a:spcAft>
                <a:spcPts val="600"/>
              </a:spcAft>
              <a:buSzPct val="85000"/>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endParaRPr lang="en-US" sz="2500" b="1" dirty="0">
              <a:solidFill>
                <a:schemeClr val="accent4">
                  <a:lumMod val="75000"/>
                </a:schemeClr>
              </a:solidFill>
              <a:ea typeface="Arial Unicode MS" pitchFamily="34" charset="-128"/>
            </a:endParaRPr>
          </a:p>
          <a:p>
            <a:pPr marL="58738" algn="ctr">
              <a:spcAft>
                <a:spcPts val="600"/>
              </a:spcAft>
              <a:buSzPct val="85000"/>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endParaRPr lang="en-US" sz="2000" b="1" dirty="0">
              <a:solidFill>
                <a:schemeClr val="accent4">
                  <a:lumMod val="75000"/>
                </a:schemeClr>
              </a:solidFill>
              <a:ea typeface="Arial Unicode MS" pitchFamily="34" charset="-128"/>
            </a:endParaRPr>
          </a:p>
          <a:p>
            <a:pPr marL="58738" algn="ctr">
              <a:spcAft>
                <a:spcPts val="600"/>
              </a:spcAft>
              <a:buSzPct val="85000"/>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500" b="1" dirty="0">
                <a:solidFill>
                  <a:schemeClr val="accent4">
                    <a:lumMod val="75000"/>
                  </a:schemeClr>
                </a:solidFill>
                <a:ea typeface="Arial Unicode MS" pitchFamily="34" charset="-128"/>
              </a:rPr>
              <a:t>Presented By: CA Sachin Tulsyan</a:t>
            </a:r>
          </a:p>
          <a:p>
            <a:pPr marL="58738" algn="ctr">
              <a:spcAft>
                <a:spcPts val="600"/>
              </a:spcAft>
              <a:buSzPct val="85000"/>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500" b="1" dirty="0">
                <a:solidFill>
                  <a:schemeClr val="accent4">
                    <a:lumMod val="75000"/>
                  </a:schemeClr>
                </a:solidFill>
                <a:ea typeface="Arial Unicode MS" pitchFamily="34" charset="-128"/>
              </a:rPr>
              <a:t>tulsyan.sachin@gmail.com</a:t>
            </a:r>
          </a:p>
          <a:p>
            <a:pPr marL="58738" algn="ctr">
              <a:spcAft>
                <a:spcPts val="600"/>
              </a:spcAft>
              <a:buSzPct val="85000"/>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500" b="1" dirty="0">
                <a:solidFill>
                  <a:schemeClr val="accent4">
                    <a:lumMod val="75000"/>
                  </a:schemeClr>
                </a:solidFill>
                <a:ea typeface="Arial Unicode MS" pitchFamily="34" charset="-128"/>
              </a:rPr>
              <a:t>+91 99206 88003</a:t>
            </a:r>
          </a:p>
        </p:txBody>
      </p:sp>
      <p:sp>
        <p:nvSpPr>
          <p:cNvPr id="20485" name="TextBox 5"/>
          <p:cNvSpPr txBox="1">
            <a:spLocks noChangeArrowheads="1"/>
          </p:cNvSpPr>
          <p:nvPr/>
        </p:nvSpPr>
        <p:spPr bwMode="auto">
          <a:xfrm>
            <a:off x="6705600" y="6581775"/>
            <a:ext cx="2438400" cy="261610"/>
          </a:xfrm>
          <a:prstGeom prst="rect">
            <a:avLst/>
          </a:prstGeom>
          <a:noFill/>
          <a:ln w="9525">
            <a:noFill/>
            <a:miter lim="800000"/>
            <a:headEnd/>
            <a:tailEnd/>
          </a:ln>
        </p:spPr>
        <p:txBody>
          <a:bodyPr wrap="square">
            <a:spAutoFit/>
          </a:bodyPr>
          <a:lstStyle/>
          <a:p>
            <a:pPr algn="r"/>
            <a:r>
              <a:rPr lang="en-US" sz="1100" i="1" dirty="0">
                <a:solidFill>
                  <a:schemeClr val="tx1"/>
                </a:solidFill>
              </a:rPr>
              <a:t>Strictly Private &amp; Confidential</a:t>
            </a:r>
          </a:p>
        </p:txBody>
      </p:sp>
      <p:pic>
        <p:nvPicPr>
          <p:cNvPr id="2" name="Picture 1">
            <a:extLst>
              <a:ext uri="{FF2B5EF4-FFF2-40B4-BE49-F238E27FC236}">
                <a16:creationId xmlns:a16="http://schemas.microsoft.com/office/drawing/2014/main" id="{68248F5B-54BE-5BA8-5E93-D75A357DEF70}"/>
              </a:ext>
            </a:extLst>
          </p:cNvPr>
          <p:cNvPicPr>
            <a:picLocks noChangeAspect="1"/>
          </p:cNvPicPr>
          <p:nvPr/>
        </p:nvPicPr>
        <p:blipFill>
          <a:blip r:embed="rId3"/>
          <a:stretch>
            <a:fillRect/>
          </a:stretch>
        </p:blipFill>
        <p:spPr>
          <a:xfrm>
            <a:off x="76200" y="5091454"/>
            <a:ext cx="1676400" cy="1614146"/>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190900"/>
            <a:ext cx="7315200" cy="553998"/>
          </a:xfrm>
          <a:prstGeom prst="rect">
            <a:avLst/>
          </a:prstGeom>
        </p:spPr>
        <p:txBody>
          <a:bodyPr wrap="square">
            <a:spAutoFit/>
          </a:bodyPr>
          <a:lstStyle/>
          <a:p>
            <a:r>
              <a:rPr lang="en-US" sz="3000" b="1" dirty="0"/>
              <a:t>Benefits of MSME Registration</a:t>
            </a:r>
            <a:endParaRPr lang="en-US" sz="3000" dirty="0"/>
          </a:p>
        </p:txBody>
      </p:sp>
      <p:sp>
        <p:nvSpPr>
          <p:cNvPr id="8" name="Text Box 3"/>
          <p:cNvSpPr txBox="1">
            <a:spLocks noChangeArrowheads="1"/>
          </p:cNvSpPr>
          <p:nvPr/>
        </p:nvSpPr>
        <p:spPr bwMode="auto">
          <a:xfrm>
            <a:off x="228600" y="838200"/>
            <a:ext cx="8686800" cy="5828900"/>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lIns="90000" tIns="46800" rIns="90000" bIns="46800"/>
          <a:lstStyle/>
          <a:p>
            <a:pPr marL="290513" indent="-231775" algn="just">
              <a:spcAft>
                <a:spcPts val="600"/>
              </a:spcAft>
              <a:buSzPct val="85000"/>
              <a:buFont typeface="Wingdings"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800" dirty="0">
                <a:solidFill>
                  <a:srgbClr val="000000"/>
                </a:solidFill>
                <a:ea typeface="Arial Unicode MS" pitchFamily="34" charset="-128"/>
              </a:rPr>
              <a:t>Eligible for registration on GEM portal and its benefits</a:t>
            </a:r>
          </a:p>
          <a:p>
            <a:pPr marL="290513" indent="-231775" algn="just">
              <a:spcAft>
                <a:spcPts val="600"/>
              </a:spcAft>
              <a:buSzPct val="85000"/>
              <a:buFont typeface="Wingdings"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800" dirty="0">
                <a:solidFill>
                  <a:srgbClr val="000000"/>
                </a:solidFill>
                <a:ea typeface="Arial Unicode MS" pitchFamily="34" charset="-128"/>
              </a:rPr>
              <a:t>Eligible for TReDS Portal registration</a:t>
            </a:r>
          </a:p>
          <a:p>
            <a:pPr marL="290513" indent="-231775" algn="just">
              <a:spcAft>
                <a:spcPts val="600"/>
              </a:spcAft>
              <a:buSzPct val="85000"/>
              <a:buFont typeface="Wingdings"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800" dirty="0">
                <a:solidFill>
                  <a:srgbClr val="000000"/>
                </a:solidFill>
                <a:ea typeface="Arial Unicode MS" pitchFamily="34" charset="-128"/>
              </a:rPr>
              <a:t>Eligible for MSME Samadhan</a:t>
            </a:r>
          </a:p>
          <a:p>
            <a:pPr marL="290513" indent="-231775" algn="just">
              <a:spcAft>
                <a:spcPts val="600"/>
              </a:spcAft>
              <a:buSzPct val="85000"/>
              <a:buFont typeface="Wingdings"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800" dirty="0">
                <a:solidFill>
                  <a:srgbClr val="000000"/>
                </a:solidFill>
                <a:ea typeface="Arial Unicode MS" pitchFamily="34" charset="-128"/>
              </a:rPr>
              <a:t>Eligible for Various State and Central Government Subsidies</a:t>
            </a:r>
          </a:p>
          <a:p>
            <a:pPr marL="290513" indent="-231775" algn="just">
              <a:spcAft>
                <a:spcPts val="600"/>
              </a:spcAft>
              <a:buSzPct val="85000"/>
              <a:buFont typeface="Wingdings"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800" dirty="0">
                <a:solidFill>
                  <a:srgbClr val="000000"/>
                </a:solidFill>
                <a:ea typeface="Arial Unicode MS" pitchFamily="34" charset="-128"/>
              </a:rPr>
              <a:t>Eligible for classification under Priority sector for Banks and concessional rate of interest</a:t>
            </a:r>
          </a:p>
          <a:p>
            <a:pPr marL="290513" indent="-231775" algn="just">
              <a:spcAft>
                <a:spcPts val="600"/>
              </a:spcAft>
              <a:buSzPct val="85000"/>
              <a:buFont typeface="Wingdings"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800" dirty="0">
                <a:solidFill>
                  <a:srgbClr val="000000"/>
                </a:solidFill>
                <a:ea typeface="Arial Unicode MS" pitchFamily="34" charset="-128"/>
              </a:rPr>
              <a:t>Eligible for CGTMSE collateral free loan from Banks</a:t>
            </a:r>
          </a:p>
          <a:p>
            <a:pPr marL="290513" indent="-231775" algn="just">
              <a:spcAft>
                <a:spcPts val="600"/>
              </a:spcAft>
              <a:buSzPct val="85000"/>
              <a:buFont typeface="Wingdings"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800" dirty="0">
                <a:solidFill>
                  <a:srgbClr val="000000"/>
                </a:solidFill>
                <a:ea typeface="Arial Unicode MS" pitchFamily="34" charset="-128"/>
              </a:rPr>
              <a:t>Eligible for machinery finance under scheme of SIDBI at concessional rate of interest</a:t>
            </a:r>
          </a:p>
          <a:p>
            <a:pPr marL="290513" indent="-231775" algn="just">
              <a:spcAft>
                <a:spcPts val="600"/>
              </a:spcAft>
              <a:buSzPct val="85000"/>
              <a:buFont typeface="Wingdings"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800" dirty="0">
                <a:solidFill>
                  <a:srgbClr val="000000"/>
                </a:solidFill>
                <a:ea typeface="Arial Unicode MS" pitchFamily="34" charset="-128"/>
              </a:rPr>
              <a:t>Benefits under Income Tax Act Section 43B(h) (Payment within 45 days else disallowance)</a:t>
            </a:r>
            <a:endParaRPr lang="en-US" sz="2500" dirty="0">
              <a:solidFill>
                <a:srgbClr val="000000"/>
              </a:solidFill>
              <a:ea typeface="Arial Unicode MS" pitchFamily="34" charset="-128"/>
            </a:endParaRPr>
          </a:p>
        </p:txBody>
      </p:sp>
    </p:spTree>
    <p:extLst>
      <p:ext uri="{BB962C8B-B14F-4D97-AF65-F5344CB8AC3E}">
        <p14:creationId xmlns:p14="http://schemas.microsoft.com/office/powerpoint/2010/main" val="114659441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EEB942-11C3-D095-84E5-D8E8C29DB4A4}"/>
            </a:ext>
          </a:extLst>
        </p:cNvPr>
        <p:cNvGrpSpPr/>
        <p:nvPr/>
      </p:nvGrpSpPr>
      <p:grpSpPr>
        <a:xfrm>
          <a:off x="0" y="0"/>
          <a:ext cx="0" cy="0"/>
          <a:chOff x="0" y="0"/>
          <a:chExt cx="0" cy="0"/>
        </a:xfrm>
      </p:grpSpPr>
      <p:sp>
        <p:nvSpPr>
          <p:cNvPr id="7" name="Text Box 3">
            <a:extLst>
              <a:ext uri="{FF2B5EF4-FFF2-40B4-BE49-F238E27FC236}">
                <a16:creationId xmlns:a16="http://schemas.microsoft.com/office/drawing/2014/main" id="{20FA8FD2-B65F-C59B-8402-BC3712E9F1D4}"/>
              </a:ext>
            </a:extLst>
          </p:cNvPr>
          <p:cNvSpPr txBox="1">
            <a:spLocks noChangeArrowheads="1"/>
          </p:cNvSpPr>
          <p:nvPr/>
        </p:nvSpPr>
        <p:spPr bwMode="auto">
          <a:xfrm>
            <a:off x="0" y="1905000"/>
            <a:ext cx="9144000" cy="2057400"/>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lIns="90000" tIns="46800" rIns="90000" bIns="46800"/>
          <a:lstStyle/>
          <a:p>
            <a:pPr marL="58738" algn="ctr">
              <a:spcAft>
                <a:spcPts val="600"/>
              </a:spcAft>
              <a:buSzPct val="85000"/>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4500" b="1" dirty="0">
                <a:solidFill>
                  <a:schemeClr val="accent4">
                    <a:lumMod val="75000"/>
                  </a:schemeClr>
                </a:solidFill>
                <a:ea typeface="Arial Unicode MS" pitchFamily="34" charset="-128"/>
              </a:rPr>
              <a:t>About Subsidies and Incentives</a:t>
            </a:r>
          </a:p>
        </p:txBody>
      </p:sp>
      <p:sp>
        <p:nvSpPr>
          <p:cNvPr id="20485" name="TextBox 5">
            <a:extLst>
              <a:ext uri="{FF2B5EF4-FFF2-40B4-BE49-F238E27FC236}">
                <a16:creationId xmlns:a16="http://schemas.microsoft.com/office/drawing/2014/main" id="{36D7C7F0-2924-6AB7-C96D-1A023FB0668F}"/>
              </a:ext>
            </a:extLst>
          </p:cNvPr>
          <p:cNvSpPr txBox="1">
            <a:spLocks noChangeArrowheads="1"/>
          </p:cNvSpPr>
          <p:nvPr/>
        </p:nvSpPr>
        <p:spPr bwMode="auto">
          <a:xfrm>
            <a:off x="6705600" y="6581775"/>
            <a:ext cx="2438400" cy="261610"/>
          </a:xfrm>
          <a:prstGeom prst="rect">
            <a:avLst/>
          </a:prstGeom>
          <a:noFill/>
          <a:ln w="9525">
            <a:noFill/>
            <a:miter lim="800000"/>
            <a:headEnd/>
            <a:tailEnd/>
          </a:ln>
        </p:spPr>
        <p:txBody>
          <a:bodyPr wrap="square">
            <a:spAutoFit/>
          </a:bodyPr>
          <a:lstStyle/>
          <a:p>
            <a:pPr algn="r"/>
            <a:r>
              <a:rPr lang="en-US" sz="1100" i="1" dirty="0">
                <a:solidFill>
                  <a:schemeClr val="tx1"/>
                </a:solidFill>
              </a:rPr>
              <a:t>Strictly Private &amp; Confidential</a:t>
            </a:r>
          </a:p>
        </p:txBody>
      </p:sp>
    </p:spTree>
    <p:extLst>
      <p:ext uri="{BB962C8B-B14F-4D97-AF65-F5344CB8AC3E}">
        <p14:creationId xmlns:p14="http://schemas.microsoft.com/office/powerpoint/2010/main" val="314562412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228600" y="702368"/>
            <a:ext cx="8686800" cy="4098232"/>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lIns="90000" tIns="46800" rIns="90000" bIns="46800"/>
          <a:lstStyle/>
          <a:p>
            <a:r>
              <a:rPr lang="en-IN" sz="2800" b="1" dirty="0">
                <a:solidFill>
                  <a:srgbClr val="FF0000"/>
                </a:solidFill>
                <a:latin typeface="Century Gothic" panose="020B0502020202020204" pitchFamily="34" charset="0"/>
              </a:rPr>
              <a:t>Various Government Subsidies and Incentives for the MSMEs in Maharashtra </a:t>
            </a:r>
            <a:r>
              <a:rPr lang="en-US" sz="2800" b="1" dirty="0"/>
              <a:t>:</a:t>
            </a:r>
          </a:p>
          <a:p>
            <a:endParaRPr lang="en-US" sz="2000" b="1" dirty="0"/>
          </a:p>
          <a:p>
            <a:pPr marL="285750" indent="-285750">
              <a:buFont typeface="Wingdings" panose="05000000000000000000" pitchFamily="2" charset="2"/>
              <a:buChar char="Ø"/>
            </a:pPr>
            <a:r>
              <a:rPr lang="en-US" sz="2700" b="1" dirty="0"/>
              <a:t>Central Government and State Govt Focus on the MSME Development</a:t>
            </a:r>
          </a:p>
          <a:p>
            <a:pPr marL="285750" indent="-285750">
              <a:buFont typeface="Wingdings" panose="05000000000000000000" pitchFamily="2" charset="2"/>
              <a:buChar char="Ø"/>
            </a:pPr>
            <a:endParaRPr lang="en-US" sz="1100" b="1" dirty="0"/>
          </a:p>
          <a:p>
            <a:pPr marL="285750" indent="-285750">
              <a:buFont typeface="Wingdings" panose="05000000000000000000" pitchFamily="2" charset="2"/>
              <a:buChar char="Ø"/>
            </a:pPr>
            <a:r>
              <a:rPr lang="en-US" sz="2700" b="1" dirty="0"/>
              <a:t>Type of Subsidy i.e. Front Ended and Back Ended Subsidy and Credit Linked and Non Credit Linked Subsidies</a:t>
            </a:r>
          </a:p>
          <a:p>
            <a:pPr marL="285750" indent="-285750">
              <a:buFont typeface="Wingdings" panose="05000000000000000000" pitchFamily="2" charset="2"/>
              <a:buChar char="Ø"/>
            </a:pPr>
            <a:endParaRPr lang="en-US" sz="1100" b="1" dirty="0"/>
          </a:p>
          <a:p>
            <a:pPr marL="285750" indent="-285750">
              <a:buFont typeface="Wingdings" panose="05000000000000000000" pitchFamily="2" charset="2"/>
              <a:buChar char="Ø"/>
            </a:pPr>
            <a:r>
              <a:rPr lang="en-US" sz="2700" b="1" dirty="0"/>
              <a:t>Various Schemes of Subsidies of Central and State Government for MSMEs</a:t>
            </a:r>
            <a:endParaRPr lang="en-US" sz="2700" dirty="0"/>
          </a:p>
        </p:txBody>
      </p:sp>
      <p:sp>
        <p:nvSpPr>
          <p:cNvPr id="6" name="Rectangle 5"/>
          <p:cNvSpPr/>
          <p:nvPr/>
        </p:nvSpPr>
        <p:spPr>
          <a:xfrm>
            <a:off x="228600" y="190900"/>
            <a:ext cx="7315200" cy="553998"/>
          </a:xfrm>
          <a:prstGeom prst="rect">
            <a:avLst/>
          </a:prstGeom>
        </p:spPr>
        <p:txBody>
          <a:bodyPr wrap="square">
            <a:spAutoFit/>
          </a:bodyPr>
          <a:lstStyle/>
          <a:p>
            <a:r>
              <a:rPr lang="en-US" sz="3000" b="1" dirty="0"/>
              <a:t>Subsidies to MSMEs</a:t>
            </a:r>
            <a:endParaRPr lang="en-US" sz="3000" dirty="0"/>
          </a:p>
        </p:txBody>
      </p:sp>
      <p:sp>
        <p:nvSpPr>
          <p:cNvPr id="4" name="Rectangle 3">
            <a:extLst>
              <a:ext uri="{FF2B5EF4-FFF2-40B4-BE49-F238E27FC236}">
                <a16:creationId xmlns:a16="http://schemas.microsoft.com/office/drawing/2014/main" id="{D4F52229-DD41-45E5-A38A-EE3CFB1ED2CC}"/>
              </a:ext>
            </a:extLst>
          </p:cNvPr>
          <p:cNvSpPr/>
          <p:nvPr/>
        </p:nvSpPr>
        <p:spPr>
          <a:xfrm>
            <a:off x="324680" y="5029200"/>
            <a:ext cx="8378687" cy="7056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Subsidies for MSMEs</a:t>
            </a:r>
            <a:endParaRPr lang="en-IN" sz="3000" b="1" dirty="0"/>
          </a:p>
        </p:txBody>
      </p:sp>
      <p:sp>
        <p:nvSpPr>
          <p:cNvPr id="5" name="Rectangle: Rounded Corners 5">
            <a:extLst>
              <a:ext uri="{FF2B5EF4-FFF2-40B4-BE49-F238E27FC236}">
                <a16:creationId xmlns:a16="http://schemas.microsoft.com/office/drawing/2014/main" id="{D4D9501B-636E-40DD-B49E-BEE39C2A7819}"/>
              </a:ext>
            </a:extLst>
          </p:cNvPr>
          <p:cNvSpPr/>
          <p:nvPr/>
        </p:nvSpPr>
        <p:spPr>
          <a:xfrm>
            <a:off x="304800" y="5824331"/>
            <a:ext cx="3856386" cy="8017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State Government Subsidies</a:t>
            </a:r>
            <a:endParaRPr lang="en-IN" sz="3000" b="1" dirty="0"/>
          </a:p>
        </p:txBody>
      </p:sp>
      <p:sp>
        <p:nvSpPr>
          <p:cNvPr id="7" name="Rectangle: Rounded Corners 9">
            <a:extLst>
              <a:ext uri="{FF2B5EF4-FFF2-40B4-BE49-F238E27FC236}">
                <a16:creationId xmlns:a16="http://schemas.microsoft.com/office/drawing/2014/main" id="{F22DA1E2-BD2E-4AD5-B7A0-7B2F59882BEE}"/>
              </a:ext>
            </a:extLst>
          </p:cNvPr>
          <p:cNvSpPr/>
          <p:nvPr/>
        </p:nvSpPr>
        <p:spPr>
          <a:xfrm>
            <a:off x="4840348" y="5827646"/>
            <a:ext cx="3856386" cy="8017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Central Government Subsidies</a:t>
            </a:r>
            <a:endParaRPr lang="en-IN" sz="3000" b="1" dirty="0"/>
          </a:p>
        </p:txBody>
      </p:sp>
    </p:spTree>
    <p:extLst>
      <p:ext uri="{BB962C8B-B14F-4D97-AF65-F5344CB8AC3E}">
        <p14:creationId xmlns:p14="http://schemas.microsoft.com/office/powerpoint/2010/main" val="157645641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FA0549-CFFE-18B8-BAB3-F0CAC28E366B}"/>
            </a:ext>
          </a:extLst>
        </p:cNvPr>
        <p:cNvGrpSpPr/>
        <p:nvPr/>
      </p:nvGrpSpPr>
      <p:grpSpPr>
        <a:xfrm>
          <a:off x="0" y="0"/>
          <a:ext cx="0" cy="0"/>
          <a:chOff x="0" y="0"/>
          <a:chExt cx="0" cy="0"/>
        </a:xfrm>
      </p:grpSpPr>
      <p:sp>
        <p:nvSpPr>
          <p:cNvPr id="7" name="Text Box 3">
            <a:extLst>
              <a:ext uri="{FF2B5EF4-FFF2-40B4-BE49-F238E27FC236}">
                <a16:creationId xmlns:a16="http://schemas.microsoft.com/office/drawing/2014/main" id="{BFD0A909-FFA5-AA62-558D-857FC8393D82}"/>
              </a:ext>
            </a:extLst>
          </p:cNvPr>
          <p:cNvSpPr txBox="1">
            <a:spLocks noChangeArrowheads="1"/>
          </p:cNvSpPr>
          <p:nvPr/>
        </p:nvSpPr>
        <p:spPr bwMode="auto">
          <a:xfrm>
            <a:off x="0" y="1905000"/>
            <a:ext cx="9144000" cy="2057400"/>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lIns="90000" tIns="46800" rIns="90000" bIns="46800"/>
          <a:lstStyle/>
          <a:p>
            <a:pPr marL="58738" algn="ctr">
              <a:spcAft>
                <a:spcPts val="600"/>
              </a:spcAft>
              <a:buSzPct val="85000"/>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4500" b="1" dirty="0">
                <a:solidFill>
                  <a:schemeClr val="accent4">
                    <a:lumMod val="75000"/>
                  </a:schemeClr>
                </a:solidFill>
                <a:ea typeface="Arial Unicode MS" pitchFamily="34" charset="-128"/>
              </a:rPr>
              <a:t>Various Subsidies for MSMEs in Maharashtra</a:t>
            </a:r>
          </a:p>
        </p:txBody>
      </p:sp>
      <p:sp>
        <p:nvSpPr>
          <p:cNvPr id="20485" name="TextBox 5">
            <a:extLst>
              <a:ext uri="{FF2B5EF4-FFF2-40B4-BE49-F238E27FC236}">
                <a16:creationId xmlns:a16="http://schemas.microsoft.com/office/drawing/2014/main" id="{EFA9377E-DA79-7819-53AF-0C0E90E4AF5D}"/>
              </a:ext>
            </a:extLst>
          </p:cNvPr>
          <p:cNvSpPr txBox="1">
            <a:spLocks noChangeArrowheads="1"/>
          </p:cNvSpPr>
          <p:nvPr/>
        </p:nvSpPr>
        <p:spPr bwMode="auto">
          <a:xfrm>
            <a:off x="6705600" y="6581775"/>
            <a:ext cx="2438400" cy="261610"/>
          </a:xfrm>
          <a:prstGeom prst="rect">
            <a:avLst/>
          </a:prstGeom>
          <a:noFill/>
          <a:ln w="9525">
            <a:noFill/>
            <a:miter lim="800000"/>
            <a:headEnd/>
            <a:tailEnd/>
          </a:ln>
        </p:spPr>
        <p:txBody>
          <a:bodyPr wrap="square">
            <a:spAutoFit/>
          </a:bodyPr>
          <a:lstStyle/>
          <a:p>
            <a:pPr algn="r"/>
            <a:r>
              <a:rPr lang="en-US" sz="1100" i="1" dirty="0">
                <a:solidFill>
                  <a:schemeClr val="tx1"/>
                </a:solidFill>
              </a:rPr>
              <a:t>Strictly Private &amp; Confidential</a:t>
            </a:r>
          </a:p>
        </p:txBody>
      </p:sp>
    </p:spTree>
    <p:extLst>
      <p:ext uri="{BB962C8B-B14F-4D97-AF65-F5344CB8AC3E}">
        <p14:creationId xmlns:p14="http://schemas.microsoft.com/office/powerpoint/2010/main" val="21933051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9AEB0-AB77-5DEA-F5F2-40D9785194B6}"/>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DCED3385-13B8-F716-9B33-F96C0C730FFD}"/>
              </a:ext>
            </a:extLst>
          </p:cNvPr>
          <p:cNvSpPr/>
          <p:nvPr/>
        </p:nvSpPr>
        <p:spPr>
          <a:xfrm>
            <a:off x="228600" y="190900"/>
            <a:ext cx="7315200" cy="553998"/>
          </a:xfrm>
          <a:prstGeom prst="rect">
            <a:avLst/>
          </a:prstGeom>
        </p:spPr>
        <p:txBody>
          <a:bodyPr wrap="square">
            <a:spAutoFit/>
          </a:bodyPr>
          <a:lstStyle/>
          <a:p>
            <a:r>
              <a:rPr lang="en-US" sz="3000" b="1" dirty="0"/>
              <a:t>WHY Maharashtra?</a:t>
            </a:r>
            <a:endParaRPr lang="en-US" sz="3000" dirty="0"/>
          </a:p>
        </p:txBody>
      </p:sp>
      <p:sp>
        <p:nvSpPr>
          <p:cNvPr id="2" name="Text Box 3">
            <a:extLst>
              <a:ext uri="{FF2B5EF4-FFF2-40B4-BE49-F238E27FC236}">
                <a16:creationId xmlns:a16="http://schemas.microsoft.com/office/drawing/2014/main" id="{5C275BD2-83FA-A572-9A4E-861C2EF30A67}"/>
              </a:ext>
            </a:extLst>
          </p:cNvPr>
          <p:cNvSpPr txBox="1">
            <a:spLocks noChangeArrowheads="1"/>
          </p:cNvSpPr>
          <p:nvPr/>
        </p:nvSpPr>
        <p:spPr bwMode="auto">
          <a:xfrm>
            <a:off x="228600" y="838200"/>
            <a:ext cx="8686800" cy="5562600"/>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lIns="90000" tIns="46800" rIns="90000" bIns="46800"/>
          <a:lstStyle/>
          <a:p>
            <a:pPr marL="290513" indent="-231775" algn="just">
              <a:spcAft>
                <a:spcPts val="600"/>
              </a:spcAft>
              <a:buSzPct val="85000"/>
              <a:buFont typeface="Wingdings"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500" dirty="0">
                <a:solidFill>
                  <a:srgbClr val="000000"/>
                </a:solidFill>
                <a:ea typeface="Arial Unicode MS" pitchFamily="34" charset="-128"/>
              </a:rPr>
              <a:t>MH contribute to 14% of GDP of India</a:t>
            </a:r>
          </a:p>
          <a:p>
            <a:pPr marL="290513" indent="-231775" algn="just">
              <a:spcAft>
                <a:spcPts val="600"/>
              </a:spcAft>
              <a:buSzPct val="85000"/>
              <a:buFont typeface="Wingdings"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endParaRPr lang="en-US" sz="2500" dirty="0">
              <a:solidFill>
                <a:srgbClr val="000000"/>
              </a:solidFill>
              <a:ea typeface="Arial Unicode MS" pitchFamily="34" charset="-128"/>
            </a:endParaRPr>
          </a:p>
          <a:p>
            <a:pPr marL="290513" indent="-231775" algn="just">
              <a:spcAft>
                <a:spcPts val="600"/>
              </a:spcAft>
              <a:buSzPct val="85000"/>
              <a:buFont typeface="Wingdings"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500" dirty="0">
                <a:solidFill>
                  <a:srgbClr val="000000"/>
                </a:solidFill>
                <a:ea typeface="Arial Unicode MS" pitchFamily="34" charset="-128"/>
              </a:rPr>
              <a:t>Various upcoming Industrial and Infra Projects In Maharashtra</a:t>
            </a:r>
          </a:p>
          <a:p>
            <a:pPr marL="290513" indent="-231775" algn="just">
              <a:spcAft>
                <a:spcPts val="600"/>
              </a:spcAft>
              <a:buSzPct val="85000"/>
              <a:buFont typeface="Wingdings"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endParaRPr lang="en-US" sz="2500" dirty="0">
              <a:solidFill>
                <a:srgbClr val="000000"/>
              </a:solidFill>
              <a:ea typeface="Arial Unicode MS" pitchFamily="34" charset="-128"/>
            </a:endParaRPr>
          </a:p>
          <a:p>
            <a:pPr marL="290513" indent="-231775" algn="just">
              <a:spcAft>
                <a:spcPts val="600"/>
              </a:spcAft>
              <a:buSzPct val="85000"/>
              <a:buFont typeface="Wingdings"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500" dirty="0">
                <a:solidFill>
                  <a:srgbClr val="000000"/>
                </a:solidFill>
                <a:ea typeface="Arial Unicode MS" pitchFamily="34" charset="-128"/>
              </a:rPr>
              <a:t>State with One of the Best Road and Rail Connectivity in India</a:t>
            </a:r>
          </a:p>
          <a:p>
            <a:pPr marL="290513" indent="-231775" algn="just">
              <a:spcAft>
                <a:spcPts val="600"/>
              </a:spcAft>
              <a:buSzPct val="85000"/>
              <a:buFont typeface="Wingdings"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endParaRPr lang="en-US" sz="2500" dirty="0">
              <a:solidFill>
                <a:srgbClr val="000000"/>
              </a:solidFill>
              <a:ea typeface="Arial Unicode MS" pitchFamily="34" charset="-128"/>
            </a:endParaRPr>
          </a:p>
          <a:p>
            <a:pPr marL="290513" indent="-231775" algn="just">
              <a:spcAft>
                <a:spcPts val="600"/>
              </a:spcAft>
              <a:buSzPct val="85000"/>
              <a:buFont typeface="Wingdings"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500" dirty="0">
                <a:solidFill>
                  <a:srgbClr val="000000"/>
                </a:solidFill>
                <a:ea typeface="Arial Unicode MS" pitchFamily="34" charset="-128"/>
              </a:rPr>
              <a:t>Mumbai being the Financial Capital of India </a:t>
            </a:r>
          </a:p>
        </p:txBody>
      </p:sp>
    </p:spTree>
    <p:extLst>
      <p:ext uri="{BB962C8B-B14F-4D97-AF65-F5344CB8AC3E}">
        <p14:creationId xmlns:p14="http://schemas.microsoft.com/office/powerpoint/2010/main" val="230973045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313C8-6435-50BD-E3C4-E2F53474128C}"/>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CE803120-11F8-60E0-BEF2-0E28EF7D4E30}"/>
              </a:ext>
            </a:extLst>
          </p:cNvPr>
          <p:cNvSpPr/>
          <p:nvPr/>
        </p:nvSpPr>
        <p:spPr>
          <a:xfrm>
            <a:off x="228600" y="190900"/>
            <a:ext cx="7315200" cy="553998"/>
          </a:xfrm>
          <a:prstGeom prst="rect">
            <a:avLst/>
          </a:prstGeom>
        </p:spPr>
        <p:txBody>
          <a:bodyPr wrap="square">
            <a:spAutoFit/>
          </a:bodyPr>
          <a:lstStyle/>
          <a:p>
            <a:r>
              <a:rPr lang="en-US" sz="3000" b="1" dirty="0"/>
              <a:t>Upcoming New Infra In Maharashtra?</a:t>
            </a:r>
            <a:endParaRPr lang="en-US" sz="3000" dirty="0"/>
          </a:p>
        </p:txBody>
      </p:sp>
      <p:sp>
        <p:nvSpPr>
          <p:cNvPr id="2" name="Text Box 3">
            <a:extLst>
              <a:ext uri="{FF2B5EF4-FFF2-40B4-BE49-F238E27FC236}">
                <a16:creationId xmlns:a16="http://schemas.microsoft.com/office/drawing/2014/main" id="{B7C8E5AC-1471-6044-8861-81F39E19BF85}"/>
              </a:ext>
            </a:extLst>
          </p:cNvPr>
          <p:cNvSpPr txBox="1">
            <a:spLocks noChangeArrowheads="1"/>
          </p:cNvSpPr>
          <p:nvPr/>
        </p:nvSpPr>
        <p:spPr bwMode="auto">
          <a:xfrm>
            <a:off x="228600" y="838200"/>
            <a:ext cx="8686800" cy="5562600"/>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lIns="90000" tIns="46800" rIns="90000" bIns="46800"/>
          <a:lstStyle/>
          <a:p>
            <a:pPr marL="290513" indent="-231775" algn="just">
              <a:spcAft>
                <a:spcPts val="600"/>
              </a:spcAft>
              <a:buSzPct val="85000"/>
              <a:buFont typeface="Wingdings"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500" dirty="0" err="1">
                <a:solidFill>
                  <a:srgbClr val="000000"/>
                </a:solidFill>
                <a:ea typeface="Arial Unicode MS" pitchFamily="34" charset="-128"/>
              </a:rPr>
              <a:t>Wadhwan</a:t>
            </a:r>
            <a:r>
              <a:rPr lang="en-US" sz="2500" dirty="0">
                <a:solidFill>
                  <a:srgbClr val="000000"/>
                </a:solidFill>
                <a:ea typeface="Arial Unicode MS" pitchFamily="34" charset="-128"/>
              </a:rPr>
              <a:t> Port in Dahanu</a:t>
            </a:r>
          </a:p>
          <a:p>
            <a:pPr marL="290513" indent="-231775" algn="just">
              <a:spcAft>
                <a:spcPts val="600"/>
              </a:spcAft>
              <a:buSzPct val="85000"/>
              <a:buFont typeface="Wingdings"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500" dirty="0">
                <a:solidFill>
                  <a:srgbClr val="000000"/>
                </a:solidFill>
                <a:ea typeface="Arial Unicode MS" pitchFamily="34" charset="-128"/>
              </a:rPr>
              <a:t>New MIDC in Palghar District</a:t>
            </a:r>
          </a:p>
          <a:p>
            <a:pPr marL="290513" indent="-231775" algn="just">
              <a:spcAft>
                <a:spcPts val="600"/>
              </a:spcAft>
              <a:buSzPct val="85000"/>
              <a:buFont typeface="Wingdings"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500" dirty="0">
                <a:solidFill>
                  <a:srgbClr val="000000"/>
                </a:solidFill>
                <a:ea typeface="Arial Unicode MS" pitchFamily="34" charset="-128"/>
              </a:rPr>
              <a:t>Delhi Mumbai Expressway</a:t>
            </a:r>
          </a:p>
          <a:p>
            <a:pPr marL="290513" indent="-231775" algn="just">
              <a:spcAft>
                <a:spcPts val="600"/>
              </a:spcAft>
              <a:buSzPct val="85000"/>
              <a:buFont typeface="Wingdings"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500" dirty="0">
                <a:solidFill>
                  <a:srgbClr val="000000"/>
                </a:solidFill>
                <a:ea typeface="Arial Unicode MS" pitchFamily="34" charset="-128"/>
              </a:rPr>
              <a:t>Mumbai – Ahmedabad High Speed Rail Corridor (Bullet Train)</a:t>
            </a:r>
          </a:p>
          <a:p>
            <a:pPr marL="290513" indent="-231775" algn="just">
              <a:spcAft>
                <a:spcPts val="600"/>
              </a:spcAft>
              <a:buSzPct val="85000"/>
              <a:buFont typeface="Wingdings"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500" dirty="0">
                <a:solidFill>
                  <a:srgbClr val="000000"/>
                </a:solidFill>
                <a:ea typeface="Arial Unicode MS" pitchFamily="34" charset="-128"/>
              </a:rPr>
              <a:t>Mumbai – Nagpur High Speed Rail Corridor (Bullet Train)</a:t>
            </a:r>
          </a:p>
          <a:p>
            <a:pPr marL="290513" indent="-231775" algn="just">
              <a:spcAft>
                <a:spcPts val="600"/>
              </a:spcAft>
              <a:buSzPct val="85000"/>
              <a:buFont typeface="Wingdings"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500" dirty="0">
                <a:solidFill>
                  <a:srgbClr val="000000"/>
                </a:solidFill>
                <a:ea typeface="Arial Unicode MS" pitchFamily="34" charset="-128"/>
              </a:rPr>
              <a:t>Mumbai Nagpur Samruddhi </a:t>
            </a:r>
            <a:r>
              <a:rPr lang="en-US" sz="2500" dirty="0" err="1">
                <a:solidFill>
                  <a:srgbClr val="000000"/>
                </a:solidFill>
                <a:ea typeface="Arial Unicode MS" pitchFamily="34" charset="-128"/>
              </a:rPr>
              <a:t>Mahamarg</a:t>
            </a:r>
            <a:r>
              <a:rPr lang="en-US" sz="2500" dirty="0">
                <a:solidFill>
                  <a:srgbClr val="000000"/>
                </a:solidFill>
                <a:ea typeface="Arial Unicode MS" pitchFamily="34" charset="-128"/>
              </a:rPr>
              <a:t> Expressway</a:t>
            </a:r>
          </a:p>
          <a:p>
            <a:pPr marL="290513" indent="-231775" algn="just">
              <a:spcAft>
                <a:spcPts val="600"/>
              </a:spcAft>
              <a:buSzPct val="85000"/>
              <a:buFont typeface="Wingdings"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500" dirty="0">
                <a:solidFill>
                  <a:srgbClr val="000000"/>
                </a:solidFill>
                <a:ea typeface="Arial Unicode MS" pitchFamily="34" charset="-128"/>
              </a:rPr>
              <a:t>New MIDC in Aurangabad District (</a:t>
            </a:r>
            <a:r>
              <a:rPr lang="en-US" sz="2500" dirty="0" err="1">
                <a:solidFill>
                  <a:srgbClr val="000000"/>
                </a:solidFill>
                <a:ea typeface="Arial Unicode MS" pitchFamily="34" charset="-128"/>
              </a:rPr>
              <a:t>Bidkin</a:t>
            </a:r>
            <a:r>
              <a:rPr lang="en-US" sz="2500" dirty="0">
                <a:solidFill>
                  <a:srgbClr val="000000"/>
                </a:solidFill>
                <a:ea typeface="Arial Unicode MS" pitchFamily="34" charset="-128"/>
              </a:rPr>
              <a:t> Industrial Area)</a:t>
            </a:r>
            <a:endParaRPr lang="en-IN" sz="2500" dirty="0">
              <a:solidFill>
                <a:srgbClr val="001D35"/>
              </a:solidFill>
              <a:latin typeface="Google Sans"/>
            </a:endParaRPr>
          </a:p>
          <a:p>
            <a:pPr marL="290513" indent="-231775" algn="just">
              <a:spcAft>
                <a:spcPts val="600"/>
              </a:spcAft>
              <a:buSzPct val="85000"/>
              <a:buFont typeface="Wingdings"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IN" sz="2500" dirty="0">
                <a:solidFill>
                  <a:srgbClr val="001D35"/>
                </a:solidFill>
                <a:latin typeface="Google Sans"/>
              </a:rPr>
              <a:t>PM Mega Integrated Textile Regions and Apparel (PM MITRA) Park - Amravati</a:t>
            </a:r>
            <a:endParaRPr lang="en-US" sz="2500" dirty="0">
              <a:solidFill>
                <a:srgbClr val="000000"/>
              </a:solidFill>
              <a:ea typeface="Arial Unicode MS" pitchFamily="34" charset="-128"/>
            </a:endParaRPr>
          </a:p>
          <a:p>
            <a:pPr marL="290513" indent="-231775" algn="just">
              <a:spcAft>
                <a:spcPts val="600"/>
              </a:spcAft>
              <a:buSzPct val="85000"/>
              <a:buFont typeface="Wingdings"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500" dirty="0">
                <a:solidFill>
                  <a:srgbClr val="000000"/>
                </a:solidFill>
                <a:ea typeface="Arial Unicode MS" pitchFamily="34" charset="-128"/>
              </a:rPr>
              <a:t>Nagpur – Wardha </a:t>
            </a:r>
            <a:r>
              <a:rPr lang="en-US" sz="2500" b="1" dirty="0">
                <a:solidFill>
                  <a:srgbClr val="000000"/>
                </a:solidFill>
                <a:ea typeface="Arial Unicode MS" pitchFamily="34" charset="-128"/>
              </a:rPr>
              <a:t>National Mega Logistic Hub</a:t>
            </a:r>
          </a:p>
          <a:p>
            <a:pPr marL="290513" indent="-231775" algn="just">
              <a:spcAft>
                <a:spcPts val="600"/>
              </a:spcAft>
              <a:buSzPct val="85000"/>
              <a:buFont typeface="Wingdings"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IN" sz="2500" b="0" i="0" dirty="0">
                <a:solidFill>
                  <a:srgbClr val="001D35"/>
                </a:solidFill>
                <a:effectLst/>
                <a:latin typeface="Google Sans"/>
              </a:rPr>
              <a:t>Chhatrapati </a:t>
            </a:r>
            <a:r>
              <a:rPr lang="en-IN" sz="2500" b="0" i="0" dirty="0" err="1">
                <a:solidFill>
                  <a:srgbClr val="001D35"/>
                </a:solidFill>
                <a:effectLst/>
                <a:latin typeface="Google Sans"/>
              </a:rPr>
              <a:t>Sambhaji</a:t>
            </a:r>
            <a:r>
              <a:rPr lang="en-IN" sz="2500" b="0" i="0" dirty="0">
                <a:solidFill>
                  <a:srgbClr val="001D35"/>
                </a:solidFill>
                <a:effectLst/>
                <a:latin typeface="Google Sans"/>
              </a:rPr>
              <a:t> Nagar-Jalna, Thane-Bhiwandi, Ratnagiri-Sindhudurg, Pune-</a:t>
            </a:r>
            <a:r>
              <a:rPr lang="en-IN" sz="2500" b="0" i="0" dirty="0" err="1">
                <a:solidFill>
                  <a:srgbClr val="001D35"/>
                </a:solidFill>
                <a:effectLst/>
                <a:latin typeface="Google Sans"/>
              </a:rPr>
              <a:t>Purandar</a:t>
            </a:r>
            <a:r>
              <a:rPr lang="en-IN" sz="2500" b="0" i="0" dirty="0">
                <a:solidFill>
                  <a:srgbClr val="001D35"/>
                </a:solidFill>
                <a:effectLst/>
                <a:latin typeface="Google Sans"/>
              </a:rPr>
              <a:t>, and Palghar-</a:t>
            </a:r>
            <a:r>
              <a:rPr lang="en-IN" sz="2500" b="0" i="0" dirty="0" err="1">
                <a:solidFill>
                  <a:srgbClr val="001D35"/>
                </a:solidFill>
                <a:effectLst/>
                <a:latin typeface="Google Sans"/>
              </a:rPr>
              <a:t>Vadhavan</a:t>
            </a:r>
            <a:r>
              <a:rPr lang="en-IN" sz="2500" b="0" i="0" dirty="0">
                <a:solidFill>
                  <a:srgbClr val="001D35"/>
                </a:solidFill>
                <a:effectLst/>
                <a:latin typeface="Google Sans"/>
              </a:rPr>
              <a:t> </a:t>
            </a:r>
            <a:r>
              <a:rPr lang="en-IN" sz="2500" b="1" i="0" dirty="0">
                <a:solidFill>
                  <a:srgbClr val="001D35"/>
                </a:solidFill>
                <a:effectLst/>
                <a:latin typeface="Google Sans"/>
              </a:rPr>
              <a:t>State Logistic Hubs</a:t>
            </a:r>
            <a:endParaRPr lang="en-US" sz="2500" b="1" dirty="0">
              <a:solidFill>
                <a:srgbClr val="000000"/>
              </a:solidFill>
              <a:ea typeface="Arial Unicode MS" pitchFamily="34" charset="-128"/>
            </a:endParaRPr>
          </a:p>
        </p:txBody>
      </p:sp>
    </p:spTree>
    <p:extLst>
      <p:ext uri="{BB962C8B-B14F-4D97-AF65-F5344CB8AC3E}">
        <p14:creationId xmlns:p14="http://schemas.microsoft.com/office/powerpoint/2010/main" val="263158754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047066A-C413-5032-A9D7-DDF1904BB838}"/>
              </a:ext>
            </a:extLst>
          </p:cNvPr>
          <p:cNvSpPr/>
          <p:nvPr/>
        </p:nvSpPr>
        <p:spPr>
          <a:xfrm>
            <a:off x="228600" y="190900"/>
            <a:ext cx="7315200" cy="461665"/>
          </a:xfrm>
          <a:prstGeom prst="rect">
            <a:avLst/>
          </a:prstGeom>
        </p:spPr>
        <p:txBody>
          <a:bodyPr wrap="square">
            <a:spAutoFit/>
          </a:bodyPr>
          <a:lstStyle/>
          <a:p>
            <a:r>
              <a:rPr lang="en-US" sz="2400" b="1" dirty="0"/>
              <a:t>Various State Govt Subsidies in Maharashtra</a:t>
            </a:r>
            <a:endParaRPr lang="en-US" sz="2400" dirty="0"/>
          </a:p>
        </p:txBody>
      </p:sp>
      <p:graphicFrame>
        <p:nvGraphicFramePr>
          <p:cNvPr id="6" name="Table 5">
            <a:extLst>
              <a:ext uri="{FF2B5EF4-FFF2-40B4-BE49-F238E27FC236}">
                <a16:creationId xmlns:a16="http://schemas.microsoft.com/office/drawing/2014/main" id="{4DE6A7D8-D179-0067-203D-2D6CF6AB152A}"/>
              </a:ext>
            </a:extLst>
          </p:cNvPr>
          <p:cNvGraphicFramePr>
            <a:graphicFrameLocks noGrp="1"/>
          </p:cNvGraphicFramePr>
          <p:nvPr>
            <p:extLst>
              <p:ext uri="{D42A27DB-BD31-4B8C-83A1-F6EECF244321}">
                <p14:modId xmlns:p14="http://schemas.microsoft.com/office/powerpoint/2010/main" val="3826810106"/>
              </p:ext>
            </p:extLst>
          </p:nvPr>
        </p:nvGraphicFramePr>
        <p:xfrm>
          <a:off x="228600" y="914400"/>
          <a:ext cx="8610600" cy="5562601"/>
        </p:xfrm>
        <a:graphic>
          <a:graphicData uri="http://schemas.openxmlformats.org/drawingml/2006/table">
            <a:tbl>
              <a:tblPr firstRow="1" bandRow="1">
                <a:tableStyleId>{ED083AE6-46FA-4A59-8FB0-9F97EB10719F}</a:tableStyleId>
              </a:tblPr>
              <a:tblGrid>
                <a:gridCol w="4305300">
                  <a:extLst>
                    <a:ext uri="{9D8B030D-6E8A-4147-A177-3AD203B41FA5}">
                      <a16:colId xmlns:a16="http://schemas.microsoft.com/office/drawing/2014/main" val="975556003"/>
                    </a:ext>
                  </a:extLst>
                </a:gridCol>
                <a:gridCol w="4305300">
                  <a:extLst>
                    <a:ext uri="{9D8B030D-6E8A-4147-A177-3AD203B41FA5}">
                      <a16:colId xmlns:a16="http://schemas.microsoft.com/office/drawing/2014/main" val="695734597"/>
                    </a:ext>
                  </a:extLst>
                </a:gridCol>
              </a:tblGrid>
              <a:tr h="478292">
                <a:tc>
                  <a:txBody>
                    <a:bodyPr/>
                    <a:lstStyle/>
                    <a:p>
                      <a:r>
                        <a:rPr lang="en-IN" b="1" dirty="0">
                          <a:solidFill>
                            <a:schemeClr val="bg1"/>
                          </a:solidFill>
                        </a:rPr>
                        <a:t>1. </a:t>
                      </a:r>
                      <a:r>
                        <a:rPr lang="en-US" sz="1800" b="1" dirty="0">
                          <a:solidFill>
                            <a:schemeClr val="bg1"/>
                          </a:solidFill>
                          <a:cs typeface="Arial" charset="0"/>
                        </a:rPr>
                        <a:t>Package Scheme of Incentives 2019</a:t>
                      </a:r>
                      <a:endParaRPr lang="en-IN" b="1"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b="1" dirty="0">
                          <a:solidFill>
                            <a:schemeClr val="bg1"/>
                          </a:solidFill>
                        </a:rPr>
                        <a:t>9. Maharashtra IT/ITES Policy 2023</a:t>
                      </a:r>
                    </a:p>
                  </a:txBody>
                  <a:tcPr/>
                </a:tc>
                <a:extLst>
                  <a:ext uri="{0D108BD9-81ED-4DB2-BD59-A6C34878D82A}">
                    <a16:rowId xmlns:a16="http://schemas.microsoft.com/office/drawing/2014/main" val="1044674756"/>
                  </a:ext>
                </a:extLst>
              </a:tr>
              <a:tr h="825545">
                <a:tc>
                  <a:txBody>
                    <a:bodyPr/>
                    <a:lstStyle/>
                    <a:p>
                      <a:r>
                        <a:rPr lang="en-IN" b="1" dirty="0">
                          <a:solidFill>
                            <a:schemeClr val="bg1"/>
                          </a:solidFill>
                        </a:rPr>
                        <a:t>2. </a:t>
                      </a:r>
                      <a:r>
                        <a:rPr lang="en-US" sz="1800" b="1" dirty="0">
                          <a:solidFill>
                            <a:schemeClr val="bg1"/>
                          </a:solidFill>
                          <a:cs typeface="Arial" charset="0"/>
                        </a:rPr>
                        <a:t>Scheme of Incentives for Women Entrepreneur - 2017</a:t>
                      </a:r>
                      <a:endParaRPr lang="en-IN" b="1" dirty="0">
                        <a:solidFill>
                          <a:schemeClr val="bg1"/>
                        </a:solidFill>
                      </a:endParaRPr>
                    </a:p>
                  </a:txBody>
                  <a:tcPr/>
                </a:tc>
                <a:tc>
                  <a:txBody>
                    <a:bodyPr/>
                    <a:lstStyle/>
                    <a:p>
                      <a:r>
                        <a:rPr lang="en-IN" b="1" dirty="0">
                          <a:solidFill>
                            <a:schemeClr val="bg1"/>
                          </a:solidFill>
                        </a:rPr>
                        <a:t>10. Maharashtra Defence Policy 2018</a:t>
                      </a:r>
                    </a:p>
                  </a:txBody>
                  <a:tcPr/>
                </a:tc>
                <a:extLst>
                  <a:ext uri="{0D108BD9-81ED-4DB2-BD59-A6C34878D82A}">
                    <a16:rowId xmlns:a16="http://schemas.microsoft.com/office/drawing/2014/main" val="4192651636"/>
                  </a:ext>
                </a:extLst>
              </a:tr>
              <a:tr h="825545">
                <a:tc>
                  <a:txBody>
                    <a:bodyPr/>
                    <a:lstStyle/>
                    <a:p>
                      <a:r>
                        <a:rPr lang="en-IN" b="1" dirty="0">
                          <a:solidFill>
                            <a:schemeClr val="bg1"/>
                          </a:solidFill>
                        </a:rPr>
                        <a:t>3. </a:t>
                      </a:r>
                      <a:r>
                        <a:rPr lang="en-US" sz="1800" b="1" dirty="0">
                          <a:solidFill>
                            <a:schemeClr val="bg1"/>
                          </a:solidFill>
                          <a:cs typeface="Arial" charset="0"/>
                        </a:rPr>
                        <a:t>Maharashtra Electric Vehicle Policy – 2018</a:t>
                      </a:r>
                      <a:endParaRPr lang="en-IN" b="1"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b="1" dirty="0">
                          <a:solidFill>
                            <a:schemeClr val="bg1"/>
                          </a:solidFill>
                        </a:rPr>
                        <a:t>11. Maharashtra Maritime Development Policy 2023</a:t>
                      </a:r>
                    </a:p>
                  </a:txBody>
                  <a:tcPr/>
                </a:tc>
                <a:extLst>
                  <a:ext uri="{0D108BD9-81ED-4DB2-BD59-A6C34878D82A}">
                    <a16:rowId xmlns:a16="http://schemas.microsoft.com/office/drawing/2014/main" val="3366705412"/>
                  </a:ext>
                </a:extLst>
              </a:tr>
              <a:tr h="825545">
                <a:tc>
                  <a:txBody>
                    <a:bodyPr/>
                    <a:lstStyle/>
                    <a:p>
                      <a:r>
                        <a:rPr lang="en-IN" b="1" dirty="0">
                          <a:solidFill>
                            <a:schemeClr val="bg1"/>
                          </a:solidFill>
                        </a:rPr>
                        <a:t>4. Maharashtra Export Policy – 2023</a:t>
                      </a:r>
                    </a:p>
                  </a:txBody>
                  <a:tcPr/>
                </a:tc>
                <a:tc>
                  <a:txBody>
                    <a:bodyPr/>
                    <a:lstStyle/>
                    <a:p>
                      <a:r>
                        <a:rPr lang="en-IN" b="1" dirty="0">
                          <a:solidFill>
                            <a:schemeClr val="bg1"/>
                          </a:solidFill>
                        </a:rPr>
                        <a:t>12. Maharashtra Green Hydrogen Policy 2024</a:t>
                      </a:r>
                    </a:p>
                  </a:txBody>
                  <a:tcPr/>
                </a:tc>
                <a:extLst>
                  <a:ext uri="{0D108BD9-81ED-4DB2-BD59-A6C34878D82A}">
                    <a16:rowId xmlns:a16="http://schemas.microsoft.com/office/drawing/2014/main" val="3318263049"/>
                  </a:ext>
                </a:extLst>
              </a:tr>
              <a:tr h="825545">
                <a:tc>
                  <a:txBody>
                    <a:bodyPr/>
                    <a:lstStyle/>
                    <a:p>
                      <a:r>
                        <a:rPr lang="en-IN" b="1" dirty="0">
                          <a:solidFill>
                            <a:schemeClr val="bg1"/>
                          </a:solidFill>
                        </a:rPr>
                        <a:t>5. </a:t>
                      </a:r>
                      <a:r>
                        <a:rPr lang="en-US" sz="1800" b="1" dirty="0">
                          <a:solidFill>
                            <a:schemeClr val="bg1"/>
                          </a:solidFill>
                          <a:cs typeface="Arial" charset="0"/>
                        </a:rPr>
                        <a:t>Chief Minister Food Processing Policy</a:t>
                      </a:r>
                      <a:endParaRPr lang="en-IN" b="1"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b="1" dirty="0">
                          <a:solidFill>
                            <a:schemeClr val="bg1"/>
                          </a:solidFill>
                        </a:rPr>
                        <a:t>13. </a:t>
                      </a:r>
                      <a:r>
                        <a:rPr lang="en-US" sz="1800" b="1" dirty="0">
                          <a:solidFill>
                            <a:schemeClr val="bg1"/>
                          </a:solidFill>
                          <a:cs typeface="Arial" charset="0"/>
                        </a:rPr>
                        <a:t>Chief Minister Employment Generation </a:t>
                      </a:r>
                      <a:r>
                        <a:rPr lang="en-US" sz="1800" b="1" dirty="0" err="1">
                          <a:solidFill>
                            <a:schemeClr val="bg1"/>
                          </a:solidFill>
                          <a:cs typeface="Arial" charset="0"/>
                        </a:rPr>
                        <a:t>Programme</a:t>
                      </a:r>
                      <a:r>
                        <a:rPr lang="en-US" sz="1800" b="1" dirty="0">
                          <a:solidFill>
                            <a:schemeClr val="bg1"/>
                          </a:solidFill>
                          <a:cs typeface="Arial" charset="0"/>
                        </a:rPr>
                        <a:t> (CMEGP)</a:t>
                      </a:r>
                      <a:endParaRPr lang="en-IN" b="1" dirty="0">
                        <a:solidFill>
                          <a:schemeClr val="bg1"/>
                        </a:solidFill>
                      </a:endParaRPr>
                    </a:p>
                  </a:txBody>
                  <a:tcPr/>
                </a:tc>
                <a:extLst>
                  <a:ext uri="{0D108BD9-81ED-4DB2-BD59-A6C34878D82A}">
                    <a16:rowId xmlns:a16="http://schemas.microsoft.com/office/drawing/2014/main" val="2557625084"/>
                  </a:ext>
                </a:extLst>
              </a:tr>
              <a:tr h="478292">
                <a:tc>
                  <a:txBody>
                    <a:bodyPr/>
                    <a:lstStyle/>
                    <a:p>
                      <a:r>
                        <a:rPr lang="en-IN" b="1" dirty="0">
                          <a:solidFill>
                            <a:schemeClr val="bg1"/>
                          </a:solidFill>
                        </a:rPr>
                        <a:t>6. </a:t>
                      </a:r>
                      <a:r>
                        <a:rPr lang="en-US" sz="1800" b="1" dirty="0">
                          <a:solidFill>
                            <a:schemeClr val="bg1"/>
                          </a:solidFill>
                          <a:cs typeface="Arial" charset="0"/>
                        </a:rPr>
                        <a:t>Maharashtra Textile Policy – 2023</a:t>
                      </a:r>
                      <a:endParaRPr lang="en-IN" b="1"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b="1" dirty="0">
                          <a:solidFill>
                            <a:schemeClr val="bg1"/>
                          </a:solidFill>
                        </a:rPr>
                        <a:t>14. </a:t>
                      </a:r>
                      <a:r>
                        <a:rPr lang="en-US" sz="1800" b="1" dirty="0">
                          <a:solidFill>
                            <a:schemeClr val="bg1"/>
                          </a:solidFill>
                          <a:cs typeface="Arial" charset="0"/>
                        </a:rPr>
                        <a:t>Maharashtra Electronics Policy – 2016</a:t>
                      </a:r>
                      <a:endParaRPr lang="en-IN" b="1" dirty="0">
                        <a:solidFill>
                          <a:schemeClr val="bg1"/>
                        </a:solidFill>
                      </a:endParaRPr>
                    </a:p>
                  </a:txBody>
                  <a:tcPr/>
                </a:tc>
                <a:extLst>
                  <a:ext uri="{0D108BD9-81ED-4DB2-BD59-A6C34878D82A}">
                    <a16:rowId xmlns:a16="http://schemas.microsoft.com/office/drawing/2014/main" val="2698842905"/>
                  </a:ext>
                </a:extLst>
              </a:tr>
              <a:tr h="825545">
                <a:tc>
                  <a:txBody>
                    <a:bodyPr/>
                    <a:lstStyle/>
                    <a:p>
                      <a:r>
                        <a:rPr lang="en-IN" b="1" dirty="0">
                          <a:solidFill>
                            <a:schemeClr val="bg1"/>
                          </a:solidFill>
                        </a:rPr>
                        <a:t>7. Maharashtra Tourism Policy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b="1" dirty="0">
                          <a:solidFill>
                            <a:schemeClr val="bg1"/>
                          </a:solidFill>
                        </a:rPr>
                        <a:t>15. Maharashtra Renewable Energy Policy 2020 </a:t>
                      </a:r>
                    </a:p>
                  </a:txBody>
                  <a:tcPr/>
                </a:tc>
                <a:extLst>
                  <a:ext uri="{0D108BD9-81ED-4DB2-BD59-A6C34878D82A}">
                    <a16:rowId xmlns:a16="http://schemas.microsoft.com/office/drawing/2014/main" val="1360920708"/>
                  </a:ext>
                </a:extLst>
              </a:tr>
              <a:tr h="478292">
                <a:tc>
                  <a:txBody>
                    <a:bodyPr/>
                    <a:lstStyle/>
                    <a:p>
                      <a:r>
                        <a:rPr lang="en-IN" b="1" dirty="0">
                          <a:solidFill>
                            <a:schemeClr val="bg1"/>
                          </a:solidFill>
                        </a:rPr>
                        <a:t>8. Maharashtra Logistics Park Policy - 2024</a:t>
                      </a:r>
                    </a:p>
                  </a:txBody>
                  <a:tcPr/>
                </a:tc>
                <a:tc>
                  <a:txBody>
                    <a:bodyPr/>
                    <a:lstStyle/>
                    <a:p>
                      <a:endParaRPr lang="en-IN" b="1" dirty="0">
                        <a:solidFill>
                          <a:schemeClr val="bg1"/>
                        </a:solidFill>
                      </a:endParaRPr>
                    </a:p>
                  </a:txBody>
                  <a:tcPr/>
                </a:tc>
                <a:extLst>
                  <a:ext uri="{0D108BD9-81ED-4DB2-BD59-A6C34878D82A}">
                    <a16:rowId xmlns:a16="http://schemas.microsoft.com/office/drawing/2014/main" val="564104548"/>
                  </a:ext>
                </a:extLst>
              </a:tr>
            </a:tbl>
          </a:graphicData>
        </a:graphic>
      </p:graphicFrame>
    </p:spTree>
    <p:extLst>
      <p:ext uri="{BB962C8B-B14F-4D97-AF65-F5344CB8AC3E}">
        <p14:creationId xmlns:p14="http://schemas.microsoft.com/office/powerpoint/2010/main" val="326475167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bwMode="auto">
          <a:xfrm>
            <a:off x="381000" y="1905000"/>
            <a:ext cx="7848600" cy="4495800"/>
          </a:xfrm>
          <a:prstGeom prst="rect">
            <a:avLst/>
          </a:prstGeom>
          <a:solidFill>
            <a:schemeClr val="accent5">
              <a:lumMod val="40000"/>
              <a:lumOff val="60000"/>
            </a:schemeClr>
          </a:solidFill>
          <a:ln>
            <a:noFill/>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anchor="t"/>
          <a:lstStyle/>
          <a:p>
            <a:pPr marL="568325" indent="-457200">
              <a:buClr>
                <a:srgbClr val="000000"/>
              </a:buClr>
              <a:buSzPct val="100000"/>
              <a:buAutoNum type="arabicPeriod"/>
              <a:defRPr/>
            </a:pPr>
            <a:r>
              <a:rPr lang="en-US" sz="2500" b="1" dirty="0">
                <a:solidFill>
                  <a:schemeClr val="bg1"/>
                </a:solidFill>
                <a:cs typeface="Arial" charset="0"/>
              </a:rPr>
              <a:t>National Agri Infra Fund (3% Interest Subsidy)</a:t>
            </a:r>
          </a:p>
          <a:p>
            <a:pPr marL="568325" indent="-457200">
              <a:buClr>
                <a:srgbClr val="000000"/>
              </a:buClr>
              <a:buSzPct val="100000"/>
              <a:buAutoNum type="arabicPeriod"/>
              <a:defRPr/>
            </a:pPr>
            <a:endParaRPr lang="en-US" sz="2500" b="1" dirty="0">
              <a:solidFill>
                <a:schemeClr val="bg1"/>
              </a:solidFill>
              <a:cs typeface="Arial" charset="0"/>
            </a:endParaRPr>
          </a:p>
          <a:p>
            <a:pPr marL="568325" indent="-457200">
              <a:buClr>
                <a:srgbClr val="000000"/>
              </a:buClr>
              <a:buSzPct val="100000"/>
              <a:buAutoNum type="arabicPeriod"/>
              <a:defRPr/>
            </a:pPr>
            <a:r>
              <a:rPr lang="en-US" sz="2500" b="1" dirty="0">
                <a:solidFill>
                  <a:schemeClr val="bg1"/>
                </a:solidFill>
                <a:cs typeface="Arial" charset="0"/>
              </a:rPr>
              <a:t>PM Kisan SAMPADA Yojana</a:t>
            </a:r>
          </a:p>
          <a:p>
            <a:pPr marL="568325" indent="-457200">
              <a:buClr>
                <a:srgbClr val="000000"/>
              </a:buClr>
              <a:buSzPct val="100000"/>
              <a:buAutoNum type="arabicPeriod"/>
              <a:defRPr/>
            </a:pPr>
            <a:endParaRPr lang="en-US" sz="2500" b="1" dirty="0">
              <a:solidFill>
                <a:schemeClr val="bg1"/>
              </a:solidFill>
              <a:cs typeface="Arial" charset="0"/>
            </a:endParaRPr>
          </a:p>
          <a:p>
            <a:pPr marL="568325" indent="-457200">
              <a:buClr>
                <a:srgbClr val="000000"/>
              </a:buClr>
              <a:buSzPct val="100000"/>
              <a:buAutoNum type="arabicPeriod"/>
              <a:defRPr/>
            </a:pPr>
            <a:r>
              <a:rPr lang="en-US" sz="2500" b="1" dirty="0">
                <a:solidFill>
                  <a:schemeClr val="bg1"/>
                </a:solidFill>
                <a:cs typeface="Arial" charset="0"/>
              </a:rPr>
              <a:t>NABARD Subsidy for Agri Infra</a:t>
            </a:r>
          </a:p>
          <a:p>
            <a:pPr marL="568325" indent="-457200">
              <a:buClr>
                <a:srgbClr val="000000"/>
              </a:buClr>
              <a:buSzPct val="100000"/>
              <a:buAutoNum type="arabicPeriod"/>
              <a:defRPr/>
            </a:pPr>
            <a:endParaRPr lang="en-US" sz="2500" b="1" dirty="0">
              <a:solidFill>
                <a:schemeClr val="bg1"/>
              </a:solidFill>
              <a:cs typeface="Arial" charset="0"/>
            </a:endParaRPr>
          </a:p>
          <a:p>
            <a:pPr marL="568325" indent="-457200">
              <a:buClr>
                <a:srgbClr val="000000"/>
              </a:buClr>
              <a:buSzPct val="100000"/>
              <a:buAutoNum type="arabicPeriod"/>
              <a:defRPr/>
            </a:pPr>
            <a:r>
              <a:rPr lang="en-US" sz="2500" b="1" dirty="0">
                <a:solidFill>
                  <a:schemeClr val="bg1"/>
                </a:solidFill>
                <a:cs typeface="Arial" charset="0"/>
              </a:rPr>
              <a:t>APEDA Subsidy For Food Processing Sector</a:t>
            </a:r>
          </a:p>
          <a:p>
            <a:pPr marL="568325" indent="-457200">
              <a:buClr>
                <a:srgbClr val="000000"/>
              </a:buClr>
              <a:buSzPct val="100000"/>
              <a:buAutoNum type="arabicPeriod"/>
              <a:defRPr/>
            </a:pPr>
            <a:endParaRPr lang="en-US" sz="2500" b="1" dirty="0">
              <a:solidFill>
                <a:schemeClr val="bg1"/>
              </a:solidFill>
              <a:cs typeface="Arial" charset="0"/>
            </a:endParaRPr>
          </a:p>
          <a:p>
            <a:pPr marL="568325" indent="-457200">
              <a:buClr>
                <a:srgbClr val="000000"/>
              </a:buClr>
              <a:buSzPct val="100000"/>
              <a:buAutoNum type="arabicPeriod"/>
              <a:defRPr/>
            </a:pPr>
            <a:r>
              <a:rPr lang="en-US" sz="2500" b="1" dirty="0">
                <a:solidFill>
                  <a:schemeClr val="bg1"/>
                </a:solidFill>
                <a:cs typeface="Arial" charset="0"/>
              </a:rPr>
              <a:t>NHB / NHM Subsidy for Horticulture sector</a:t>
            </a:r>
          </a:p>
          <a:p>
            <a:pPr marL="568325" indent="-457200">
              <a:buClr>
                <a:srgbClr val="000000"/>
              </a:buClr>
              <a:buSzPct val="100000"/>
              <a:buAutoNum type="arabicPeriod"/>
              <a:defRPr/>
            </a:pPr>
            <a:endParaRPr lang="en-US" sz="2500" b="1" dirty="0">
              <a:solidFill>
                <a:schemeClr val="bg1"/>
              </a:solidFill>
              <a:cs typeface="Arial" charset="0"/>
            </a:endParaRPr>
          </a:p>
          <a:p>
            <a:pPr marL="568325" indent="-457200">
              <a:buClr>
                <a:srgbClr val="000000"/>
              </a:buClr>
              <a:buSzPct val="100000"/>
              <a:buAutoNum type="arabicPeriod"/>
              <a:defRPr/>
            </a:pPr>
            <a:r>
              <a:rPr lang="en-US" sz="2500" b="1" dirty="0">
                <a:solidFill>
                  <a:schemeClr val="bg1"/>
                </a:solidFill>
                <a:cs typeface="Arial" charset="0"/>
              </a:rPr>
              <a:t>National Subsidy for Cold Storages</a:t>
            </a:r>
          </a:p>
          <a:p>
            <a:pPr marL="396875" indent="-285750">
              <a:buClr>
                <a:srgbClr val="000000"/>
              </a:buClr>
              <a:buSzPct val="100000"/>
              <a:buFont typeface="Wingdings" panose="05000000000000000000" pitchFamily="2" charset="2"/>
              <a:buChar char="§"/>
              <a:defRPr/>
            </a:pPr>
            <a:endParaRPr lang="en-US" sz="2500" b="1" dirty="0">
              <a:solidFill>
                <a:schemeClr val="bg1"/>
              </a:solidFill>
              <a:cs typeface="Arial" charset="0"/>
            </a:endParaRPr>
          </a:p>
        </p:txBody>
      </p:sp>
      <p:sp>
        <p:nvSpPr>
          <p:cNvPr id="17" name="Rectangle 16"/>
          <p:cNvSpPr/>
          <p:nvPr/>
        </p:nvSpPr>
        <p:spPr bwMode="auto">
          <a:xfrm>
            <a:off x="381000" y="990600"/>
            <a:ext cx="7816044" cy="802944"/>
          </a:xfrm>
          <a:prstGeom prst="rect">
            <a:avLst/>
          </a:prstGeom>
          <a:solidFill>
            <a:srgbClr val="91D773">
              <a:alpha val="70000"/>
            </a:srgbClr>
          </a:solidFill>
          <a:ln>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anchor="t"/>
          <a:lstStyle/>
          <a:p>
            <a:pPr algn="ctr">
              <a:spcBef>
                <a:spcPts val="600"/>
              </a:spcBef>
              <a:buClr>
                <a:srgbClr val="000000"/>
              </a:buClr>
              <a:buSzPct val="100000"/>
              <a:buFont typeface="Times New Roman" pitchFamily="16" charset="0"/>
              <a:buNone/>
              <a:defRPr/>
            </a:pPr>
            <a:r>
              <a:rPr lang="en-US" sz="3000" b="1" dirty="0">
                <a:solidFill>
                  <a:schemeClr val="bg1"/>
                </a:solidFill>
                <a:cs typeface="Arial" charset="0"/>
              </a:rPr>
              <a:t>Central Govt. Subsidies for MSMEs</a:t>
            </a:r>
          </a:p>
        </p:txBody>
      </p:sp>
    </p:spTree>
    <p:extLst>
      <p:ext uri="{BB962C8B-B14F-4D97-AF65-F5344CB8AC3E}">
        <p14:creationId xmlns:p14="http://schemas.microsoft.com/office/powerpoint/2010/main" val="409816019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0" y="2286000"/>
            <a:ext cx="9144000" cy="2057400"/>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lIns="90000" tIns="46800" rIns="90000" bIns="46800"/>
          <a:lstStyle/>
          <a:p>
            <a:pPr marL="58738" algn="ctr">
              <a:spcAft>
                <a:spcPts val="600"/>
              </a:spcAft>
              <a:buSzPct val="85000"/>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4500" b="1" dirty="0">
                <a:solidFill>
                  <a:schemeClr val="accent4">
                    <a:lumMod val="75000"/>
                  </a:schemeClr>
                </a:solidFill>
                <a:ea typeface="Arial Unicode MS" pitchFamily="34" charset="-128"/>
              </a:rPr>
              <a:t>Package Scheme of Incentives 2019 for MSMEs in Maharashtra</a:t>
            </a:r>
          </a:p>
        </p:txBody>
      </p:sp>
      <p:sp>
        <p:nvSpPr>
          <p:cNvPr id="20485" name="TextBox 5"/>
          <p:cNvSpPr txBox="1">
            <a:spLocks noChangeArrowheads="1"/>
          </p:cNvSpPr>
          <p:nvPr/>
        </p:nvSpPr>
        <p:spPr bwMode="auto">
          <a:xfrm>
            <a:off x="6705600" y="6581775"/>
            <a:ext cx="2438400" cy="261610"/>
          </a:xfrm>
          <a:prstGeom prst="rect">
            <a:avLst/>
          </a:prstGeom>
          <a:noFill/>
          <a:ln w="9525">
            <a:noFill/>
            <a:miter lim="800000"/>
            <a:headEnd/>
            <a:tailEnd/>
          </a:ln>
        </p:spPr>
        <p:txBody>
          <a:bodyPr wrap="square">
            <a:spAutoFit/>
          </a:bodyPr>
          <a:lstStyle/>
          <a:p>
            <a:pPr algn="r"/>
            <a:r>
              <a:rPr lang="en-US" sz="1100" i="1" dirty="0">
                <a:solidFill>
                  <a:schemeClr val="tx1"/>
                </a:solidFill>
              </a:rPr>
              <a:t>Strictly Private &amp; Confidential</a:t>
            </a:r>
          </a:p>
        </p:txBody>
      </p:sp>
    </p:spTree>
    <p:extLst>
      <p:ext uri="{BB962C8B-B14F-4D97-AF65-F5344CB8AC3E}">
        <p14:creationId xmlns:p14="http://schemas.microsoft.com/office/powerpoint/2010/main" val="32668103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8600" y="685800"/>
            <a:ext cx="8686800" cy="924818"/>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lIns="90000" tIns="46800" rIns="90000" bIns="46800"/>
          <a:lstStyle/>
          <a:p>
            <a:endParaRPr lang="en-US" sz="2500" dirty="0"/>
          </a:p>
        </p:txBody>
      </p:sp>
      <p:sp>
        <p:nvSpPr>
          <p:cNvPr id="5" name="Rectangle 4"/>
          <p:cNvSpPr/>
          <p:nvPr/>
        </p:nvSpPr>
        <p:spPr>
          <a:xfrm>
            <a:off x="228600" y="190900"/>
            <a:ext cx="7315200" cy="553998"/>
          </a:xfrm>
          <a:prstGeom prst="rect">
            <a:avLst/>
          </a:prstGeom>
        </p:spPr>
        <p:txBody>
          <a:bodyPr wrap="square">
            <a:spAutoFit/>
          </a:bodyPr>
          <a:lstStyle/>
          <a:p>
            <a:r>
              <a:rPr lang="en-US" sz="3000" b="1" dirty="0"/>
              <a:t>Overview of PSI 2019 for MSMEs</a:t>
            </a:r>
            <a:endParaRPr lang="en-US" sz="3000" dirty="0"/>
          </a:p>
        </p:txBody>
      </p:sp>
      <p:sp>
        <p:nvSpPr>
          <p:cNvPr id="6" name="Rectangle 5"/>
          <p:cNvSpPr/>
          <p:nvPr/>
        </p:nvSpPr>
        <p:spPr bwMode="auto">
          <a:xfrm>
            <a:off x="381000" y="990600"/>
            <a:ext cx="8534400" cy="3048000"/>
          </a:xfrm>
          <a:prstGeom prst="rect">
            <a:avLst/>
          </a:prstGeom>
          <a:solidFill>
            <a:srgbClr val="91D773">
              <a:alpha val="70000"/>
            </a:srgbClr>
          </a:solidFill>
          <a:ln>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anchor="t"/>
          <a:lstStyle/>
          <a:p>
            <a:pPr>
              <a:spcBef>
                <a:spcPts val="600"/>
              </a:spcBef>
              <a:buClr>
                <a:srgbClr val="000000"/>
              </a:buClr>
              <a:buSzPct val="100000"/>
              <a:buFont typeface="Times New Roman" pitchFamily="16" charset="0"/>
              <a:buNone/>
              <a:defRPr/>
            </a:pPr>
            <a:r>
              <a:rPr lang="en-US" sz="3000" b="1" dirty="0">
                <a:solidFill>
                  <a:schemeClr val="bg1"/>
                </a:solidFill>
                <a:cs typeface="Arial" charset="0"/>
              </a:rPr>
              <a:t>Procedural Rules Under PSI 2019 were laid down Vide G.R. I.E. &amp; L.D. No. IDL-7079/(2540) /IND-8, dated 11/8/1980 which were later amended vide G.R., I.E. &amp; L.D. No. IDL-1088 / (6564) / IND-8 dated 20/7/1989 and G.R., I.E. &amp; L.D. No. IDL-1089 / (7186) / IND-8 dated 27/3/1991</a:t>
            </a:r>
          </a:p>
        </p:txBody>
      </p:sp>
      <p:sp>
        <p:nvSpPr>
          <p:cNvPr id="8" name="Rectangle 7"/>
          <p:cNvSpPr/>
          <p:nvPr/>
        </p:nvSpPr>
        <p:spPr bwMode="auto">
          <a:xfrm>
            <a:off x="381000" y="4648200"/>
            <a:ext cx="8382000" cy="914400"/>
          </a:xfrm>
          <a:prstGeom prst="rect">
            <a:avLst/>
          </a:prstGeom>
          <a:solidFill>
            <a:schemeClr val="accent5">
              <a:lumMod val="40000"/>
              <a:lumOff val="60000"/>
            </a:schemeClr>
          </a:solidFill>
          <a:ln>
            <a:noFill/>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anchor="ctr"/>
          <a:lstStyle/>
          <a:p>
            <a:pPr marL="111125">
              <a:buClr>
                <a:srgbClr val="000000"/>
              </a:buClr>
              <a:buSzPct val="100000"/>
              <a:defRPr/>
            </a:pPr>
            <a:r>
              <a:rPr lang="en-US" sz="2500" b="1" dirty="0">
                <a:solidFill>
                  <a:schemeClr val="bg1"/>
                </a:solidFill>
                <a:cs typeface="Arial" charset="0"/>
              </a:rPr>
              <a:t>TOTAL BEDGET ALLOCATION FOR PSI-2019 IS RS. 3000 Crores</a:t>
            </a:r>
          </a:p>
        </p:txBody>
      </p:sp>
    </p:spTree>
    <p:extLst>
      <p:ext uri="{BB962C8B-B14F-4D97-AF65-F5344CB8AC3E}">
        <p14:creationId xmlns:p14="http://schemas.microsoft.com/office/powerpoint/2010/main" val="424596509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228600" y="685800"/>
            <a:ext cx="8686800" cy="5638800"/>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lIns="90000" tIns="46800" rIns="90000" bIns="46800"/>
          <a:lstStyle/>
          <a:p>
            <a:pPr marL="290513" indent="-231775" algn="just">
              <a:spcAft>
                <a:spcPts val="600"/>
              </a:spcAft>
              <a:buSzPct val="85000"/>
              <a:buFont typeface="Wingdings"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endParaRPr lang="en-US" sz="2500" dirty="0">
              <a:solidFill>
                <a:srgbClr val="000000"/>
              </a:solidFill>
              <a:ea typeface="Arial Unicode MS" pitchFamily="34" charset="-128"/>
            </a:endParaRPr>
          </a:p>
          <a:p>
            <a:pPr marL="290513" indent="-231775" algn="just">
              <a:spcAft>
                <a:spcPts val="600"/>
              </a:spcAft>
              <a:buSzPct val="85000"/>
              <a:buFont typeface="Wingdings"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500" dirty="0">
                <a:solidFill>
                  <a:srgbClr val="000000"/>
                </a:solidFill>
                <a:ea typeface="Arial Unicode MS" pitchFamily="34" charset="-128"/>
              </a:rPr>
              <a:t>Definition of MSME</a:t>
            </a:r>
          </a:p>
          <a:p>
            <a:pPr marL="290513" indent="-231775" algn="just">
              <a:spcAft>
                <a:spcPts val="600"/>
              </a:spcAft>
              <a:buSzPct val="85000"/>
              <a:buFont typeface="Wingdings"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endParaRPr lang="en-US" sz="300" dirty="0">
              <a:solidFill>
                <a:srgbClr val="000000"/>
              </a:solidFill>
              <a:ea typeface="Arial Unicode MS" pitchFamily="34" charset="-128"/>
            </a:endParaRPr>
          </a:p>
          <a:p>
            <a:pPr marL="290513" indent="-231775" algn="just">
              <a:spcAft>
                <a:spcPts val="600"/>
              </a:spcAft>
              <a:buSzPct val="85000"/>
              <a:buFont typeface="Wingdings"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500" dirty="0">
                <a:solidFill>
                  <a:srgbClr val="000000"/>
                </a:solidFill>
                <a:ea typeface="Arial Unicode MS" pitchFamily="34" charset="-128"/>
              </a:rPr>
              <a:t>Various Subsidies &amp; Incentives for MSMEs in Maharashtra</a:t>
            </a:r>
          </a:p>
          <a:p>
            <a:pPr marL="290513" indent="-231775" algn="just">
              <a:spcAft>
                <a:spcPts val="600"/>
              </a:spcAft>
              <a:buSzPct val="85000"/>
              <a:buFont typeface="Wingdings"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endParaRPr lang="en-US" sz="300" dirty="0">
              <a:solidFill>
                <a:srgbClr val="000000"/>
              </a:solidFill>
              <a:ea typeface="Arial Unicode MS" pitchFamily="34" charset="-128"/>
            </a:endParaRPr>
          </a:p>
          <a:p>
            <a:pPr marL="290513" indent="-231775" algn="just">
              <a:spcAft>
                <a:spcPts val="600"/>
              </a:spcAft>
              <a:buSzPct val="85000"/>
              <a:buFont typeface="Wingdings"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500" dirty="0">
                <a:solidFill>
                  <a:srgbClr val="000000"/>
                </a:solidFill>
                <a:ea typeface="Arial Unicode MS" pitchFamily="34" charset="-128"/>
              </a:rPr>
              <a:t>Various Subsidies &amp; Incentives for MSMEs by Central Government</a:t>
            </a:r>
          </a:p>
          <a:p>
            <a:pPr marL="290513" indent="-231775" algn="just">
              <a:spcAft>
                <a:spcPts val="600"/>
              </a:spcAft>
              <a:buSzPct val="85000"/>
              <a:buFont typeface="Wingdings"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endParaRPr lang="en-US" sz="300" dirty="0">
              <a:solidFill>
                <a:srgbClr val="000000"/>
              </a:solidFill>
              <a:ea typeface="Arial Unicode MS" pitchFamily="34" charset="-128"/>
            </a:endParaRPr>
          </a:p>
          <a:p>
            <a:pPr marL="290513" indent="-231775" algn="just">
              <a:spcAft>
                <a:spcPts val="600"/>
              </a:spcAft>
              <a:buSzPct val="85000"/>
              <a:buFont typeface="Wingdings"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500" dirty="0">
                <a:solidFill>
                  <a:srgbClr val="000000"/>
                </a:solidFill>
                <a:ea typeface="Arial Unicode MS" pitchFamily="34" charset="-128"/>
              </a:rPr>
              <a:t>Fund Raising Opportunities for MSMEs</a:t>
            </a:r>
          </a:p>
          <a:p>
            <a:pPr marL="290513" indent="-231775" algn="just">
              <a:spcAft>
                <a:spcPts val="600"/>
              </a:spcAft>
              <a:buSzPct val="85000"/>
              <a:buFont typeface="Wingdings"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endParaRPr lang="en-US" sz="300" dirty="0">
              <a:solidFill>
                <a:srgbClr val="000000"/>
              </a:solidFill>
              <a:ea typeface="Arial Unicode MS" pitchFamily="34" charset="-128"/>
            </a:endParaRPr>
          </a:p>
          <a:p>
            <a:pPr marL="290513" indent="-231775" algn="just">
              <a:spcAft>
                <a:spcPts val="600"/>
              </a:spcAft>
              <a:buSzPct val="85000"/>
              <a:buFont typeface="Wingdings"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500" dirty="0">
                <a:solidFill>
                  <a:srgbClr val="000000"/>
                </a:solidFill>
                <a:ea typeface="Arial Unicode MS" pitchFamily="34" charset="-128"/>
              </a:rPr>
              <a:t>GEM Portal for MSMEs</a:t>
            </a:r>
          </a:p>
          <a:p>
            <a:pPr marL="290513" indent="-231775" algn="just">
              <a:spcAft>
                <a:spcPts val="600"/>
              </a:spcAft>
              <a:buSzPct val="85000"/>
              <a:buFont typeface="Wingdings"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endParaRPr lang="en-US" sz="300" dirty="0">
              <a:solidFill>
                <a:srgbClr val="000000"/>
              </a:solidFill>
              <a:ea typeface="Arial Unicode MS" pitchFamily="34" charset="-128"/>
            </a:endParaRPr>
          </a:p>
          <a:p>
            <a:pPr marL="290513" indent="-231775" algn="just">
              <a:spcAft>
                <a:spcPts val="600"/>
              </a:spcAft>
              <a:buSzPct val="85000"/>
              <a:buFont typeface="Wingdings"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500" dirty="0" err="1">
                <a:solidFill>
                  <a:srgbClr val="000000"/>
                </a:solidFill>
                <a:ea typeface="Arial Unicode MS" pitchFamily="34" charset="-128"/>
              </a:rPr>
              <a:t>TReDS</a:t>
            </a:r>
            <a:r>
              <a:rPr lang="en-US" sz="2500" dirty="0">
                <a:solidFill>
                  <a:srgbClr val="000000"/>
                </a:solidFill>
                <a:ea typeface="Arial Unicode MS" pitchFamily="34" charset="-128"/>
              </a:rPr>
              <a:t> Portal for MSMEs</a:t>
            </a:r>
          </a:p>
          <a:p>
            <a:pPr marL="290513" indent="-231775" algn="just">
              <a:spcAft>
                <a:spcPts val="600"/>
              </a:spcAft>
              <a:buSzPct val="85000"/>
              <a:buFont typeface="Wingdings"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endParaRPr lang="en-US" sz="300" dirty="0">
              <a:solidFill>
                <a:srgbClr val="000000"/>
              </a:solidFill>
              <a:ea typeface="Arial Unicode MS" pitchFamily="34" charset="-128"/>
            </a:endParaRPr>
          </a:p>
          <a:p>
            <a:pPr marL="290513" indent="-231775" algn="just">
              <a:spcAft>
                <a:spcPts val="600"/>
              </a:spcAft>
              <a:buSzPct val="85000"/>
              <a:buFont typeface="Wingdings"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500" dirty="0">
                <a:solidFill>
                  <a:srgbClr val="000000"/>
                </a:solidFill>
                <a:ea typeface="Arial Unicode MS" pitchFamily="34" charset="-128"/>
              </a:rPr>
              <a:t>MSME Samadhan</a:t>
            </a:r>
          </a:p>
        </p:txBody>
      </p:sp>
      <p:sp>
        <p:nvSpPr>
          <p:cNvPr id="4" name="Rectangle 3"/>
          <p:cNvSpPr/>
          <p:nvPr/>
        </p:nvSpPr>
        <p:spPr>
          <a:xfrm>
            <a:off x="228600" y="190900"/>
            <a:ext cx="7315200" cy="553998"/>
          </a:xfrm>
          <a:prstGeom prst="rect">
            <a:avLst/>
          </a:prstGeom>
        </p:spPr>
        <p:txBody>
          <a:bodyPr wrap="square">
            <a:spAutoFit/>
          </a:bodyPr>
          <a:lstStyle/>
          <a:p>
            <a:r>
              <a:rPr lang="en-US" sz="3000" b="1" dirty="0"/>
              <a:t>Flow of Today’s Presentation</a:t>
            </a:r>
            <a:endParaRPr lang="en-US" sz="3000" dirty="0"/>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8600" y="685800"/>
            <a:ext cx="8686800" cy="924818"/>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lIns="90000" tIns="46800" rIns="90000" bIns="46800"/>
          <a:lstStyle/>
          <a:p>
            <a:endParaRPr lang="en-US" sz="2500" dirty="0"/>
          </a:p>
        </p:txBody>
      </p:sp>
      <p:sp>
        <p:nvSpPr>
          <p:cNvPr id="5" name="Rectangle 4"/>
          <p:cNvSpPr/>
          <p:nvPr/>
        </p:nvSpPr>
        <p:spPr>
          <a:xfrm>
            <a:off x="228600" y="190900"/>
            <a:ext cx="7315200" cy="553998"/>
          </a:xfrm>
          <a:prstGeom prst="rect">
            <a:avLst/>
          </a:prstGeom>
        </p:spPr>
        <p:txBody>
          <a:bodyPr wrap="square">
            <a:spAutoFit/>
          </a:bodyPr>
          <a:lstStyle/>
          <a:p>
            <a:r>
              <a:rPr lang="en-US" sz="3000" b="1" dirty="0"/>
              <a:t>Objective and Purpose of PSI 2019</a:t>
            </a:r>
            <a:endParaRPr lang="en-US" sz="3000" dirty="0"/>
          </a:p>
        </p:txBody>
      </p:sp>
      <p:sp>
        <p:nvSpPr>
          <p:cNvPr id="6" name="Rectangle 5"/>
          <p:cNvSpPr/>
          <p:nvPr/>
        </p:nvSpPr>
        <p:spPr bwMode="auto">
          <a:xfrm>
            <a:off x="381000" y="838200"/>
            <a:ext cx="8534400" cy="1066800"/>
          </a:xfrm>
          <a:prstGeom prst="rect">
            <a:avLst/>
          </a:prstGeom>
          <a:solidFill>
            <a:srgbClr val="91D773">
              <a:alpha val="70000"/>
            </a:srgbClr>
          </a:solidFill>
          <a:ln>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anchor="t"/>
          <a:lstStyle/>
          <a:p>
            <a:pPr algn="ctr">
              <a:spcBef>
                <a:spcPts val="600"/>
              </a:spcBef>
              <a:buClr>
                <a:srgbClr val="000000"/>
              </a:buClr>
              <a:buSzPct val="100000"/>
              <a:buFont typeface="Times New Roman" pitchFamily="16" charset="0"/>
              <a:buNone/>
              <a:defRPr/>
            </a:pPr>
            <a:r>
              <a:rPr lang="en-US" sz="3000" b="1" dirty="0">
                <a:solidFill>
                  <a:schemeClr val="bg1"/>
                </a:solidFill>
                <a:cs typeface="Arial" charset="0"/>
              </a:rPr>
              <a:t>PSI Scheme Started in the Year 1964 and got renewed every 5 years thereafter</a:t>
            </a:r>
          </a:p>
        </p:txBody>
      </p:sp>
      <p:sp>
        <p:nvSpPr>
          <p:cNvPr id="8" name="Rectangle 7"/>
          <p:cNvSpPr/>
          <p:nvPr/>
        </p:nvSpPr>
        <p:spPr bwMode="auto">
          <a:xfrm>
            <a:off x="381000" y="2057400"/>
            <a:ext cx="4114800" cy="4572000"/>
          </a:xfrm>
          <a:prstGeom prst="rect">
            <a:avLst/>
          </a:prstGeom>
          <a:solidFill>
            <a:schemeClr val="accent5">
              <a:lumMod val="40000"/>
              <a:lumOff val="60000"/>
            </a:schemeClr>
          </a:solidFill>
          <a:ln>
            <a:noFill/>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anchor="t"/>
          <a:lstStyle/>
          <a:p>
            <a:pPr marL="111125" algn="ctr">
              <a:buClr>
                <a:srgbClr val="000000"/>
              </a:buClr>
              <a:buSzPct val="100000"/>
              <a:defRPr/>
            </a:pPr>
            <a:r>
              <a:rPr lang="en-US" sz="2500" b="1" dirty="0">
                <a:solidFill>
                  <a:schemeClr val="bg1"/>
                </a:solidFill>
                <a:cs typeface="Arial" charset="0"/>
              </a:rPr>
              <a:t>Objective:</a:t>
            </a:r>
          </a:p>
          <a:p>
            <a:pPr marL="111125">
              <a:buClr>
                <a:srgbClr val="000000"/>
              </a:buClr>
              <a:buSzPct val="100000"/>
              <a:defRPr/>
            </a:pPr>
            <a:endParaRPr lang="en-US" sz="2500" b="1" dirty="0">
              <a:solidFill>
                <a:schemeClr val="bg1"/>
              </a:solidFill>
              <a:cs typeface="Arial" charset="0"/>
            </a:endParaRPr>
          </a:p>
          <a:p>
            <a:pPr marL="111125" algn="just">
              <a:buClr>
                <a:srgbClr val="000000"/>
              </a:buClr>
              <a:buSzPct val="100000"/>
              <a:defRPr/>
            </a:pPr>
            <a:r>
              <a:rPr lang="en-US" sz="2500" b="1" dirty="0">
                <a:solidFill>
                  <a:schemeClr val="bg1"/>
                </a:solidFill>
                <a:cs typeface="Arial" charset="0"/>
              </a:rPr>
              <a:t>Policy Envisages grant of fiscal and non fiscal incentives to MSMEs to ensure higher and sustainable economic growth of the state</a:t>
            </a:r>
          </a:p>
        </p:txBody>
      </p:sp>
      <p:sp>
        <p:nvSpPr>
          <p:cNvPr id="7" name="Rectangle 6"/>
          <p:cNvSpPr/>
          <p:nvPr/>
        </p:nvSpPr>
        <p:spPr bwMode="auto">
          <a:xfrm>
            <a:off x="4800600" y="2057400"/>
            <a:ext cx="4114800" cy="4572000"/>
          </a:xfrm>
          <a:prstGeom prst="rect">
            <a:avLst/>
          </a:prstGeom>
          <a:solidFill>
            <a:schemeClr val="accent5">
              <a:lumMod val="40000"/>
              <a:lumOff val="60000"/>
            </a:schemeClr>
          </a:solidFill>
          <a:ln>
            <a:noFill/>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anchor="t"/>
          <a:lstStyle/>
          <a:p>
            <a:pPr marL="111125" algn="ctr">
              <a:buClr>
                <a:srgbClr val="000000"/>
              </a:buClr>
              <a:buSzPct val="100000"/>
              <a:defRPr/>
            </a:pPr>
            <a:r>
              <a:rPr lang="en-US" sz="2500" b="1" dirty="0">
                <a:solidFill>
                  <a:schemeClr val="bg1"/>
                </a:solidFill>
                <a:cs typeface="Arial" charset="0"/>
              </a:rPr>
              <a:t>Purpose:</a:t>
            </a:r>
          </a:p>
          <a:p>
            <a:pPr marL="111125">
              <a:buClr>
                <a:srgbClr val="000000"/>
              </a:buClr>
              <a:buSzPct val="100000"/>
              <a:defRPr/>
            </a:pPr>
            <a:endParaRPr lang="en-US" sz="2500" b="1" dirty="0">
              <a:solidFill>
                <a:schemeClr val="bg1"/>
              </a:solidFill>
              <a:cs typeface="Arial" charset="0"/>
            </a:endParaRPr>
          </a:p>
          <a:p>
            <a:pPr marL="454025" indent="-342900" algn="just">
              <a:buClr>
                <a:srgbClr val="000000"/>
              </a:buClr>
              <a:buSzPct val="100000"/>
              <a:buFont typeface="Arial" panose="020B0604020202020204" pitchFamily="34" charset="0"/>
              <a:buChar char="•"/>
              <a:defRPr/>
            </a:pPr>
            <a:r>
              <a:rPr lang="en-US" sz="2500" b="1" dirty="0">
                <a:solidFill>
                  <a:schemeClr val="bg1"/>
                </a:solidFill>
                <a:cs typeface="Arial" charset="0"/>
              </a:rPr>
              <a:t>Dispersal of Industries to lesser developed areas of the state</a:t>
            </a:r>
          </a:p>
          <a:p>
            <a:pPr marL="454025" indent="-342900" algn="just">
              <a:buClr>
                <a:srgbClr val="000000"/>
              </a:buClr>
              <a:buSzPct val="100000"/>
              <a:buFont typeface="Arial" panose="020B0604020202020204" pitchFamily="34" charset="0"/>
              <a:buChar char="•"/>
              <a:defRPr/>
            </a:pPr>
            <a:r>
              <a:rPr lang="en-US" sz="2500" b="1" dirty="0">
                <a:solidFill>
                  <a:schemeClr val="bg1"/>
                </a:solidFill>
                <a:cs typeface="Arial" charset="0"/>
              </a:rPr>
              <a:t>Local Employment Generation</a:t>
            </a:r>
          </a:p>
          <a:p>
            <a:pPr marL="454025" indent="-342900" algn="just">
              <a:buClr>
                <a:srgbClr val="000000"/>
              </a:buClr>
              <a:buSzPct val="100000"/>
              <a:buFont typeface="Arial" panose="020B0604020202020204" pitchFamily="34" charset="0"/>
              <a:buChar char="•"/>
              <a:defRPr/>
            </a:pPr>
            <a:r>
              <a:rPr lang="en-US" sz="2500" b="1" dirty="0">
                <a:solidFill>
                  <a:schemeClr val="bg1"/>
                </a:solidFill>
                <a:cs typeface="Arial" charset="0"/>
              </a:rPr>
              <a:t>Higher and inclusive industrial growth</a:t>
            </a:r>
          </a:p>
          <a:p>
            <a:pPr marL="454025" indent="-342900" algn="just">
              <a:buClr>
                <a:srgbClr val="000000"/>
              </a:buClr>
              <a:buSzPct val="100000"/>
              <a:buFont typeface="Arial" panose="020B0604020202020204" pitchFamily="34" charset="0"/>
              <a:buChar char="•"/>
              <a:defRPr/>
            </a:pPr>
            <a:r>
              <a:rPr lang="en-US" sz="2500" b="1" dirty="0">
                <a:solidFill>
                  <a:schemeClr val="bg1"/>
                </a:solidFill>
                <a:cs typeface="Arial" charset="0"/>
              </a:rPr>
              <a:t>Further improve the conducive industrial climate</a:t>
            </a:r>
          </a:p>
          <a:p>
            <a:pPr marL="111125" algn="just">
              <a:buClr>
                <a:srgbClr val="000000"/>
              </a:buClr>
              <a:buSzPct val="100000"/>
              <a:defRPr/>
            </a:pPr>
            <a:endParaRPr lang="en-US" sz="2500" b="1" dirty="0">
              <a:solidFill>
                <a:schemeClr val="bg1"/>
              </a:solidFill>
              <a:cs typeface="Arial" charset="0"/>
            </a:endParaRPr>
          </a:p>
        </p:txBody>
      </p:sp>
    </p:spTree>
    <p:extLst>
      <p:ext uri="{BB962C8B-B14F-4D97-AF65-F5344CB8AC3E}">
        <p14:creationId xmlns:p14="http://schemas.microsoft.com/office/powerpoint/2010/main" val="334790141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8600" y="685800"/>
            <a:ext cx="8686800" cy="924818"/>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lIns="90000" tIns="46800" rIns="90000" bIns="46800"/>
          <a:lstStyle/>
          <a:p>
            <a:endParaRPr lang="en-US" sz="2500" dirty="0"/>
          </a:p>
        </p:txBody>
      </p:sp>
      <p:sp>
        <p:nvSpPr>
          <p:cNvPr id="5" name="Rectangle 4"/>
          <p:cNvSpPr/>
          <p:nvPr/>
        </p:nvSpPr>
        <p:spPr>
          <a:xfrm>
            <a:off x="228600" y="190900"/>
            <a:ext cx="7315200" cy="553998"/>
          </a:xfrm>
          <a:prstGeom prst="rect">
            <a:avLst/>
          </a:prstGeom>
        </p:spPr>
        <p:txBody>
          <a:bodyPr wrap="square">
            <a:spAutoFit/>
          </a:bodyPr>
          <a:lstStyle/>
          <a:p>
            <a:r>
              <a:rPr lang="en-US" sz="3000" b="1" dirty="0"/>
              <a:t>Highlights of MH. State Schemes</a:t>
            </a:r>
            <a:endParaRPr lang="en-US" sz="3000" dirty="0"/>
          </a:p>
        </p:txBody>
      </p:sp>
      <p:graphicFrame>
        <p:nvGraphicFramePr>
          <p:cNvPr id="2" name="Table 1"/>
          <p:cNvGraphicFramePr>
            <a:graphicFrameLocks noGrp="1"/>
          </p:cNvGraphicFramePr>
          <p:nvPr/>
        </p:nvGraphicFramePr>
        <p:xfrm>
          <a:off x="152400" y="792480"/>
          <a:ext cx="8915400" cy="5989320"/>
        </p:xfrm>
        <a:graphic>
          <a:graphicData uri="http://schemas.openxmlformats.org/drawingml/2006/table">
            <a:tbl>
              <a:tblPr firstRow="1" bandRow="1">
                <a:tableStyleId>{5C22544A-7EE6-4342-B048-85BDC9FD1C3A}</a:tableStyleId>
              </a:tblPr>
              <a:tblGrid>
                <a:gridCol w="2971800">
                  <a:extLst>
                    <a:ext uri="{9D8B030D-6E8A-4147-A177-3AD203B41FA5}">
                      <a16:colId xmlns:a16="http://schemas.microsoft.com/office/drawing/2014/main" val="1618369487"/>
                    </a:ext>
                  </a:extLst>
                </a:gridCol>
                <a:gridCol w="2971800">
                  <a:extLst>
                    <a:ext uri="{9D8B030D-6E8A-4147-A177-3AD203B41FA5}">
                      <a16:colId xmlns:a16="http://schemas.microsoft.com/office/drawing/2014/main" val="3734484702"/>
                    </a:ext>
                  </a:extLst>
                </a:gridCol>
                <a:gridCol w="2971800">
                  <a:extLst>
                    <a:ext uri="{9D8B030D-6E8A-4147-A177-3AD203B41FA5}">
                      <a16:colId xmlns:a16="http://schemas.microsoft.com/office/drawing/2014/main" val="2969771914"/>
                    </a:ext>
                  </a:extLst>
                </a:gridCol>
              </a:tblGrid>
              <a:tr h="783771">
                <a:tc>
                  <a:txBody>
                    <a:bodyPr/>
                    <a:lstStyle/>
                    <a:p>
                      <a:r>
                        <a:rPr lang="en-US" sz="2500" dirty="0">
                          <a:solidFill>
                            <a:schemeClr val="bg1"/>
                          </a:solidFill>
                        </a:rPr>
                        <a:t>MH. State Govt Schemes</a:t>
                      </a:r>
                    </a:p>
                  </a:txBody>
                  <a:tcPr/>
                </a:tc>
                <a:tc>
                  <a:txBody>
                    <a:bodyPr/>
                    <a:lstStyle/>
                    <a:p>
                      <a:r>
                        <a:rPr lang="en-US" sz="2500" dirty="0">
                          <a:solidFill>
                            <a:schemeClr val="bg1"/>
                          </a:solidFill>
                        </a:rPr>
                        <a:t>Benefits</a:t>
                      </a:r>
                    </a:p>
                  </a:txBody>
                  <a:tcPr/>
                </a:tc>
                <a:tc>
                  <a:txBody>
                    <a:bodyPr/>
                    <a:lstStyle/>
                    <a:p>
                      <a:r>
                        <a:rPr lang="en-US" sz="2500" dirty="0">
                          <a:solidFill>
                            <a:schemeClr val="bg1"/>
                          </a:solidFill>
                        </a:rPr>
                        <a:t>Applicability (New and Expansion Both)</a:t>
                      </a:r>
                    </a:p>
                  </a:txBody>
                  <a:tcPr/>
                </a:tc>
                <a:extLst>
                  <a:ext uri="{0D108BD9-81ED-4DB2-BD59-A6C34878D82A}">
                    <a16:rowId xmlns:a16="http://schemas.microsoft.com/office/drawing/2014/main" val="2402013888"/>
                  </a:ext>
                </a:extLst>
              </a:tr>
              <a:tr h="783771">
                <a:tc>
                  <a:txBody>
                    <a:bodyPr/>
                    <a:lstStyle/>
                    <a:p>
                      <a:r>
                        <a:rPr lang="en-US" sz="2500" dirty="0">
                          <a:solidFill>
                            <a:schemeClr val="bg1"/>
                          </a:solidFill>
                        </a:rPr>
                        <a:t>Package Scheme of Incentives 2019</a:t>
                      </a:r>
                    </a:p>
                  </a:txBody>
                  <a:tcPr/>
                </a:tc>
                <a:tc>
                  <a:txBody>
                    <a:bodyPr/>
                    <a:lstStyle/>
                    <a:p>
                      <a:r>
                        <a:rPr lang="en-US" sz="2500" dirty="0">
                          <a:solidFill>
                            <a:schemeClr val="bg1"/>
                          </a:solidFill>
                        </a:rPr>
                        <a:t>Upto 100% of FCI – Revenue Linked</a:t>
                      </a:r>
                    </a:p>
                  </a:txBody>
                  <a:tcPr/>
                </a:tc>
                <a:tc>
                  <a:txBody>
                    <a:bodyPr/>
                    <a:lstStyle/>
                    <a:p>
                      <a:r>
                        <a:rPr lang="en-US" sz="2500" dirty="0">
                          <a:solidFill>
                            <a:schemeClr val="bg1"/>
                          </a:solidFill>
                        </a:rPr>
                        <a:t>All Manufacturing</a:t>
                      </a:r>
                      <a:r>
                        <a:rPr lang="en-US" sz="2500" baseline="0" dirty="0">
                          <a:solidFill>
                            <a:schemeClr val="bg1"/>
                          </a:solidFill>
                        </a:rPr>
                        <a:t> Industries, Food Processing, Bio- Technology, Information Technology</a:t>
                      </a:r>
                      <a:endParaRPr lang="en-US" sz="2500" dirty="0">
                        <a:solidFill>
                          <a:schemeClr val="bg1"/>
                        </a:solidFill>
                      </a:endParaRPr>
                    </a:p>
                  </a:txBody>
                  <a:tcPr/>
                </a:tc>
                <a:extLst>
                  <a:ext uri="{0D108BD9-81ED-4DB2-BD59-A6C34878D82A}">
                    <a16:rowId xmlns:a16="http://schemas.microsoft.com/office/drawing/2014/main" val="1232109361"/>
                  </a:ext>
                </a:extLst>
              </a:tr>
              <a:tr h="783771">
                <a:tc>
                  <a:txBody>
                    <a:bodyPr/>
                    <a:lstStyle/>
                    <a:p>
                      <a:r>
                        <a:rPr lang="en-US" sz="2500" dirty="0">
                          <a:solidFill>
                            <a:schemeClr val="bg1"/>
                          </a:solidFill>
                        </a:rPr>
                        <a:t>Special Policy for Women Entrepreneur - 2017</a:t>
                      </a:r>
                    </a:p>
                  </a:txBody>
                  <a:tcPr/>
                </a:tc>
                <a:tc>
                  <a:txBody>
                    <a:bodyPr/>
                    <a:lstStyle/>
                    <a:p>
                      <a:r>
                        <a:rPr lang="en-US" sz="2500" dirty="0">
                          <a:solidFill>
                            <a:schemeClr val="bg1"/>
                          </a:solidFill>
                        </a:rPr>
                        <a:t>Fixed + Upto 100% of FCI – Revenue Linked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500" dirty="0">
                          <a:solidFill>
                            <a:schemeClr val="bg1"/>
                          </a:solidFill>
                        </a:rPr>
                        <a:t>All Manufacturing</a:t>
                      </a:r>
                      <a:r>
                        <a:rPr lang="en-US" sz="2500" baseline="0" dirty="0">
                          <a:solidFill>
                            <a:schemeClr val="bg1"/>
                          </a:solidFill>
                        </a:rPr>
                        <a:t> Industries, Food Processing, Bio- Technology, Information Technology</a:t>
                      </a:r>
                      <a:endParaRPr lang="en-US" sz="2500" dirty="0">
                        <a:solidFill>
                          <a:schemeClr val="bg1"/>
                        </a:solidFill>
                      </a:endParaRPr>
                    </a:p>
                    <a:p>
                      <a:endParaRPr lang="en-US" sz="2500" dirty="0">
                        <a:solidFill>
                          <a:schemeClr val="bg1"/>
                        </a:solidFill>
                      </a:endParaRPr>
                    </a:p>
                  </a:txBody>
                  <a:tcPr/>
                </a:tc>
                <a:extLst>
                  <a:ext uri="{0D108BD9-81ED-4DB2-BD59-A6C34878D82A}">
                    <a16:rowId xmlns:a16="http://schemas.microsoft.com/office/drawing/2014/main" val="2243358748"/>
                  </a:ext>
                </a:extLst>
              </a:tr>
            </a:tbl>
          </a:graphicData>
        </a:graphic>
      </p:graphicFrame>
    </p:spTree>
    <p:extLst>
      <p:ext uri="{BB962C8B-B14F-4D97-AF65-F5344CB8AC3E}">
        <p14:creationId xmlns:p14="http://schemas.microsoft.com/office/powerpoint/2010/main" val="536715382"/>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8600" y="685800"/>
            <a:ext cx="8686800" cy="924818"/>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lIns="90000" tIns="46800" rIns="90000" bIns="46800"/>
          <a:lstStyle/>
          <a:p>
            <a:endParaRPr lang="en-US" sz="2500" dirty="0"/>
          </a:p>
        </p:txBody>
      </p:sp>
      <p:sp>
        <p:nvSpPr>
          <p:cNvPr id="5" name="Rectangle 4"/>
          <p:cNvSpPr/>
          <p:nvPr/>
        </p:nvSpPr>
        <p:spPr>
          <a:xfrm>
            <a:off x="228600" y="190900"/>
            <a:ext cx="7315200" cy="553998"/>
          </a:xfrm>
          <a:prstGeom prst="rect">
            <a:avLst/>
          </a:prstGeom>
        </p:spPr>
        <p:txBody>
          <a:bodyPr wrap="square">
            <a:spAutoFit/>
          </a:bodyPr>
          <a:lstStyle/>
          <a:p>
            <a:r>
              <a:rPr lang="en-US" sz="3000" b="1" dirty="0"/>
              <a:t>Highlights of MH. State Schemes</a:t>
            </a:r>
            <a:endParaRPr lang="en-US" sz="3000" dirty="0"/>
          </a:p>
        </p:txBody>
      </p:sp>
      <p:graphicFrame>
        <p:nvGraphicFramePr>
          <p:cNvPr id="2" name="Table 1"/>
          <p:cNvGraphicFramePr>
            <a:graphicFrameLocks noGrp="1"/>
          </p:cNvGraphicFramePr>
          <p:nvPr/>
        </p:nvGraphicFramePr>
        <p:xfrm>
          <a:off x="152400" y="792480"/>
          <a:ext cx="8915400" cy="5227320"/>
        </p:xfrm>
        <a:graphic>
          <a:graphicData uri="http://schemas.openxmlformats.org/drawingml/2006/table">
            <a:tbl>
              <a:tblPr firstRow="1" bandRow="1">
                <a:tableStyleId>{5C22544A-7EE6-4342-B048-85BDC9FD1C3A}</a:tableStyleId>
              </a:tblPr>
              <a:tblGrid>
                <a:gridCol w="2971800">
                  <a:extLst>
                    <a:ext uri="{9D8B030D-6E8A-4147-A177-3AD203B41FA5}">
                      <a16:colId xmlns:a16="http://schemas.microsoft.com/office/drawing/2014/main" val="1618369487"/>
                    </a:ext>
                  </a:extLst>
                </a:gridCol>
                <a:gridCol w="2971800">
                  <a:extLst>
                    <a:ext uri="{9D8B030D-6E8A-4147-A177-3AD203B41FA5}">
                      <a16:colId xmlns:a16="http://schemas.microsoft.com/office/drawing/2014/main" val="3734484702"/>
                    </a:ext>
                  </a:extLst>
                </a:gridCol>
                <a:gridCol w="2971800">
                  <a:extLst>
                    <a:ext uri="{9D8B030D-6E8A-4147-A177-3AD203B41FA5}">
                      <a16:colId xmlns:a16="http://schemas.microsoft.com/office/drawing/2014/main" val="2969771914"/>
                    </a:ext>
                  </a:extLst>
                </a:gridCol>
              </a:tblGrid>
              <a:tr h="783771">
                <a:tc>
                  <a:txBody>
                    <a:bodyPr/>
                    <a:lstStyle/>
                    <a:p>
                      <a:r>
                        <a:rPr lang="en-US" sz="2500" dirty="0">
                          <a:solidFill>
                            <a:schemeClr val="bg1"/>
                          </a:solidFill>
                        </a:rPr>
                        <a:t>MH. State Govt Schemes</a:t>
                      </a:r>
                    </a:p>
                  </a:txBody>
                  <a:tcPr/>
                </a:tc>
                <a:tc>
                  <a:txBody>
                    <a:bodyPr/>
                    <a:lstStyle/>
                    <a:p>
                      <a:r>
                        <a:rPr lang="en-US" sz="2500" dirty="0">
                          <a:solidFill>
                            <a:schemeClr val="bg1"/>
                          </a:solidFill>
                        </a:rPr>
                        <a:t>Benefits</a:t>
                      </a:r>
                    </a:p>
                  </a:txBody>
                  <a:tcPr/>
                </a:tc>
                <a:tc>
                  <a:txBody>
                    <a:bodyPr/>
                    <a:lstStyle/>
                    <a:p>
                      <a:r>
                        <a:rPr lang="en-US" sz="2500" dirty="0">
                          <a:solidFill>
                            <a:schemeClr val="bg1"/>
                          </a:solidFill>
                        </a:rPr>
                        <a:t>Applicability (New and Expansion Both)</a:t>
                      </a:r>
                    </a:p>
                  </a:txBody>
                  <a:tcPr/>
                </a:tc>
                <a:extLst>
                  <a:ext uri="{0D108BD9-81ED-4DB2-BD59-A6C34878D82A}">
                    <a16:rowId xmlns:a16="http://schemas.microsoft.com/office/drawing/2014/main" val="2402013888"/>
                  </a:ext>
                </a:extLst>
              </a:tr>
              <a:tr h="783771">
                <a:tc>
                  <a:txBody>
                    <a:bodyPr/>
                    <a:lstStyle/>
                    <a:p>
                      <a:r>
                        <a:rPr lang="en-US" sz="2500" dirty="0">
                          <a:solidFill>
                            <a:schemeClr val="bg1"/>
                          </a:solidFill>
                        </a:rPr>
                        <a:t>Maharashtra State Electronics Policy - 2016</a:t>
                      </a:r>
                    </a:p>
                  </a:txBody>
                  <a:tcPr/>
                </a:tc>
                <a:tc>
                  <a:txBody>
                    <a:bodyPr/>
                    <a:lstStyle/>
                    <a:p>
                      <a:r>
                        <a:rPr lang="en-US" sz="2500" dirty="0">
                          <a:solidFill>
                            <a:schemeClr val="bg1"/>
                          </a:solidFill>
                        </a:rPr>
                        <a:t>Upto 100% of FCI – Revenue Linked</a:t>
                      </a:r>
                    </a:p>
                  </a:txBody>
                  <a:tcPr/>
                </a:tc>
                <a:tc>
                  <a:txBody>
                    <a:bodyPr/>
                    <a:lstStyle/>
                    <a:p>
                      <a:r>
                        <a:rPr lang="en-US" sz="2500" dirty="0">
                          <a:solidFill>
                            <a:schemeClr val="bg1"/>
                          </a:solidFill>
                        </a:rPr>
                        <a:t>All types of electronics manufacturing</a:t>
                      </a:r>
                      <a:r>
                        <a:rPr lang="en-US" sz="2500" baseline="0" dirty="0">
                          <a:solidFill>
                            <a:schemeClr val="bg1"/>
                          </a:solidFill>
                        </a:rPr>
                        <a:t> units, Semi Conductors etc.</a:t>
                      </a:r>
                      <a:endParaRPr lang="en-US" sz="2500" dirty="0">
                        <a:solidFill>
                          <a:schemeClr val="bg1"/>
                        </a:solidFill>
                      </a:endParaRPr>
                    </a:p>
                  </a:txBody>
                  <a:tcPr/>
                </a:tc>
                <a:extLst>
                  <a:ext uri="{0D108BD9-81ED-4DB2-BD59-A6C34878D82A}">
                    <a16:rowId xmlns:a16="http://schemas.microsoft.com/office/drawing/2014/main" val="1232109361"/>
                  </a:ext>
                </a:extLst>
              </a:tr>
              <a:tr h="783771">
                <a:tc>
                  <a:txBody>
                    <a:bodyPr/>
                    <a:lstStyle/>
                    <a:p>
                      <a:r>
                        <a:rPr lang="en-US" sz="2500" dirty="0">
                          <a:solidFill>
                            <a:schemeClr val="bg1"/>
                          </a:solidFill>
                        </a:rPr>
                        <a:t>Maharashtra Electric</a:t>
                      </a:r>
                      <a:r>
                        <a:rPr lang="en-US" sz="2500" baseline="0" dirty="0">
                          <a:solidFill>
                            <a:schemeClr val="bg1"/>
                          </a:solidFill>
                        </a:rPr>
                        <a:t> Vehicles Policy - 2018</a:t>
                      </a:r>
                      <a:endParaRPr lang="en-US" sz="2500" dirty="0">
                        <a:solidFill>
                          <a:schemeClr val="bg1"/>
                        </a:solidFill>
                      </a:endParaRPr>
                    </a:p>
                  </a:txBody>
                  <a:tcPr/>
                </a:tc>
                <a:tc>
                  <a:txBody>
                    <a:bodyPr/>
                    <a:lstStyle/>
                    <a:p>
                      <a:r>
                        <a:rPr lang="en-US" sz="2500" dirty="0">
                          <a:solidFill>
                            <a:schemeClr val="bg1"/>
                          </a:solidFill>
                        </a:rPr>
                        <a:t>Upto 100% of FCI – Revenue Linked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500" dirty="0">
                          <a:solidFill>
                            <a:schemeClr val="bg1"/>
                          </a:solidFill>
                        </a:rPr>
                        <a:t>Manufacturing of Electric Vehicles, EV Components, EV Battery, EV Battery Components, Charging Stations etc.</a:t>
                      </a:r>
                    </a:p>
                    <a:p>
                      <a:endParaRPr lang="en-US" sz="2500" dirty="0">
                        <a:solidFill>
                          <a:schemeClr val="bg1"/>
                        </a:solidFill>
                      </a:endParaRPr>
                    </a:p>
                  </a:txBody>
                  <a:tcPr/>
                </a:tc>
                <a:extLst>
                  <a:ext uri="{0D108BD9-81ED-4DB2-BD59-A6C34878D82A}">
                    <a16:rowId xmlns:a16="http://schemas.microsoft.com/office/drawing/2014/main" val="2243358748"/>
                  </a:ext>
                </a:extLst>
              </a:tr>
            </a:tbl>
          </a:graphicData>
        </a:graphic>
      </p:graphicFrame>
    </p:spTree>
    <p:extLst>
      <p:ext uri="{BB962C8B-B14F-4D97-AF65-F5344CB8AC3E}">
        <p14:creationId xmlns:p14="http://schemas.microsoft.com/office/powerpoint/2010/main" val="1525818190"/>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8600" y="666550"/>
            <a:ext cx="8686800" cy="6000550"/>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lIns="90000" tIns="46800" rIns="90000" bIns="46800"/>
          <a:lstStyle/>
          <a:p>
            <a:r>
              <a:rPr lang="en-IN" sz="2800" b="1" dirty="0">
                <a:solidFill>
                  <a:srgbClr val="FF0000"/>
                </a:solidFill>
                <a:latin typeface="Century Gothic" panose="020B0502020202020204" pitchFamily="34" charset="0"/>
              </a:rPr>
              <a:t>Key Features of PSI 2019 for MSMEs</a:t>
            </a:r>
            <a:r>
              <a:rPr lang="en-US" sz="2800" b="1" dirty="0"/>
              <a:t>:</a:t>
            </a:r>
          </a:p>
          <a:p>
            <a:endParaRPr lang="en-US" sz="1000" b="1" dirty="0"/>
          </a:p>
          <a:p>
            <a:pPr marL="285750" indent="-285750">
              <a:buFont typeface="Wingdings" panose="05000000000000000000" pitchFamily="2" charset="2"/>
              <a:buChar char="Ø"/>
            </a:pPr>
            <a:r>
              <a:rPr lang="en-US" sz="2800" dirty="0"/>
              <a:t>Available on Investment in Land, Building, Plant &amp; Machinery</a:t>
            </a:r>
          </a:p>
          <a:p>
            <a:pPr marL="285750" indent="-285750">
              <a:buFont typeface="Wingdings" panose="05000000000000000000" pitchFamily="2" charset="2"/>
              <a:buChar char="Ø"/>
            </a:pPr>
            <a:endParaRPr lang="en-US" sz="1500" dirty="0"/>
          </a:p>
          <a:p>
            <a:pPr marL="285750" indent="-285750">
              <a:buFont typeface="Wingdings" panose="05000000000000000000" pitchFamily="2" charset="2"/>
              <a:buChar char="Ø"/>
            </a:pPr>
            <a:r>
              <a:rPr lang="en-US" sz="2800" dirty="0"/>
              <a:t> Available for New as well as expansion Projects</a:t>
            </a:r>
          </a:p>
          <a:p>
            <a:pPr marL="285750" indent="-285750">
              <a:buFont typeface="Wingdings" panose="05000000000000000000" pitchFamily="2" charset="2"/>
              <a:buChar char="Ø"/>
            </a:pPr>
            <a:endParaRPr lang="en-US" sz="1500" dirty="0"/>
          </a:p>
          <a:p>
            <a:pPr marL="285750" indent="-285750">
              <a:buFont typeface="Wingdings" panose="05000000000000000000" pitchFamily="2" charset="2"/>
              <a:buChar char="Ø"/>
            </a:pPr>
            <a:r>
              <a:rPr lang="en-US" sz="2800" dirty="0"/>
              <a:t>Entire Maharashtra is Distributed under 7 Zones i.e. A, B, C, D, D+, No Industry Area and Aspirational Districts</a:t>
            </a:r>
          </a:p>
          <a:p>
            <a:pPr marL="285750" indent="-285750">
              <a:buFont typeface="Wingdings" panose="05000000000000000000" pitchFamily="2" charset="2"/>
              <a:buChar char="Ø"/>
            </a:pPr>
            <a:endParaRPr lang="en-US" sz="1500" dirty="0"/>
          </a:p>
          <a:p>
            <a:pPr marL="285750" indent="-285750">
              <a:buFont typeface="Wingdings" panose="05000000000000000000" pitchFamily="2" charset="2"/>
              <a:buChar char="Ø"/>
            </a:pPr>
            <a:r>
              <a:rPr lang="en-US" sz="2800" dirty="0"/>
              <a:t>Capital Subsidy from 30% to 100% of FCI (Fixed Capital Investment) based on Area Classification</a:t>
            </a:r>
          </a:p>
          <a:p>
            <a:pPr marL="285750" indent="-285750">
              <a:buFont typeface="Wingdings" panose="05000000000000000000" pitchFamily="2" charset="2"/>
              <a:buChar char="Ø"/>
            </a:pPr>
            <a:endParaRPr lang="en-US" sz="1500" dirty="0"/>
          </a:p>
          <a:p>
            <a:pPr marL="285750" indent="-285750">
              <a:buFont typeface="Wingdings" panose="05000000000000000000" pitchFamily="2" charset="2"/>
              <a:buChar char="Ø"/>
            </a:pPr>
            <a:r>
              <a:rPr lang="en-US" sz="2800" dirty="0"/>
              <a:t>Subsidy Available for a period of 7 to 10 Years period based on Location and Zone</a:t>
            </a:r>
          </a:p>
          <a:p>
            <a:pPr marL="285750" indent="-285750">
              <a:buFont typeface="Wingdings" panose="05000000000000000000" pitchFamily="2" charset="2"/>
              <a:buChar char="Ø"/>
            </a:pPr>
            <a:r>
              <a:rPr lang="en-US" sz="2800" dirty="0"/>
              <a:t>Back End Subsidy and not Credit Linked</a:t>
            </a:r>
            <a:endParaRPr lang="en-US" sz="2500" dirty="0"/>
          </a:p>
        </p:txBody>
      </p:sp>
      <p:sp>
        <p:nvSpPr>
          <p:cNvPr id="5" name="Rectangle 4"/>
          <p:cNvSpPr/>
          <p:nvPr/>
        </p:nvSpPr>
        <p:spPr>
          <a:xfrm>
            <a:off x="228600" y="190900"/>
            <a:ext cx="7315200" cy="553998"/>
          </a:xfrm>
          <a:prstGeom prst="rect">
            <a:avLst/>
          </a:prstGeom>
        </p:spPr>
        <p:txBody>
          <a:bodyPr wrap="square">
            <a:spAutoFit/>
          </a:bodyPr>
          <a:lstStyle/>
          <a:p>
            <a:r>
              <a:rPr lang="en-US" sz="3000" b="1" dirty="0"/>
              <a:t>PSI 2019 for MSMEs</a:t>
            </a:r>
            <a:endParaRPr lang="en-US" sz="3000" dirty="0"/>
          </a:p>
        </p:txBody>
      </p:sp>
    </p:spTree>
    <p:extLst>
      <p:ext uri="{BB962C8B-B14F-4D97-AF65-F5344CB8AC3E}">
        <p14:creationId xmlns:p14="http://schemas.microsoft.com/office/powerpoint/2010/main" val="2540386673"/>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8600" y="685800"/>
            <a:ext cx="8686800" cy="924818"/>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lIns="90000" tIns="46800" rIns="90000" bIns="46800"/>
          <a:lstStyle/>
          <a:p>
            <a:r>
              <a:rPr lang="en-IN" sz="2800" b="1" dirty="0">
                <a:solidFill>
                  <a:srgbClr val="FF0000"/>
                </a:solidFill>
                <a:latin typeface="Century Gothic" panose="020B0502020202020204" pitchFamily="34" charset="0"/>
              </a:rPr>
              <a:t>Key Definitions Under PSI 2019</a:t>
            </a:r>
            <a:r>
              <a:rPr lang="en-US" sz="2800" b="1" dirty="0"/>
              <a:t>:</a:t>
            </a:r>
          </a:p>
          <a:p>
            <a:endParaRPr lang="en-US" sz="2000" b="1" dirty="0"/>
          </a:p>
          <a:p>
            <a:r>
              <a:rPr lang="en-US" sz="2800" b="1" dirty="0"/>
              <a:t>1. Definition of MSME (Old Definition)</a:t>
            </a:r>
          </a:p>
          <a:p>
            <a:pPr marL="285750" indent="-285750">
              <a:buFont typeface="Wingdings" panose="05000000000000000000" pitchFamily="2" charset="2"/>
              <a:buChar char="Ø"/>
            </a:pPr>
            <a:endParaRPr lang="en-US" sz="2800" b="1" dirty="0"/>
          </a:p>
          <a:p>
            <a:pPr marL="285750" indent="-285750">
              <a:buFont typeface="Wingdings" panose="05000000000000000000" pitchFamily="2" charset="2"/>
              <a:buChar char="Ø"/>
            </a:pPr>
            <a:endParaRPr lang="en-US" sz="2800" b="1" dirty="0"/>
          </a:p>
          <a:p>
            <a:pPr marL="285750" indent="-285750">
              <a:buFont typeface="Wingdings" panose="05000000000000000000" pitchFamily="2" charset="2"/>
              <a:buChar char="Ø"/>
            </a:pPr>
            <a:endParaRPr lang="en-US" sz="2800" b="1" dirty="0"/>
          </a:p>
          <a:p>
            <a:pPr marL="285750" indent="-285750">
              <a:buFont typeface="Wingdings" panose="05000000000000000000" pitchFamily="2" charset="2"/>
              <a:buChar char="Ø"/>
            </a:pPr>
            <a:endParaRPr lang="en-US" sz="2800" b="1" dirty="0"/>
          </a:p>
          <a:p>
            <a:pPr marL="285750" indent="-285750">
              <a:buFont typeface="Wingdings" panose="05000000000000000000" pitchFamily="2" charset="2"/>
              <a:buChar char="Ø"/>
            </a:pPr>
            <a:endParaRPr lang="en-US" sz="2800" b="1" dirty="0"/>
          </a:p>
          <a:p>
            <a:pPr marL="285750" indent="-285750">
              <a:buFont typeface="Wingdings" panose="05000000000000000000" pitchFamily="2" charset="2"/>
              <a:buChar char="Ø"/>
            </a:pPr>
            <a:endParaRPr lang="en-US" sz="2800" b="1" dirty="0"/>
          </a:p>
          <a:p>
            <a:pPr marL="285750" indent="-285750">
              <a:buFont typeface="Wingdings" panose="05000000000000000000" pitchFamily="2" charset="2"/>
              <a:buChar char="Ø"/>
            </a:pPr>
            <a:endParaRPr lang="en-US" sz="2800" b="1" dirty="0"/>
          </a:p>
          <a:p>
            <a:pPr marL="285750" indent="-285750">
              <a:buFont typeface="Wingdings" panose="05000000000000000000" pitchFamily="2" charset="2"/>
              <a:buChar char="Ø"/>
            </a:pPr>
            <a:endParaRPr lang="en-US" sz="2800" b="1" dirty="0"/>
          </a:p>
          <a:p>
            <a:pPr marL="285750" indent="-285750">
              <a:buFont typeface="Wingdings" panose="05000000000000000000" pitchFamily="2" charset="2"/>
              <a:buChar char="Ø"/>
            </a:pPr>
            <a:endParaRPr lang="en-US" sz="2800" b="1" dirty="0"/>
          </a:p>
          <a:p>
            <a:r>
              <a:rPr lang="en-US" sz="2800" b="1" dirty="0"/>
              <a:t>Note: PSI subsidy as Medium Enterprise also available for units having Gross FCI upto Rs. 50 Crores (New Category)</a:t>
            </a:r>
            <a:endParaRPr lang="en-US" sz="2500" dirty="0"/>
          </a:p>
        </p:txBody>
      </p:sp>
      <p:sp>
        <p:nvSpPr>
          <p:cNvPr id="5" name="Rectangle 4"/>
          <p:cNvSpPr/>
          <p:nvPr/>
        </p:nvSpPr>
        <p:spPr>
          <a:xfrm>
            <a:off x="228600" y="190900"/>
            <a:ext cx="7315200" cy="553998"/>
          </a:xfrm>
          <a:prstGeom prst="rect">
            <a:avLst/>
          </a:prstGeom>
        </p:spPr>
        <p:txBody>
          <a:bodyPr wrap="square">
            <a:spAutoFit/>
          </a:bodyPr>
          <a:lstStyle/>
          <a:p>
            <a:r>
              <a:rPr lang="en-US" sz="3000" b="1" dirty="0"/>
              <a:t>PSI 2019 for MSMEs</a:t>
            </a:r>
            <a:endParaRPr lang="en-US" sz="3000" dirty="0"/>
          </a:p>
        </p:txBody>
      </p:sp>
      <p:graphicFrame>
        <p:nvGraphicFramePr>
          <p:cNvPr id="2" name="Table 1"/>
          <p:cNvGraphicFramePr>
            <a:graphicFrameLocks noGrp="1"/>
          </p:cNvGraphicFramePr>
          <p:nvPr/>
        </p:nvGraphicFramePr>
        <p:xfrm>
          <a:off x="381000" y="1941898"/>
          <a:ext cx="8077200" cy="3606800"/>
        </p:xfrm>
        <a:graphic>
          <a:graphicData uri="http://schemas.openxmlformats.org/drawingml/2006/table">
            <a:tbl>
              <a:tblPr firstRow="1" bandRow="1">
                <a:tableStyleId>{5C22544A-7EE6-4342-B048-85BDC9FD1C3A}</a:tableStyleId>
              </a:tblPr>
              <a:tblGrid>
                <a:gridCol w="2529224">
                  <a:extLst>
                    <a:ext uri="{9D8B030D-6E8A-4147-A177-3AD203B41FA5}">
                      <a16:colId xmlns:a16="http://schemas.microsoft.com/office/drawing/2014/main" val="3164500123"/>
                    </a:ext>
                  </a:extLst>
                </a:gridCol>
                <a:gridCol w="5547976">
                  <a:extLst>
                    <a:ext uri="{9D8B030D-6E8A-4147-A177-3AD203B41FA5}">
                      <a16:colId xmlns:a16="http://schemas.microsoft.com/office/drawing/2014/main" val="3804622026"/>
                    </a:ext>
                  </a:extLst>
                </a:gridCol>
              </a:tblGrid>
              <a:tr h="1014979">
                <a:tc>
                  <a:txBody>
                    <a:bodyPr/>
                    <a:lstStyle/>
                    <a:p>
                      <a:r>
                        <a:rPr lang="en-US" sz="2500" dirty="0"/>
                        <a:t>Manufacturing Enterprise</a:t>
                      </a:r>
                    </a:p>
                  </a:txBody>
                  <a:tcPr/>
                </a:tc>
                <a:tc>
                  <a:txBody>
                    <a:bodyPr/>
                    <a:lstStyle/>
                    <a:p>
                      <a:r>
                        <a:rPr lang="en-US" sz="2500" dirty="0"/>
                        <a:t>Investment In Plant &amp; Machinery</a:t>
                      </a:r>
                    </a:p>
                  </a:txBody>
                  <a:tcPr/>
                </a:tc>
                <a:extLst>
                  <a:ext uri="{0D108BD9-81ED-4DB2-BD59-A6C34878D82A}">
                    <a16:rowId xmlns:a16="http://schemas.microsoft.com/office/drawing/2014/main" val="3892478458"/>
                  </a:ext>
                </a:extLst>
              </a:tr>
              <a:tr h="561863">
                <a:tc>
                  <a:txBody>
                    <a:bodyPr/>
                    <a:lstStyle/>
                    <a:p>
                      <a:r>
                        <a:rPr lang="en-US" sz="2500" dirty="0"/>
                        <a:t>Micro</a:t>
                      </a:r>
                    </a:p>
                  </a:txBody>
                  <a:tcPr/>
                </a:tc>
                <a:tc>
                  <a:txBody>
                    <a:bodyPr/>
                    <a:lstStyle/>
                    <a:p>
                      <a:r>
                        <a:rPr lang="en-US" sz="2500" dirty="0"/>
                        <a:t>Upto Rs. 25 Lacs</a:t>
                      </a:r>
                    </a:p>
                  </a:txBody>
                  <a:tcPr/>
                </a:tc>
                <a:extLst>
                  <a:ext uri="{0D108BD9-81ED-4DB2-BD59-A6C34878D82A}">
                    <a16:rowId xmlns:a16="http://schemas.microsoft.com/office/drawing/2014/main" val="3302158846"/>
                  </a:ext>
                </a:extLst>
              </a:tr>
              <a:tr h="1014979">
                <a:tc>
                  <a:txBody>
                    <a:bodyPr/>
                    <a:lstStyle/>
                    <a:p>
                      <a:r>
                        <a:rPr lang="en-US" sz="2500" dirty="0"/>
                        <a:t>Small</a:t>
                      </a:r>
                    </a:p>
                  </a:txBody>
                  <a:tcPr/>
                </a:tc>
                <a:tc>
                  <a:txBody>
                    <a:bodyPr/>
                    <a:lstStyle/>
                    <a:p>
                      <a:r>
                        <a:rPr lang="en-US" sz="2500" dirty="0"/>
                        <a:t>&gt; Rs.</a:t>
                      </a:r>
                      <a:r>
                        <a:rPr lang="en-US" sz="2500" baseline="0" dirty="0"/>
                        <a:t> 25 Lacs and upto Rs. 5 Crores </a:t>
                      </a:r>
                      <a:endParaRPr lang="en-US" sz="2500" dirty="0"/>
                    </a:p>
                  </a:txBody>
                  <a:tcPr/>
                </a:tc>
                <a:extLst>
                  <a:ext uri="{0D108BD9-81ED-4DB2-BD59-A6C34878D82A}">
                    <a16:rowId xmlns:a16="http://schemas.microsoft.com/office/drawing/2014/main" val="3650365160"/>
                  </a:ext>
                </a:extLst>
              </a:tr>
              <a:tr h="1014979">
                <a:tc>
                  <a:txBody>
                    <a:bodyPr/>
                    <a:lstStyle/>
                    <a:p>
                      <a:r>
                        <a:rPr lang="en-US" sz="2500" dirty="0"/>
                        <a:t>Medium</a:t>
                      </a:r>
                    </a:p>
                  </a:txBody>
                  <a:tcPr/>
                </a:tc>
                <a:tc>
                  <a:txBody>
                    <a:bodyPr/>
                    <a:lstStyle/>
                    <a:p>
                      <a:r>
                        <a:rPr lang="en-US" sz="2500" dirty="0"/>
                        <a:t>&gt;</a:t>
                      </a:r>
                      <a:r>
                        <a:rPr lang="en-US" sz="2500" baseline="0" dirty="0"/>
                        <a:t> Rs. 5 Crores and Upto Rs. 10 Crores</a:t>
                      </a:r>
                      <a:endParaRPr lang="en-US" sz="2500" dirty="0"/>
                    </a:p>
                  </a:txBody>
                  <a:tcPr/>
                </a:tc>
                <a:extLst>
                  <a:ext uri="{0D108BD9-81ED-4DB2-BD59-A6C34878D82A}">
                    <a16:rowId xmlns:a16="http://schemas.microsoft.com/office/drawing/2014/main" val="1063610388"/>
                  </a:ext>
                </a:extLst>
              </a:tr>
            </a:tbl>
          </a:graphicData>
        </a:graphic>
      </p:graphicFrame>
    </p:spTree>
    <p:extLst>
      <p:ext uri="{BB962C8B-B14F-4D97-AF65-F5344CB8AC3E}">
        <p14:creationId xmlns:p14="http://schemas.microsoft.com/office/powerpoint/2010/main" val="29588424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8600" y="685800"/>
            <a:ext cx="8686800" cy="5981300"/>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lIns="90000" tIns="46800" rIns="90000" bIns="46800"/>
          <a:lstStyle/>
          <a:p>
            <a:r>
              <a:rPr lang="en-IN" sz="2800" b="1" dirty="0">
                <a:solidFill>
                  <a:srgbClr val="FF0000"/>
                </a:solidFill>
                <a:latin typeface="Century Gothic" panose="020B0502020202020204" pitchFamily="34" charset="0"/>
              </a:rPr>
              <a:t>Key Definitions Under PSI 2019</a:t>
            </a:r>
            <a:r>
              <a:rPr lang="en-US" sz="2800" b="1" dirty="0"/>
              <a:t>:</a:t>
            </a:r>
          </a:p>
          <a:p>
            <a:endParaRPr lang="en-US" sz="2000" b="1" dirty="0"/>
          </a:p>
          <a:p>
            <a:r>
              <a:rPr lang="en-US" sz="2800" b="1" dirty="0"/>
              <a:t>2. New Unit:</a:t>
            </a:r>
          </a:p>
          <a:p>
            <a:pPr algn="just"/>
            <a:r>
              <a:rPr lang="en-IN" sz="2800" dirty="0"/>
              <a:t>A New Unit shall mean a Unit which is set up for the first time by an entity in the Private Sector / Co-operative Sector / State / Joint Sector in any Taluka where there is no Existing Unit set up by the said entity, provided that such Unit satisfies the following conditions:</a:t>
            </a:r>
          </a:p>
          <a:p>
            <a:pPr algn="just"/>
            <a:r>
              <a:rPr lang="en-IN" sz="2800" dirty="0"/>
              <a:t>a) It is not an Existing Unit.</a:t>
            </a:r>
          </a:p>
          <a:p>
            <a:pPr algn="just"/>
            <a:r>
              <a:rPr lang="en-IN" sz="2800" dirty="0"/>
              <a:t>b) At least one of the Effective Steps is completed on or after the 1st April, 2019 for setting up the Unit.</a:t>
            </a:r>
          </a:p>
          <a:p>
            <a:pPr algn="just"/>
            <a:r>
              <a:rPr lang="en-IN" sz="2800" dirty="0"/>
              <a:t>c) It is not formed as a result of re-establishment, mere change of ownership, change in the constitution, reconstruction or revival of an Existing Unit.</a:t>
            </a:r>
            <a:endParaRPr lang="en-US" sz="2500" dirty="0"/>
          </a:p>
        </p:txBody>
      </p:sp>
      <p:sp>
        <p:nvSpPr>
          <p:cNvPr id="5" name="Rectangle 4"/>
          <p:cNvSpPr/>
          <p:nvPr/>
        </p:nvSpPr>
        <p:spPr>
          <a:xfrm>
            <a:off x="228600" y="190900"/>
            <a:ext cx="7315200" cy="553998"/>
          </a:xfrm>
          <a:prstGeom prst="rect">
            <a:avLst/>
          </a:prstGeom>
        </p:spPr>
        <p:txBody>
          <a:bodyPr wrap="square">
            <a:spAutoFit/>
          </a:bodyPr>
          <a:lstStyle/>
          <a:p>
            <a:r>
              <a:rPr lang="en-US" sz="3000" b="1" dirty="0"/>
              <a:t>PSI 2019 for MSMEs</a:t>
            </a:r>
            <a:endParaRPr lang="en-US" sz="3000" dirty="0"/>
          </a:p>
        </p:txBody>
      </p:sp>
    </p:spTree>
    <p:extLst>
      <p:ext uri="{BB962C8B-B14F-4D97-AF65-F5344CB8AC3E}">
        <p14:creationId xmlns:p14="http://schemas.microsoft.com/office/powerpoint/2010/main" val="2323605798"/>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8600" y="666550"/>
            <a:ext cx="8686800" cy="1467050"/>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lIns="90000" tIns="46800" rIns="90000" bIns="46800"/>
          <a:lstStyle/>
          <a:p>
            <a:endParaRPr lang="en-US" sz="1000" b="1" dirty="0"/>
          </a:p>
          <a:p>
            <a:pPr marL="285750" indent="-285750">
              <a:buFont typeface="Wingdings" panose="05000000000000000000" pitchFamily="2" charset="2"/>
              <a:buChar char="Ø"/>
            </a:pPr>
            <a:r>
              <a:rPr lang="en-US" sz="2800" dirty="0"/>
              <a:t>Following Effective steps (atleast one) to be completed on or after 1.4.2019 by New </a:t>
            </a:r>
            <a:r>
              <a:rPr lang="en-US" sz="2800" b="1" dirty="0"/>
              <a:t>unit</a:t>
            </a:r>
            <a:r>
              <a:rPr lang="en-US" sz="2800" dirty="0"/>
              <a:t> to claim Subsidy under PSI 2019:</a:t>
            </a:r>
          </a:p>
          <a:p>
            <a:pPr marL="285750" indent="-285750">
              <a:buFont typeface="Wingdings" panose="05000000000000000000" pitchFamily="2" charset="2"/>
              <a:buChar char="Ø"/>
            </a:pPr>
            <a:endParaRPr lang="en-US" sz="2800" dirty="0"/>
          </a:p>
          <a:p>
            <a:pPr marL="285750" indent="-285750">
              <a:buFont typeface="Wingdings" panose="05000000000000000000" pitchFamily="2" charset="2"/>
              <a:buChar char="Ø"/>
            </a:pPr>
            <a:endParaRPr lang="en-US" sz="2500" dirty="0"/>
          </a:p>
        </p:txBody>
      </p:sp>
      <p:sp>
        <p:nvSpPr>
          <p:cNvPr id="5" name="Rectangle 4"/>
          <p:cNvSpPr/>
          <p:nvPr/>
        </p:nvSpPr>
        <p:spPr>
          <a:xfrm>
            <a:off x="228600" y="190900"/>
            <a:ext cx="7315200" cy="553998"/>
          </a:xfrm>
          <a:prstGeom prst="rect">
            <a:avLst/>
          </a:prstGeom>
        </p:spPr>
        <p:txBody>
          <a:bodyPr wrap="square">
            <a:spAutoFit/>
          </a:bodyPr>
          <a:lstStyle/>
          <a:p>
            <a:r>
              <a:rPr lang="en-US" sz="3000" b="1" dirty="0"/>
              <a:t>Effective Steps under PSI 2019</a:t>
            </a:r>
            <a:endParaRPr lang="en-US" sz="3000" dirty="0"/>
          </a:p>
        </p:txBody>
      </p:sp>
      <p:sp>
        <p:nvSpPr>
          <p:cNvPr id="6" name="Rectangle 5"/>
          <p:cNvSpPr/>
          <p:nvPr/>
        </p:nvSpPr>
        <p:spPr bwMode="auto">
          <a:xfrm>
            <a:off x="3124200" y="2133600"/>
            <a:ext cx="5562600" cy="914400"/>
          </a:xfrm>
          <a:prstGeom prst="rect">
            <a:avLst/>
          </a:prstGeom>
          <a:solidFill>
            <a:schemeClr val="accent5">
              <a:lumMod val="40000"/>
              <a:lumOff val="60000"/>
            </a:schemeClr>
          </a:solidFill>
          <a:ln>
            <a:noFill/>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anchor="ctr"/>
          <a:lstStyle/>
          <a:p>
            <a:pPr marL="111125">
              <a:buClr>
                <a:srgbClr val="000000"/>
              </a:buClr>
              <a:buSzPct val="100000"/>
              <a:defRPr/>
            </a:pPr>
            <a:r>
              <a:rPr lang="en-US" sz="2500" b="1" dirty="0">
                <a:solidFill>
                  <a:schemeClr val="bg1"/>
                </a:solidFill>
                <a:cs typeface="Arial" charset="0"/>
              </a:rPr>
              <a:t>Constitution of Firm / Company / LLP</a:t>
            </a:r>
          </a:p>
        </p:txBody>
      </p:sp>
      <p:sp>
        <p:nvSpPr>
          <p:cNvPr id="7" name="Rectangle 6"/>
          <p:cNvSpPr/>
          <p:nvPr/>
        </p:nvSpPr>
        <p:spPr bwMode="auto">
          <a:xfrm>
            <a:off x="3124200" y="3200400"/>
            <a:ext cx="5562600" cy="914400"/>
          </a:xfrm>
          <a:prstGeom prst="rect">
            <a:avLst/>
          </a:prstGeom>
          <a:solidFill>
            <a:schemeClr val="accent5">
              <a:lumMod val="40000"/>
              <a:lumOff val="60000"/>
            </a:schemeClr>
          </a:solidFill>
          <a:ln>
            <a:noFill/>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anchor="ctr"/>
          <a:lstStyle/>
          <a:p>
            <a:pPr marL="111125">
              <a:buClr>
                <a:srgbClr val="000000"/>
              </a:buClr>
              <a:buSzPct val="100000"/>
              <a:defRPr/>
            </a:pPr>
            <a:r>
              <a:rPr lang="en-US" sz="2500" b="1" dirty="0">
                <a:solidFill>
                  <a:schemeClr val="bg1"/>
                </a:solidFill>
                <a:cs typeface="Arial" charset="0"/>
              </a:rPr>
              <a:t>Effective Possession of Land</a:t>
            </a:r>
          </a:p>
        </p:txBody>
      </p:sp>
      <p:sp>
        <p:nvSpPr>
          <p:cNvPr id="8" name="Rectangle 7"/>
          <p:cNvSpPr/>
          <p:nvPr/>
        </p:nvSpPr>
        <p:spPr bwMode="auto">
          <a:xfrm>
            <a:off x="3124200" y="4419600"/>
            <a:ext cx="5562600" cy="914400"/>
          </a:xfrm>
          <a:prstGeom prst="rect">
            <a:avLst/>
          </a:prstGeom>
          <a:solidFill>
            <a:schemeClr val="accent5">
              <a:lumMod val="40000"/>
              <a:lumOff val="60000"/>
            </a:schemeClr>
          </a:solidFill>
          <a:ln>
            <a:noFill/>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anchor="ctr"/>
          <a:lstStyle/>
          <a:p>
            <a:pPr marL="111125">
              <a:buClr>
                <a:srgbClr val="000000"/>
              </a:buClr>
              <a:buSzPct val="100000"/>
              <a:defRPr/>
            </a:pPr>
            <a:r>
              <a:rPr lang="en-US" sz="2500" b="1" dirty="0">
                <a:solidFill>
                  <a:schemeClr val="bg1"/>
                </a:solidFill>
                <a:cs typeface="Arial" charset="0"/>
              </a:rPr>
              <a:t>Udyam Registration</a:t>
            </a:r>
          </a:p>
        </p:txBody>
      </p:sp>
      <p:sp>
        <p:nvSpPr>
          <p:cNvPr id="9" name="Rectangle 8"/>
          <p:cNvSpPr/>
          <p:nvPr/>
        </p:nvSpPr>
        <p:spPr bwMode="auto">
          <a:xfrm>
            <a:off x="3124200" y="5562600"/>
            <a:ext cx="5562600" cy="914400"/>
          </a:xfrm>
          <a:prstGeom prst="rect">
            <a:avLst/>
          </a:prstGeom>
          <a:solidFill>
            <a:schemeClr val="accent5">
              <a:lumMod val="40000"/>
              <a:lumOff val="60000"/>
            </a:schemeClr>
          </a:solidFill>
          <a:ln>
            <a:noFill/>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anchor="ctr"/>
          <a:lstStyle/>
          <a:p>
            <a:pPr marL="111125">
              <a:buClr>
                <a:srgbClr val="000000"/>
              </a:buClr>
              <a:buSzPct val="100000"/>
              <a:buFont typeface="Times New Roman" pitchFamily="16" charset="0"/>
              <a:buNone/>
              <a:defRPr/>
            </a:pPr>
            <a:r>
              <a:rPr lang="en-US" sz="2500" b="1" dirty="0">
                <a:solidFill>
                  <a:schemeClr val="bg1"/>
                </a:solidFill>
                <a:cs typeface="Arial" charset="0"/>
              </a:rPr>
              <a:t>MPCB Consent to Establish</a:t>
            </a:r>
          </a:p>
        </p:txBody>
      </p:sp>
      <p:sp>
        <p:nvSpPr>
          <p:cNvPr id="10" name="Rectangle 9"/>
          <p:cNvSpPr/>
          <p:nvPr/>
        </p:nvSpPr>
        <p:spPr bwMode="auto">
          <a:xfrm>
            <a:off x="533400" y="3581400"/>
            <a:ext cx="2133600" cy="1262755"/>
          </a:xfrm>
          <a:prstGeom prst="rect">
            <a:avLst/>
          </a:prstGeom>
          <a:solidFill>
            <a:srgbClr val="91D773">
              <a:alpha val="70000"/>
            </a:srgbClr>
          </a:solidFill>
          <a:ln>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anchor="ctr"/>
          <a:lstStyle/>
          <a:p>
            <a:pPr algn="ctr">
              <a:spcBef>
                <a:spcPts val="600"/>
              </a:spcBef>
              <a:buClr>
                <a:srgbClr val="000000"/>
              </a:buClr>
              <a:buSzPct val="100000"/>
              <a:buFont typeface="Times New Roman" pitchFamily="16" charset="0"/>
              <a:buNone/>
              <a:defRPr/>
            </a:pPr>
            <a:r>
              <a:rPr lang="en-US" sz="2500" b="1" dirty="0">
                <a:solidFill>
                  <a:schemeClr val="bg1"/>
                </a:solidFill>
                <a:cs typeface="Arial" charset="0"/>
              </a:rPr>
              <a:t>Effective Steps</a:t>
            </a:r>
          </a:p>
        </p:txBody>
      </p:sp>
    </p:spTree>
    <p:extLst>
      <p:ext uri="{BB962C8B-B14F-4D97-AF65-F5344CB8AC3E}">
        <p14:creationId xmlns:p14="http://schemas.microsoft.com/office/powerpoint/2010/main" val="2135968685"/>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8600" y="685800"/>
            <a:ext cx="8686800" cy="5791200"/>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lIns="90000" tIns="46800" rIns="90000" bIns="46800"/>
          <a:lstStyle/>
          <a:p>
            <a:r>
              <a:rPr lang="en-IN" sz="2800" b="1" dirty="0">
                <a:solidFill>
                  <a:srgbClr val="FF0000"/>
                </a:solidFill>
                <a:latin typeface="Century Gothic" panose="020B0502020202020204" pitchFamily="34" charset="0"/>
              </a:rPr>
              <a:t>Key Definitions Under PSI 2019</a:t>
            </a:r>
            <a:r>
              <a:rPr lang="en-US" sz="2800" b="1" dirty="0"/>
              <a:t>:</a:t>
            </a:r>
          </a:p>
          <a:p>
            <a:endParaRPr lang="en-US" sz="2000" b="1" dirty="0"/>
          </a:p>
          <a:p>
            <a:r>
              <a:rPr lang="en-US" sz="2800" b="1" dirty="0"/>
              <a:t>3. Fixed Capital Investment:</a:t>
            </a:r>
          </a:p>
          <a:p>
            <a:pPr algn="just"/>
            <a:r>
              <a:rPr lang="en-IN" sz="2800" dirty="0"/>
              <a:t>The term Fixed Assets (FCI) shall mean and include:</a:t>
            </a:r>
          </a:p>
          <a:p>
            <a:pPr algn="just"/>
            <a:r>
              <a:rPr lang="en-IN" sz="2800" dirty="0"/>
              <a:t>(i) Land</a:t>
            </a:r>
          </a:p>
          <a:p>
            <a:pPr algn="just"/>
            <a:r>
              <a:rPr lang="en-IN" sz="2800" dirty="0"/>
              <a:t>(ii) Building</a:t>
            </a:r>
          </a:p>
          <a:p>
            <a:pPr algn="just"/>
            <a:r>
              <a:rPr lang="en-IN" sz="2800" dirty="0"/>
              <a:t>(iii) Plant and Machinery</a:t>
            </a:r>
          </a:p>
          <a:p>
            <a:pPr algn="just"/>
            <a:r>
              <a:rPr lang="en-IN" sz="2800" dirty="0"/>
              <a:t>(iv) Land development cost</a:t>
            </a:r>
          </a:p>
          <a:p>
            <a:pPr algn="just"/>
            <a:r>
              <a:rPr lang="en-IN" sz="2800" dirty="0"/>
              <a:t>(v) Installation Charges &amp; Pre Operative Expenses</a:t>
            </a:r>
          </a:p>
          <a:p>
            <a:pPr algn="just"/>
            <a:r>
              <a:rPr lang="en-IN" sz="2800" dirty="0"/>
              <a:t>(vi) R&amp;D Expenses</a:t>
            </a:r>
          </a:p>
          <a:p>
            <a:endParaRPr lang="en-US" sz="2800" b="1" dirty="0"/>
          </a:p>
        </p:txBody>
      </p:sp>
      <p:sp>
        <p:nvSpPr>
          <p:cNvPr id="5" name="Rectangle 4"/>
          <p:cNvSpPr/>
          <p:nvPr/>
        </p:nvSpPr>
        <p:spPr>
          <a:xfrm>
            <a:off x="228600" y="190900"/>
            <a:ext cx="7315200" cy="553998"/>
          </a:xfrm>
          <a:prstGeom prst="rect">
            <a:avLst/>
          </a:prstGeom>
        </p:spPr>
        <p:txBody>
          <a:bodyPr wrap="square">
            <a:spAutoFit/>
          </a:bodyPr>
          <a:lstStyle/>
          <a:p>
            <a:r>
              <a:rPr lang="en-US" sz="3000" b="1" dirty="0"/>
              <a:t>PSI 2019 for MSMEs</a:t>
            </a:r>
            <a:endParaRPr lang="en-US" sz="3000" dirty="0"/>
          </a:p>
        </p:txBody>
      </p:sp>
    </p:spTree>
    <p:extLst>
      <p:ext uri="{BB962C8B-B14F-4D97-AF65-F5344CB8AC3E}">
        <p14:creationId xmlns:p14="http://schemas.microsoft.com/office/powerpoint/2010/main" val="3158875231"/>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8600" y="827782"/>
            <a:ext cx="8686800" cy="1752600"/>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lIns="90000" tIns="46800" rIns="90000" bIns="46800"/>
          <a:lstStyle/>
          <a:p>
            <a:r>
              <a:rPr lang="en-US" sz="2800" b="1" dirty="0">
                <a:solidFill>
                  <a:srgbClr val="FF0000"/>
                </a:solidFill>
                <a:latin typeface="Century Gothic" panose="020B0502020202020204" pitchFamily="34" charset="0"/>
              </a:rPr>
              <a:t>The PSI 2019, as may be amended from time to time is applicable from 1.4.2019 to 31.3.2024.</a:t>
            </a:r>
          </a:p>
          <a:p>
            <a:endParaRPr lang="en-US" sz="2800" b="1" dirty="0">
              <a:solidFill>
                <a:srgbClr val="FF0000"/>
              </a:solidFill>
              <a:latin typeface="Century Gothic" panose="020B0502020202020204" pitchFamily="34" charset="0"/>
            </a:endParaRPr>
          </a:p>
          <a:p>
            <a:r>
              <a:rPr lang="en-US" sz="2800" b="1" dirty="0">
                <a:solidFill>
                  <a:srgbClr val="FF0000"/>
                </a:solidFill>
                <a:latin typeface="Century Gothic" panose="020B0502020202020204" pitchFamily="34" charset="0"/>
              </a:rPr>
              <a:t>Coverage of PSI 2019:</a:t>
            </a:r>
          </a:p>
          <a:p>
            <a:endParaRPr lang="en-US" sz="2800" b="1" dirty="0">
              <a:solidFill>
                <a:srgbClr val="FF0000"/>
              </a:solidFill>
              <a:latin typeface="Century Gothic" panose="020B0502020202020204" pitchFamily="34" charset="0"/>
            </a:endParaRPr>
          </a:p>
          <a:p>
            <a:endParaRPr lang="en-US" sz="2800" b="1" dirty="0"/>
          </a:p>
        </p:txBody>
      </p:sp>
      <p:sp>
        <p:nvSpPr>
          <p:cNvPr id="5" name="Rectangle 4"/>
          <p:cNvSpPr/>
          <p:nvPr/>
        </p:nvSpPr>
        <p:spPr>
          <a:xfrm>
            <a:off x="228600" y="190900"/>
            <a:ext cx="7315200" cy="553998"/>
          </a:xfrm>
          <a:prstGeom prst="rect">
            <a:avLst/>
          </a:prstGeom>
        </p:spPr>
        <p:txBody>
          <a:bodyPr wrap="square">
            <a:spAutoFit/>
          </a:bodyPr>
          <a:lstStyle/>
          <a:p>
            <a:r>
              <a:rPr lang="en-US" sz="3000" b="1" dirty="0"/>
              <a:t>Applicability &amp; Coverage of PSI 2019</a:t>
            </a:r>
            <a:endParaRPr lang="en-US" sz="3000" dirty="0"/>
          </a:p>
        </p:txBody>
      </p:sp>
      <p:sp>
        <p:nvSpPr>
          <p:cNvPr id="3" name="Rectangle 2"/>
          <p:cNvSpPr/>
          <p:nvPr/>
        </p:nvSpPr>
        <p:spPr bwMode="auto">
          <a:xfrm>
            <a:off x="76200" y="2743200"/>
            <a:ext cx="2819400" cy="1752600"/>
          </a:xfrm>
          <a:prstGeom prst="rect">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2000" b="0" i="0" u="none" strike="noStrike" cap="none" normalizeH="0" baseline="0" dirty="0">
                <a:ln>
                  <a:noFill/>
                </a:ln>
                <a:solidFill>
                  <a:schemeClr val="bg1"/>
                </a:solidFill>
                <a:effectLst/>
                <a:latin typeface="Arial" charset="0"/>
                <a:cs typeface="Arial" charset="0"/>
              </a:rPr>
              <a:t>Industries Listed in the First Schedule of the Industries (Development &amp; Regulation)</a:t>
            </a:r>
            <a:r>
              <a:rPr kumimoji="0" lang="en-US" sz="2000" b="0" i="0" u="none" strike="noStrike" cap="none" normalizeH="0" dirty="0">
                <a:ln>
                  <a:noFill/>
                </a:ln>
                <a:solidFill>
                  <a:schemeClr val="bg1"/>
                </a:solidFill>
                <a:effectLst/>
                <a:latin typeface="Arial" charset="0"/>
                <a:cs typeface="Arial" charset="0"/>
              </a:rPr>
              <a:t> Act, 1951 </a:t>
            </a:r>
            <a:endParaRPr kumimoji="0" lang="en-US" sz="2000" b="0" i="0" u="none" strike="noStrike" cap="none" normalizeH="0" baseline="0" dirty="0">
              <a:ln>
                <a:noFill/>
              </a:ln>
              <a:solidFill>
                <a:schemeClr val="bg1"/>
              </a:solidFill>
              <a:effectLst/>
              <a:latin typeface="Arial" charset="0"/>
              <a:cs typeface="Arial" charset="0"/>
            </a:endParaRPr>
          </a:p>
        </p:txBody>
      </p:sp>
      <p:sp>
        <p:nvSpPr>
          <p:cNvPr id="6" name="Rectangle 5"/>
          <p:cNvSpPr/>
          <p:nvPr/>
        </p:nvSpPr>
        <p:spPr bwMode="auto">
          <a:xfrm>
            <a:off x="3124200" y="2743200"/>
            <a:ext cx="2819400" cy="1752600"/>
          </a:xfrm>
          <a:prstGeom prst="rect">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2000" b="0" i="0" u="none" strike="noStrike" cap="none" normalizeH="0" baseline="0" dirty="0">
                <a:ln>
                  <a:noFill/>
                </a:ln>
                <a:solidFill>
                  <a:schemeClr val="bg1"/>
                </a:solidFill>
                <a:effectLst/>
                <a:latin typeface="Arial" charset="0"/>
                <a:cs typeface="Arial" charset="0"/>
              </a:rPr>
              <a:t>Manufacturing Enterprise</a:t>
            </a:r>
            <a:r>
              <a:rPr kumimoji="0" lang="en-US" sz="2000" b="0" i="0" u="none" strike="noStrike" cap="none" normalizeH="0" dirty="0">
                <a:ln>
                  <a:noFill/>
                </a:ln>
                <a:solidFill>
                  <a:schemeClr val="bg1"/>
                </a:solidFill>
                <a:effectLst/>
                <a:latin typeface="Arial" charset="0"/>
                <a:cs typeface="Arial" charset="0"/>
              </a:rPr>
              <a:t> as Defined in MSMED Act 2006</a:t>
            </a:r>
            <a:endParaRPr kumimoji="0" lang="en-US" sz="2000" b="0" i="0" u="none" strike="noStrike" cap="none" normalizeH="0" baseline="0" dirty="0">
              <a:ln>
                <a:noFill/>
              </a:ln>
              <a:solidFill>
                <a:schemeClr val="bg1"/>
              </a:solidFill>
              <a:effectLst/>
              <a:latin typeface="Arial" charset="0"/>
              <a:cs typeface="Arial" charset="0"/>
            </a:endParaRPr>
          </a:p>
        </p:txBody>
      </p:sp>
      <p:sp>
        <p:nvSpPr>
          <p:cNvPr id="7" name="Rectangle 6"/>
          <p:cNvSpPr/>
          <p:nvPr/>
        </p:nvSpPr>
        <p:spPr bwMode="auto">
          <a:xfrm>
            <a:off x="6248400" y="2743200"/>
            <a:ext cx="2819400" cy="1752600"/>
          </a:xfrm>
          <a:prstGeom prst="rect">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2000" b="0" i="0" u="none" strike="noStrike" cap="none" normalizeH="0" baseline="0" dirty="0">
                <a:ln>
                  <a:noFill/>
                </a:ln>
                <a:solidFill>
                  <a:schemeClr val="bg1"/>
                </a:solidFill>
                <a:effectLst/>
                <a:latin typeface="Arial" charset="0"/>
                <a:cs typeface="Arial" charset="0"/>
              </a:rPr>
              <a:t>Bio Technology Manufacturing Units as specified by Govt from Time to Time </a:t>
            </a:r>
          </a:p>
        </p:txBody>
      </p:sp>
      <p:sp>
        <p:nvSpPr>
          <p:cNvPr id="8" name="Rectangle 7"/>
          <p:cNvSpPr/>
          <p:nvPr/>
        </p:nvSpPr>
        <p:spPr bwMode="auto">
          <a:xfrm>
            <a:off x="5029200" y="4800600"/>
            <a:ext cx="3657600" cy="1905000"/>
          </a:xfrm>
          <a:prstGeom prst="rect">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2000" b="0" i="0" u="none" strike="noStrike" cap="none" normalizeH="0" baseline="0" dirty="0">
                <a:ln>
                  <a:noFill/>
                </a:ln>
                <a:solidFill>
                  <a:schemeClr val="bg1"/>
                </a:solidFill>
                <a:effectLst/>
                <a:latin typeface="Arial" charset="0"/>
                <a:cs typeface="Arial" charset="0"/>
              </a:rPr>
              <a:t>Mechanised Food &amp; Agro Processing Units including Dairy, Grain Processing, Poultry, Non Alcoholic Beverages from Fruits &amp; Vegetables</a:t>
            </a:r>
          </a:p>
        </p:txBody>
      </p:sp>
      <p:sp>
        <p:nvSpPr>
          <p:cNvPr id="9" name="Rectangle 8"/>
          <p:cNvSpPr/>
          <p:nvPr/>
        </p:nvSpPr>
        <p:spPr bwMode="auto">
          <a:xfrm>
            <a:off x="457200" y="4800600"/>
            <a:ext cx="3657600" cy="1905000"/>
          </a:xfrm>
          <a:prstGeom prst="rect">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2000" b="0" i="0" u="none" strike="noStrike" cap="none" normalizeH="0" baseline="0" dirty="0">
                <a:ln>
                  <a:noFill/>
                </a:ln>
                <a:solidFill>
                  <a:schemeClr val="bg1"/>
                </a:solidFill>
                <a:effectLst/>
                <a:latin typeface="Arial" charset="0"/>
                <a:cs typeface="Arial" charset="0"/>
              </a:rPr>
              <a:t>IT Manufacturing</a:t>
            </a:r>
            <a:r>
              <a:rPr kumimoji="0" lang="en-US" sz="2000" b="0" i="0" u="none" strike="noStrike" cap="none" normalizeH="0" dirty="0">
                <a:ln>
                  <a:noFill/>
                </a:ln>
                <a:solidFill>
                  <a:schemeClr val="bg1"/>
                </a:solidFill>
                <a:effectLst/>
                <a:latin typeface="Arial" charset="0"/>
                <a:cs typeface="Arial" charset="0"/>
              </a:rPr>
              <a:t> Unit registered with DIC</a:t>
            </a:r>
            <a:endParaRPr kumimoji="0" lang="en-US" sz="2000" b="0" i="0" u="none" strike="noStrike" cap="none" normalizeH="0" baseline="0" dirty="0">
              <a:ln>
                <a:noFill/>
              </a:ln>
              <a:solidFill>
                <a:schemeClr val="bg1"/>
              </a:solidFill>
              <a:effectLst/>
              <a:latin typeface="Arial" charset="0"/>
              <a:cs typeface="Arial" charset="0"/>
            </a:endParaRPr>
          </a:p>
        </p:txBody>
      </p:sp>
    </p:spTree>
    <p:extLst>
      <p:ext uri="{BB962C8B-B14F-4D97-AF65-F5344CB8AC3E}">
        <p14:creationId xmlns:p14="http://schemas.microsoft.com/office/powerpoint/2010/main" val="3486343389"/>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90900"/>
            <a:ext cx="7315200" cy="553998"/>
          </a:xfrm>
          <a:prstGeom prst="rect">
            <a:avLst/>
          </a:prstGeom>
        </p:spPr>
        <p:txBody>
          <a:bodyPr wrap="square">
            <a:spAutoFit/>
          </a:bodyPr>
          <a:lstStyle/>
          <a:p>
            <a:r>
              <a:rPr lang="en-US" sz="3000" b="1" dirty="0"/>
              <a:t>Thrust Sectors Under PSI 2019</a:t>
            </a:r>
            <a:endParaRPr lang="en-US" sz="3000" dirty="0"/>
          </a:p>
        </p:txBody>
      </p:sp>
      <p:sp>
        <p:nvSpPr>
          <p:cNvPr id="3" name="Rectangle 2"/>
          <p:cNvSpPr/>
          <p:nvPr/>
        </p:nvSpPr>
        <p:spPr bwMode="auto">
          <a:xfrm>
            <a:off x="271462" y="1447800"/>
            <a:ext cx="1938338" cy="1121664"/>
          </a:xfrm>
          <a:prstGeom prst="rect">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2000" b="0" i="0" u="none" strike="noStrike" cap="none" normalizeH="0" baseline="0" dirty="0">
                <a:ln>
                  <a:noFill/>
                </a:ln>
                <a:solidFill>
                  <a:schemeClr val="bg1"/>
                </a:solidFill>
                <a:effectLst/>
                <a:latin typeface="Arial" charset="0"/>
                <a:cs typeface="Arial" charset="0"/>
              </a:rPr>
              <a:t>Electric Vehicles</a:t>
            </a:r>
          </a:p>
        </p:txBody>
      </p:sp>
      <p:sp>
        <p:nvSpPr>
          <p:cNvPr id="6" name="Rectangle 5"/>
          <p:cNvSpPr/>
          <p:nvPr/>
        </p:nvSpPr>
        <p:spPr bwMode="auto">
          <a:xfrm>
            <a:off x="2518962" y="1447800"/>
            <a:ext cx="1938338" cy="1121664"/>
          </a:xfrm>
          <a:prstGeom prst="rect">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2000" b="0" i="0" u="none" strike="noStrike" cap="none" normalizeH="0" baseline="0" dirty="0">
                <a:ln>
                  <a:noFill/>
                </a:ln>
                <a:solidFill>
                  <a:schemeClr val="bg1"/>
                </a:solidFill>
                <a:effectLst/>
                <a:latin typeface="Arial" charset="0"/>
                <a:cs typeface="Arial" charset="0"/>
              </a:rPr>
              <a:t>Aerospace &amp;</a:t>
            </a:r>
            <a:r>
              <a:rPr kumimoji="0" lang="en-US" sz="2000" b="0" i="0" u="none" strike="noStrike" cap="none" normalizeH="0" dirty="0">
                <a:ln>
                  <a:noFill/>
                </a:ln>
                <a:solidFill>
                  <a:schemeClr val="bg1"/>
                </a:solidFill>
                <a:effectLst/>
                <a:latin typeface="Arial" charset="0"/>
                <a:cs typeface="Arial" charset="0"/>
              </a:rPr>
              <a:t> Defense Manufacturing</a:t>
            </a:r>
            <a:endParaRPr kumimoji="0" lang="en-US" sz="2000" b="0" i="0" u="none" strike="noStrike" cap="none" normalizeH="0" baseline="0" dirty="0">
              <a:ln>
                <a:noFill/>
              </a:ln>
              <a:solidFill>
                <a:schemeClr val="bg1"/>
              </a:solidFill>
              <a:effectLst/>
              <a:latin typeface="Arial" charset="0"/>
              <a:cs typeface="Arial" charset="0"/>
            </a:endParaRPr>
          </a:p>
        </p:txBody>
      </p:sp>
      <p:sp>
        <p:nvSpPr>
          <p:cNvPr id="7" name="Rectangle 6"/>
          <p:cNvSpPr/>
          <p:nvPr/>
        </p:nvSpPr>
        <p:spPr bwMode="auto">
          <a:xfrm>
            <a:off x="4751573" y="1447800"/>
            <a:ext cx="1938338" cy="1121664"/>
          </a:xfrm>
          <a:prstGeom prst="rect">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2000" b="0" i="0" u="none" strike="noStrike" cap="none" normalizeH="0" baseline="0" dirty="0">
                <a:ln>
                  <a:noFill/>
                </a:ln>
                <a:solidFill>
                  <a:schemeClr val="bg1"/>
                </a:solidFill>
                <a:effectLst/>
                <a:latin typeface="Arial" charset="0"/>
                <a:cs typeface="Arial" charset="0"/>
              </a:rPr>
              <a:t>Textile Machinery Manufacturing</a:t>
            </a:r>
          </a:p>
        </p:txBody>
      </p:sp>
      <p:sp>
        <p:nvSpPr>
          <p:cNvPr id="8" name="Rectangle 7"/>
          <p:cNvSpPr/>
          <p:nvPr/>
        </p:nvSpPr>
        <p:spPr bwMode="auto">
          <a:xfrm>
            <a:off x="2476100" y="3048000"/>
            <a:ext cx="1938338" cy="1219200"/>
          </a:xfrm>
          <a:prstGeom prst="rect">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2000" b="0" i="0" u="none" strike="noStrike" cap="none" normalizeH="0" baseline="0" dirty="0">
                <a:ln>
                  <a:noFill/>
                </a:ln>
                <a:solidFill>
                  <a:schemeClr val="bg1"/>
                </a:solidFill>
                <a:effectLst/>
                <a:latin typeface="Arial" charset="0"/>
                <a:cs typeface="Arial" charset="0"/>
              </a:rPr>
              <a:t>Agro &amp; Food Processing</a:t>
            </a:r>
          </a:p>
        </p:txBody>
      </p:sp>
      <p:sp>
        <p:nvSpPr>
          <p:cNvPr id="9" name="Rectangle 8"/>
          <p:cNvSpPr/>
          <p:nvPr/>
        </p:nvSpPr>
        <p:spPr bwMode="auto">
          <a:xfrm>
            <a:off x="228600" y="3048000"/>
            <a:ext cx="1938338" cy="1219200"/>
          </a:xfrm>
          <a:prstGeom prst="rect">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2000" dirty="0"/>
              <a:t>Bio Technology &amp; Medical Devices Manufacturing</a:t>
            </a:r>
            <a:endParaRPr kumimoji="0" lang="en-US" sz="2000" b="0" i="0" u="none" strike="noStrike" cap="none" normalizeH="0" baseline="0" dirty="0">
              <a:ln>
                <a:noFill/>
              </a:ln>
              <a:solidFill>
                <a:schemeClr val="bg1"/>
              </a:solidFill>
              <a:effectLst/>
              <a:latin typeface="Arial" charset="0"/>
              <a:cs typeface="Arial" charset="0"/>
            </a:endParaRPr>
          </a:p>
        </p:txBody>
      </p:sp>
      <p:sp>
        <p:nvSpPr>
          <p:cNvPr id="14" name="Rectangle 13"/>
          <p:cNvSpPr/>
          <p:nvPr/>
        </p:nvSpPr>
        <p:spPr bwMode="auto">
          <a:xfrm>
            <a:off x="4742049" y="3048000"/>
            <a:ext cx="1938338" cy="1219200"/>
          </a:xfrm>
          <a:prstGeom prst="rect">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2000" b="0" i="0" u="none" strike="noStrike" cap="none" normalizeH="0" baseline="0" dirty="0">
                <a:ln>
                  <a:noFill/>
                </a:ln>
                <a:solidFill>
                  <a:schemeClr val="bg1"/>
                </a:solidFill>
                <a:effectLst/>
                <a:latin typeface="Arial" charset="0"/>
                <a:cs typeface="Arial" charset="0"/>
              </a:rPr>
              <a:t>IT Products Manufacturing</a:t>
            </a:r>
          </a:p>
        </p:txBody>
      </p:sp>
      <p:sp>
        <p:nvSpPr>
          <p:cNvPr id="15" name="Rectangle 14"/>
          <p:cNvSpPr/>
          <p:nvPr/>
        </p:nvSpPr>
        <p:spPr bwMode="auto">
          <a:xfrm>
            <a:off x="3510362" y="4724400"/>
            <a:ext cx="1938338" cy="1219200"/>
          </a:xfrm>
          <a:prstGeom prst="rect">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2000" b="0" i="0" u="none" strike="noStrike" cap="none" normalizeH="0" baseline="0" dirty="0">
                <a:ln>
                  <a:noFill/>
                </a:ln>
                <a:solidFill>
                  <a:schemeClr val="bg1"/>
                </a:solidFill>
                <a:effectLst/>
                <a:latin typeface="Arial" charset="0"/>
                <a:cs typeface="Arial" charset="0"/>
              </a:rPr>
              <a:t>Electronic System &amp; Semi Conductor Manufacturing</a:t>
            </a:r>
          </a:p>
        </p:txBody>
      </p:sp>
      <p:sp>
        <p:nvSpPr>
          <p:cNvPr id="16" name="Rectangle 15"/>
          <p:cNvSpPr/>
          <p:nvPr/>
        </p:nvSpPr>
        <p:spPr bwMode="auto">
          <a:xfrm>
            <a:off x="1185862" y="4724400"/>
            <a:ext cx="1938338" cy="1219200"/>
          </a:xfrm>
          <a:prstGeom prst="rect">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2000" dirty="0"/>
              <a:t>Bio Fuel Production</a:t>
            </a:r>
            <a:endParaRPr kumimoji="0" lang="en-US" sz="2000" b="0" i="0" u="none" strike="noStrike" cap="none" normalizeH="0" baseline="0" dirty="0">
              <a:ln>
                <a:noFill/>
              </a:ln>
              <a:solidFill>
                <a:schemeClr val="bg1"/>
              </a:solidFill>
              <a:effectLst/>
              <a:latin typeface="Arial" charset="0"/>
              <a:cs typeface="Arial" charset="0"/>
            </a:endParaRPr>
          </a:p>
        </p:txBody>
      </p:sp>
      <p:sp>
        <p:nvSpPr>
          <p:cNvPr id="17" name="Rectangle 16"/>
          <p:cNvSpPr/>
          <p:nvPr/>
        </p:nvSpPr>
        <p:spPr bwMode="auto">
          <a:xfrm>
            <a:off x="5834062" y="4724400"/>
            <a:ext cx="1938338" cy="1219200"/>
          </a:xfrm>
          <a:prstGeom prst="rect">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2000" b="0" i="0" u="none" strike="noStrike" cap="none" normalizeH="0" baseline="0" dirty="0">
                <a:ln>
                  <a:noFill/>
                </a:ln>
                <a:solidFill>
                  <a:schemeClr val="bg1"/>
                </a:solidFill>
                <a:effectLst/>
                <a:latin typeface="Arial" charset="0"/>
                <a:cs typeface="Arial" charset="0"/>
              </a:rPr>
              <a:t>Nuclear Power Plant Equipment Manufacturing</a:t>
            </a:r>
          </a:p>
        </p:txBody>
      </p:sp>
      <p:sp>
        <p:nvSpPr>
          <p:cNvPr id="18" name="Rectangle 17"/>
          <p:cNvSpPr/>
          <p:nvPr/>
        </p:nvSpPr>
        <p:spPr bwMode="auto">
          <a:xfrm>
            <a:off x="6977062" y="1447800"/>
            <a:ext cx="1938338" cy="1121664"/>
          </a:xfrm>
          <a:prstGeom prst="rect">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2000" b="0" i="0" u="none" strike="noStrike" cap="none" normalizeH="0" baseline="0" dirty="0">
                <a:ln>
                  <a:noFill/>
                </a:ln>
                <a:solidFill>
                  <a:schemeClr val="bg1"/>
                </a:solidFill>
                <a:effectLst/>
                <a:latin typeface="Arial" charset="0"/>
                <a:cs typeface="Arial" charset="0"/>
              </a:rPr>
              <a:t>Sports &amp; Gym Equipment Manufacturing</a:t>
            </a:r>
          </a:p>
        </p:txBody>
      </p:sp>
      <p:sp>
        <p:nvSpPr>
          <p:cNvPr id="19" name="Rectangle 18"/>
          <p:cNvSpPr/>
          <p:nvPr/>
        </p:nvSpPr>
        <p:spPr bwMode="auto">
          <a:xfrm>
            <a:off x="6967538" y="3048000"/>
            <a:ext cx="1938338" cy="1219200"/>
          </a:xfrm>
          <a:prstGeom prst="rect">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2000" b="0" i="0" u="none" strike="noStrike" cap="none" normalizeH="0" baseline="0" dirty="0">
                <a:ln>
                  <a:noFill/>
                </a:ln>
                <a:solidFill>
                  <a:schemeClr val="bg1"/>
                </a:solidFill>
                <a:effectLst/>
                <a:latin typeface="Arial" charset="0"/>
                <a:cs typeface="Arial" charset="0"/>
              </a:rPr>
              <a:t>Mineral Based Manufacturing</a:t>
            </a:r>
            <a:r>
              <a:rPr kumimoji="0" lang="en-US" sz="2000" b="0" i="0" u="none" strike="noStrike" cap="none" normalizeH="0" dirty="0">
                <a:ln>
                  <a:noFill/>
                </a:ln>
                <a:solidFill>
                  <a:schemeClr val="bg1"/>
                </a:solidFill>
                <a:effectLst/>
                <a:latin typeface="Arial" charset="0"/>
                <a:cs typeface="Arial" charset="0"/>
              </a:rPr>
              <a:t> Industries</a:t>
            </a:r>
            <a:endParaRPr kumimoji="0" lang="en-US" sz="2000" b="0" i="0" u="none" strike="noStrike" cap="none" normalizeH="0" baseline="0" dirty="0">
              <a:ln>
                <a:noFill/>
              </a:ln>
              <a:solidFill>
                <a:schemeClr val="bg1"/>
              </a:solidFill>
              <a:effectLst/>
              <a:latin typeface="Arial" charset="0"/>
              <a:cs typeface="Arial" charset="0"/>
            </a:endParaRPr>
          </a:p>
        </p:txBody>
      </p:sp>
    </p:spTree>
    <p:extLst>
      <p:ext uri="{BB962C8B-B14F-4D97-AF65-F5344CB8AC3E}">
        <p14:creationId xmlns:p14="http://schemas.microsoft.com/office/powerpoint/2010/main" val="198254963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228600" y="838200"/>
            <a:ext cx="8686800" cy="5715000"/>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lIns="90000" tIns="46800" rIns="90000" bIns="46800"/>
          <a:lstStyle/>
          <a:p>
            <a:pPr marL="290513" indent="-231775" algn="just">
              <a:spcAft>
                <a:spcPts val="600"/>
              </a:spcAft>
              <a:buSzPct val="85000"/>
              <a:buFont typeface="Wingdings"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500" dirty="0">
                <a:solidFill>
                  <a:srgbClr val="000000"/>
                </a:solidFill>
                <a:ea typeface="Arial Unicode MS" pitchFamily="34" charset="-128"/>
              </a:rPr>
              <a:t>Total No. of MSMEs Enterprises in India – 7.00 Crores approx.</a:t>
            </a:r>
          </a:p>
          <a:p>
            <a:pPr marL="290513" indent="-231775" algn="just">
              <a:spcAft>
                <a:spcPts val="600"/>
              </a:spcAft>
              <a:buSzPct val="85000"/>
              <a:buFont typeface="Wingdings"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500" dirty="0">
                <a:solidFill>
                  <a:srgbClr val="000000"/>
                </a:solidFill>
                <a:ea typeface="Arial Unicode MS" pitchFamily="34" charset="-128"/>
              </a:rPr>
              <a:t>Total No. Registered MSMEs on Udyam Platform – 6.35 Crores</a:t>
            </a:r>
          </a:p>
          <a:p>
            <a:pPr marL="1144588" lvl="1" indent="-342900" algn="just">
              <a:spcAft>
                <a:spcPts val="600"/>
              </a:spcAft>
              <a:buSzPct val="85000"/>
              <a:buFont typeface="Wingdings" panose="05000000000000000000" pitchFamily="2" charset="2"/>
              <a:buChar char="Ø"/>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500" dirty="0">
                <a:solidFill>
                  <a:srgbClr val="000000"/>
                </a:solidFill>
                <a:ea typeface="Arial Unicode MS" pitchFamily="34" charset="-128"/>
              </a:rPr>
              <a:t>Micro – 6.29 Crores</a:t>
            </a:r>
          </a:p>
          <a:p>
            <a:pPr marL="1144588" lvl="1" indent="-342900" algn="just">
              <a:spcAft>
                <a:spcPts val="600"/>
              </a:spcAft>
              <a:buSzPct val="85000"/>
              <a:buFont typeface="Wingdings" panose="05000000000000000000" pitchFamily="2" charset="2"/>
              <a:buChar char="Ø"/>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500" dirty="0">
                <a:solidFill>
                  <a:srgbClr val="000000"/>
                </a:solidFill>
                <a:ea typeface="Arial Unicode MS" pitchFamily="34" charset="-128"/>
              </a:rPr>
              <a:t>Small – 4.72 Lacs</a:t>
            </a:r>
          </a:p>
          <a:p>
            <a:pPr marL="1144588" lvl="1" indent="-342900" algn="just">
              <a:spcAft>
                <a:spcPts val="600"/>
              </a:spcAft>
              <a:buSzPct val="85000"/>
              <a:buFont typeface="Wingdings" panose="05000000000000000000" pitchFamily="2" charset="2"/>
              <a:buChar char="Ø"/>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500" dirty="0">
                <a:solidFill>
                  <a:srgbClr val="000000"/>
                </a:solidFill>
                <a:ea typeface="Arial Unicode MS" pitchFamily="34" charset="-128"/>
              </a:rPr>
              <a:t>Medium – 0.35 Lacs</a:t>
            </a:r>
          </a:p>
          <a:p>
            <a:pPr marL="1144588" lvl="1" indent="-342900" algn="just">
              <a:spcAft>
                <a:spcPts val="600"/>
              </a:spcAft>
              <a:buSzPct val="85000"/>
              <a:buFont typeface="Wingdings" panose="05000000000000000000" pitchFamily="2" charset="2"/>
              <a:buChar char="Ø"/>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endParaRPr lang="en-US" sz="1000" dirty="0">
              <a:solidFill>
                <a:srgbClr val="000000"/>
              </a:solidFill>
              <a:ea typeface="Arial Unicode MS" pitchFamily="34" charset="-128"/>
            </a:endParaRPr>
          </a:p>
          <a:p>
            <a:pPr marL="290513" indent="-231775" algn="just">
              <a:spcAft>
                <a:spcPts val="600"/>
              </a:spcAft>
              <a:buSzPct val="85000"/>
              <a:buFont typeface="Wingdings"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500" dirty="0">
                <a:solidFill>
                  <a:srgbClr val="000000"/>
                </a:solidFill>
                <a:ea typeface="Arial Unicode MS" pitchFamily="34" charset="-128"/>
              </a:rPr>
              <a:t>MSME segment contribute 30% of GDP of India (India total GDP is approx. 3.5 Trillion USD)</a:t>
            </a:r>
          </a:p>
          <a:p>
            <a:pPr marL="290513" indent="-231775" algn="just">
              <a:spcAft>
                <a:spcPts val="600"/>
              </a:spcAft>
              <a:buSzPct val="85000"/>
              <a:buFont typeface="Wingdings"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endParaRPr lang="en-US" sz="1000" dirty="0">
              <a:solidFill>
                <a:srgbClr val="000000"/>
              </a:solidFill>
              <a:ea typeface="Arial Unicode MS" pitchFamily="34" charset="-128"/>
            </a:endParaRPr>
          </a:p>
          <a:p>
            <a:pPr marL="290513" indent="-231775" algn="just">
              <a:spcAft>
                <a:spcPts val="600"/>
              </a:spcAft>
              <a:buSzPct val="85000"/>
              <a:buFont typeface="Wingdings"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500" dirty="0">
                <a:solidFill>
                  <a:srgbClr val="000000"/>
                </a:solidFill>
                <a:ea typeface="Arial Unicode MS" pitchFamily="34" charset="-128"/>
              </a:rPr>
              <a:t>MSMEs account for approx. 45% of overall exports and approx. 40% of the total manufacturing output in India </a:t>
            </a:r>
          </a:p>
          <a:p>
            <a:pPr marL="290513" indent="-231775" algn="just">
              <a:spcAft>
                <a:spcPts val="600"/>
              </a:spcAft>
              <a:buSzPct val="85000"/>
              <a:buFont typeface="Wingdings"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endParaRPr lang="en-US" sz="1000" dirty="0">
              <a:solidFill>
                <a:srgbClr val="000000"/>
              </a:solidFill>
              <a:ea typeface="Arial Unicode MS" pitchFamily="34" charset="-128"/>
            </a:endParaRPr>
          </a:p>
          <a:p>
            <a:pPr marL="290513" indent="-231775" algn="just">
              <a:spcAft>
                <a:spcPts val="600"/>
              </a:spcAft>
              <a:buSzPct val="85000"/>
              <a:buFont typeface="Wingdings"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500" dirty="0">
                <a:solidFill>
                  <a:srgbClr val="000000"/>
                </a:solidFill>
                <a:ea typeface="Arial Unicode MS" pitchFamily="34" charset="-128"/>
              </a:rPr>
              <a:t>MSME sector Generates approx. 27 Crores Direct Employment Across Industries in India</a:t>
            </a:r>
          </a:p>
        </p:txBody>
      </p:sp>
      <p:sp>
        <p:nvSpPr>
          <p:cNvPr id="4" name="Rectangle 3"/>
          <p:cNvSpPr/>
          <p:nvPr/>
        </p:nvSpPr>
        <p:spPr>
          <a:xfrm>
            <a:off x="228600" y="190900"/>
            <a:ext cx="7315200" cy="553998"/>
          </a:xfrm>
          <a:prstGeom prst="rect">
            <a:avLst/>
          </a:prstGeom>
        </p:spPr>
        <p:txBody>
          <a:bodyPr wrap="square">
            <a:spAutoFit/>
          </a:bodyPr>
          <a:lstStyle/>
          <a:p>
            <a:r>
              <a:rPr lang="en-US" sz="3000" b="1" dirty="0"/>
              <a:t>Universe of MSMEs in India </a:t>
            </a:r>
            <a:endParaRPr lang="en-US" sz="3000" dirty="0"/>
          </a:p>
        </p:txBody>
      </p:sp>
    </p:spTree>
    <p:extLst>
      <p:ext uri="{BB962C8B-B14F-4D97-AF65-F5344CB8AC3E}">
        <p14:creationId xmlns:p14="http://schemas.microsoft.com/office/powerpoint/2010/main" val="1596144640"/>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90900"/>
            <a:ext cx="7315200" cy="553998"/>
          </a:xfrm>
          <a:prstGeom prst="rect">
            <a:avLst/>
          </a:prstGeom>
        </p:spPr>
        <p:txBody>
          <a:bodyPr wrap="square">
            <a:spAutoFit/>
          </a:bodyPr>
          <a:lstStyle/>
          <a:p>
            <a:r>
              <a:rPr lang="en-US" sz="3000" b="1" dirty="0"/>
              <a:t>Basket of Incentives for MSMEs</a:t>
            </a:r>
            <a:endParaRPr lang="en-US" sz="3000" dirty="0"/>
          </a:p>
        </p:txBody>
      </p:sp>
      <p:graphicFrame>
        <p:nvGraphicFramePr>
          <p:cNvPr id="2" name="Table 1"/>
          <p:cNvGraphicFramePr>
            <a:graphicFrameLocks noGrp="1"/>
          </p:cNvGraphicFramePr>
          <p:nvPr/>
        </p:nvGraphicFramePr>
        <p:xfrm>
          <a:off x="381000" y="907859"/>
          <a:ext cx="8229600" cy="5684520"/>
        </p:xfrm>
        <a:graphic>
          <a:graphicData uri="http://schemas.openxmlformats.org/drawingml/2006/table">
            <a:tbl>
              <a:tblPr firstRow="1" bandRow="1">
                <a:tableStyleId>{5C22544A-7EE6-4342-B048-85BDC9FD1C3A}</a:tableStyleId>
              </a:tblPr>
              <a:tblGrid>
                <a:gridCol w="4724400">
                  <a:extLst>
                    <a:ext uri="{9D8B030D-6E8A-4147-A177-3AD203B41FA5}">
                      <a16:colId xmlns:a16="http://schemas.microsoft.com/office/drawing/2014/main" val="3164500123"/>
                    </a:ext>
                  </a:extLst>
                </a:gridCol>
                <a:gridCol w="1752600">
                  <a:extLst>
                    <a:ext uri="{9D8B030D-6E8A-4147-A177-3AD203B41FA5}">
                      <a16:colId xmlns:a16="http://schemas.microsoft.com/office/drawing/2014/main" val="3804622026"/>
                    </a:ext>
                  </a:extLst>
                </a:gridCol>
                <a:gridCol w="1752600">
                  <a:extLst>
                    <a:ext uri="{9D8B030D-6E8A-4147-A177-3AD203B41FA5}">
                      <a16:colId xmlns:a16="http://schemas.microsoft.com/office/drawing/2014/main" val="2855671925"/>
                    </a:ext>
                  </a:extLst>
                </a:gridCol>
              </a:tblGrid>
              <a:tr h="1119061">
                <a:tc>
                  <a:txBody>
                    <a:bodyPr/>
                    <a:lstStyle/>
                    <a:p>
                      <a:r>
                        <a:rPr lang="en-US" sz="2500" dirty="0">
                          <a:solidFill>
                            <a:schemeClr val="bg1"/>
                          </a:solidFill>
                        </a:rPr>
                        <a:t>Taluka Classification</a:t>
                      </a:r>
                    </a:p>
                  </a:txBody>
                  <a:tcPr/>
                </a:tc>
                <a:tc>
                  <a:txBody>
                    <a:bodyPr/>
                    <a:lstStyle/>
                    <a:p>
                      <a:r>
                        <a:rPr lang="en-US" sz="2500" dirty="0">
                          <a:solidFill>
                            <a:schemeClr val="bg1"/>
                          </a:solidFill>
                        </a:rPr>
                        <a:t>Incentive</a:t>
                      </a:r>
                      <a:r>
                        <a:rPr lang="en-US" sz="2500" baseline="0" dirty="0">
                          <a:solidFill>
                            <a:schemeClr val="bg1"/>
                          </a:solidFill>
                        </a:rPr>
                        <a:t> %</a:t>
                      </a:r>
                      <a:endParaRPr lang="en-US" sz="2500" dirty="0">
                        <a:solidFill>
                          <a:schemeClr val="bg1"/>
                        </a:solidFill>
                      </a:endParaRPr>
                    </a:p>
                  </a:txBody>
                  <a:tcPr/>
                </a:tc>
                <a:tc>
                  <a:txBody>
                    <a:bodyPr/>
                    <a:lstStyle/>
                    <a:p>
                      <a:r>
                        <a:rPr lang="en-US" sz="2500" dirty="0">
                          <a:solidFill>
                            <a:schemeClr val="bg1"/>
                          </a:solidFill>
                        </a:rPr>
                        <a:t>Eligibility Period (In Years)</a:t>
                      </a:r>
                    </a:p>
                  </a:txBody>
                  <a:tcPr/>
                </a:tc>
                <a:extLst>
                  <a:ext uri="{0D108BD9-81ED-4DB2-BD59-A6C34878D82A}">
                    <a16:rowId xmlns:a16="http://schemas.microsoft.com/office/drawing/2014/main" val="3892478458"/>
                  </a:ext>
                </a:extLst>
              </a:tr>
              <a:tr h="428282">
                <a:tc>
                  <a:txBody>
                    <a:bodyPr/>
                    <a:lstStyle/>
                    <a:p>
                      <a:pPr algn="ctr"/>
                      <a:r>
                        <a:rPr lang="en-US" sz="2500" dirty="0">
                          <a:solidFill>
                            <a:schemeClr val="bg1"/>
                          </a:solidFill>
                        </a:rPr>
                        <a:t>A</a:t>
                      </a:r>
                    </a:p>
                  </a:txBody>
                  <a:tcPr anchor="ctr"/>
                </a:tc>
                <a:tc>
                  <a:txBody>
                    <a:bodyPr/>
                    <a:lstStyle/>
                    <a:p>
                      <a:pPr algn="ctr"/>
                      <a:r>
                        <a:rPr lang="en-US" sz="2500" dirty="0">
                          <a:solidFill>
                            <a:schemeClr val="bg1"/>
                          </a:solidFill>
                        </a:rPr>
                        <a:t>-</a:t>
                      </a:r>
                    </a:p>
                  </a:txBody>
                  <a:tcPr anchor="ctr"/>
                </a:tc>
                <a:tc>
                  <a:txBody>
                    <a:bodyPr/>
                    <a:lstStyle/>
                    <a:p>
                      <a:pPr algn="ctr"/>
                      <a:r>
                        <a:rPr lang="en-US" sz="2500" dirty="0">
                          <a:solidFill>
                            <a:schemeClr val="bg1"/>
                          </a:solidFill>
                        </a:rPr>
                        <a:t>-</a:t>
                      </a:r>
                    </a:p>
                  </a:txBody>
                  <a:tcPr anchor="ctr"/>
                </a:tc>
                <a:extLst>
                  <a:ext uri="{0D108BD9-81ED-4DB2-BD59-A6C34878D82A}">
                    <a16:rowId xmlns:a16="http://schemas.microsoft.com/office/drawing/2014/main" val="3302158846"/>
                  </a:ext>
                </a:extLst>
              </a:tr>
              <a:tr h="428282">
                <a:tc>
                  <a:txBody>
                    <a:bodyPr/>
                    <a:lstStyle/>
                    <a:p>
                      <a:pPr algn="ctr"/>
                      <a:r>
                        <a:rPr lang="en-US" sz="2500" dirty="0">
                          <a:solidFill>
                            <a:schemeClr val="bg1"/>
                          </a:solidFill>
                        </a:rPr>
                        <a:t>B</a:t>
                      </a:r>
                    </a:p>
                  </a:txBody>
                  <a:tcPr anchor="ctr"/>
                </a:tc>
                <a:tc>
                  <a:txBody>
                    <a:bodyPr/>
                    <a:lstStyle/>
                    <a:p>
                      <a:pPr algn="ctr"/>
                      <a:r>
                        <a:rPr lang="en-US" sz="2500" dirty="0">
                          <a:solidFill>
                            <a:schemeClr val="bg1"/>
                          </a:solidFill>
                        </a:rPr>
                        <a:t>30%</a:t>
                      </a:r>
                    </a:p>
                  </a:txBody>
                  <a:tcPr anchor="ctr"/>
                </a:tc>
                <a:tc>
                  <a:txBody>
                    <a:bodyPr/>
                    <a:lstStyle/>
                    <a:p>
                      <a:pPr algn="ctr"/>
                      <a:r>
                        <a:rPr lang="en-US" sz="2500" dirty="0">
                          <a:solidFill>
                            <a:schemeClr val="bg1"/>
                          </a:solidFill>
                        </a:rPr>
                        <a:t>7</a:t>
                      </a:r>
                    </a:p>
                  </a:txBody>
                  <a:tcPr anchor="ctr"/>
                </a:tc>
                <a:extLst>
                  <a:ext uri="{0D108BD9-81ED-4DB2-BD59-A6C34878D82A}">
                    <a16:rowId xmlns:a16="http://schemas.microsoft.com/office/drawing/2014/main" val="3650365160"/>
                  </a:ext>
                </a:extLst>
              </a:tr>
              <a:tr h="448503">
                <a:tc>
                  <a:txBody>
                    <a:bodyPr/>
                    <a:lstStyle/>
                    <a:p>
                      <a:pPr algn="ctr"/>
                      <a:r>
                        <a:rPr lang="en-US" sz="2500" dirty="0">
                          <a:solidFill>
                            <a:schemeClr val="bg1"/>
                          </a:solidFill>
                        </a:rPr>
                        <a:t>C</a:t>
                      </a:r>
                    </a:p>
                  </a:txBody>
                  <a:tcPr anchor="ctr"/>
                </a:tc>
                <a:tc>
                  <a:txBody>
                    <a:bodyPr/>
                    <a:lstStyle/>
                    <a:p>
                      <a:pPr algn="ctr"/>
                      <a:r>
                        <a:rPr lang="en-US" sz="2500" dirty="0">
                          <a:solidFill>
                            <a:schemeClr val="bg1"/>
                          </a:solidFill>
                        </a:rPr>
                        <a:t>40%</a:t>
                      </a:r>
                    </a:p>
                  </a:txBody>
                  <a:tcPr anchor="ctr"/>
                </a:tc>
                <a:tc>
                  <a:txBody>
                    <a:bodyPr/>
                    <a:lstStyle/>
                    <a:p>
                      <a:pPr algn="ctr"/>
                      <a:r>
                        <a:rPr lang="en-US" sz="2500" dirty="0">
                          <a:solidFill>
                            <a:schemeClr val="bg1"/>
                          </a:solidFill>
                        </a:rPr>
                        <a:t>7</a:t>
                      </a:r>
                    </a:p>
                  </a:txBody>
                  <a:tcPr anchor="ctr"/>
                </a:tc>
                <a:extLst>
                  <a:ext uri="{0D108BD9-81ED-4DB2-BD59-A6C34878D82A}">
                    <a16:rowId xmlns:a16="http://schemas.microsoft.com/office/drawing/2014/main" val="1063610388"/>
                  </a:ext>
                </a:extLst>
              </a:tr>
              <a:tr h="428282">
                <a:tc>
                  <a:txBody>
                    <a:bodyPr/>
                    <a:lstStyle/>
                    <a:p>
                      <a:pPr algn="ctr"/>
                      <a:r>
                        <a:rPr lang="en-US" sz="2500" dirty="0">
                          <a:solidFill>
                            <a:schemeClr val="bg1"/>
                          </a:solidFill>
                        </a:rPr>
                        <a:t>D</a:t>
                      </a:r>
                    </a:p>
                  </a:txBody>
                  <a:tcPr anchor="ctr"/>
                </a:tc>
                <a:tc>
                  <a:txBody>
                    <a:bodyPr/>
                    <a:lstStyle/>
                    <a:p>
                      <a:pPr algn="ctr"/>
                      <a:r>
                        <a:rPr lang="en-US" sz="2500" dirty="0">
                          <a:solidFill>
                            <a:schemeClr val="bg1"/>
                          </a:solidFill>
                        </a:rPr>
                        <a:t>50%</a:t>
                      </a:r>
                    </a:p>
                  </a:txBody>
                  <a:tcPr anchor="ctr"/>
                </a:tc>
                <a:tc>
                  <a:txBody>
                    <a:bodyPr/>
                    <a:lstStyle/>
                    <a:p>
                      <a:pPr algn="ctr"/>
                      <a:r>
                        <a:rPr lang="en-US" sz="2500" dirty="0">
                          <a:solidFill>
                            <a:schemeClr val="bg1"/>
                          </a:solidFill>
                        </a:rPr>
                        <a:t>10</a:t>
                      </a:r>
                    </a:p>
                  </a:txBody>
                  <a:tcPr anchor="ctr"/>
                </a:tc>
                <a:extLst>
                  <a:ext uri="{0D108BD9-81ED-4DB2-BD59-A6C34878D82A}">
                    <a16:rowId xmlns:a16="http://schemas.microsoft.com/office/drawing/2014/main" val="1981697306"/>
                  </a:ext>
                </a:extLst>
              </a:tr>
              <a:tr h="428282">
                <a:tc>
                  <a:txBody>
                    <a:bodyPr/>
                    <a:lstStyle/>
                    <a:p>
                      <a:pPr algn="ctr"/>
                      <a:r>
                        <a:rPr lang="en-US" sz="2500" dirty="0">
                          <a:solidFill>
                            <a:schemeClr val="bg1"/>
                          </a:solidFill>
                        </a:rPr>
                        <a:t>D+</a:t>
                      </a:r>
                    </a:p>
                  </a:txBody>
                  <a:tcPr anchor="ctr"/>
                </a:tc>
                <a:tc>
                  <a:txBody>
                    <a:bodyPr/>
                    <a:lstStyle/>
                    <a:p>
                      <a:pPr algn="ctr"/>
                      <a:r>
                        <a:rPr lang="en-US" sz="2500" dirty="0">
                          <a:solidFill>
                            <a:schemeClr val="bg1"/>
                          </a:solidFill>
                        </a:rPr>
                        <a:t>60%</a:t>
                      </a:r>
                    </a:p>
                  </a:txBody>
                  <a:tcPr anchor="ctr"/>
                </a:tc>
                <a:tc>
                  <a:txBody>
                    <a:bodyPr/>
                    <a:lstStyle/>
                    <a:p>
                      <a:pPr algn="ctr"/>
                      <a:r>
                        <a:rPr lang="en-US" sz="2500" dirty="0">
                          <a:solidFill>
                            <a:schemeClr val="bg1"/>
                          </a:solidFill>
                        </a:rPr>
                        <a:t>10</a:t>
                      </a:r>
                    </a:p>
                  </a:txBody>
                  <a:tcPr anchor="ctr"/>
                </a:tc>
                <a:extLst>
                  <a:ext uri="{0D108BD9-81ED-4DB2-BD59-A6C34878D82A}">
                    <a16:rowId xmlns:a16="http://schemas.microsoft.com/office/drawing/2014/main" val="2420586019"/>
                  </a:ext>
                </a:extLst>
              </a:tr>
              <a:tr h="773671">
                <a:tc>
                  <a:txBody>
                    <a:bodyPr/>
                    <a:lstStyle/>
                    <a:p>
                      <a:pPr algn="ctr"/>
                      <a:r>
                        <a:rPr lang="en-US" sz="2500" dirty="0">
                          <a:solidFill>
                            <a:schemeClr val="bg1"/>
                          </a:solidFill>
                        </a:rPr>
                        <a:t>Vidharba, Marathwada, Ratnagiri, Sindhudurg &amp; Dhule</a:t>
                      </a:r>
                    </a:p>
                  </a:txBody>
                  <a:tcPr anchor="ctr"/>
                </a:tc>
                <a:tc>
                  <a:txBody>
                    <a:bodyPr/>
                    <a:lstStyle/>
                    <a:p>
                      <a:pPr algn="ctr"/>
                      <a:r>
                        <a:rPr lang="en-US" sz="2500" dirty="0">
                          <a:solidFill>
                            <a:schemeClr val="bg1"/>
                          </a:solidFill>
                        </a:rPr>
                        <a:t>80%</a:t>
                      </a:r>
                    </a:p>
                  </a:txBody>
                  <a:tcPr anchor="ctr"/>
                </a:tc>
                <a:tc>
                  <a:txBody>
                    <a:bodyPr/>
                    <a:lstStyle/>
                    <a:p>
                      <a:pPr algn="ctr"/>
                      <a:r>
                        <a:rPr lang="en-US" sz="2500" dirty="0">
                          <a:solidFill>
                            <a:schemeClr val="bg1"/>
                          </a:solidFill>
                        </a:rPr>
                        <a:t>10</a:t>
                      </a:r>
                    </a:p>
                  </a:txBody>
                  <a:tcPr anchor="ctr"/>
                </a:tc>
                <a:extLst>
                  <a:ext uri="{0D108BD9-81ED-4DB2-BD59-A6C34878D82A}">
                    <a16:rowId xmlns:a16="http://schemas.microsoft.com/office/drawing/2014/main" val="3330388325"/>
                  </a:ext>
                </a:extLst>
              </a:tr>
              <a:tr h="11190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500" dirty="0">
                          <a:solidFill>
                            <a:schemeClr val="bg1"/>
                          </a:solidFill>
                        </a:rPr>
                        <a:t>No Industry Districts, Naxalism</a:t>
                      </a:r>
                      <a:r>
                        <a:rPr lang="en-US" sz="2500" baseline="0" dirty="0">
                          <a:solidFill>
                            <a:schemeClr val="bg1"/>
                          </a:solidFill>
                        </a:rPr>
                        <a:t> Affected Areas and </a:t>
                      </a:r>
                      <a:r>
                        <a:rPr lang="en-US" sz="2500" b="1" baseline="0" dirty="0">
                          <a:solidFill>
                            <a:schemeClr val="bg1"/>
                          </a:solidFill>
                        </a:rPr>
                        <a:t>aspirational areas like Nandurbar</a:t>
                      </a:r>
                      <a:endParaRPr lang="en-US" sz="2500" b="1" dirty="0">
                        <a:solidFill>
                          <a:schemeClr val="bg1"/>
                        </a:solidFill>
                      </a:endParaRPr>
                    </a:p>
                  </a:txBody>
                  <a:tcPr anchor="ctr"/>
                </a:tc>
                <a:tc>
                  <a:txBody>
                    <a:bodyPr/>
                    <a:lstStyle/>
                    <a:p>
                      <a:pPr algn="ctr"/>
                      <a:r>
                        <a:rPr lang="en-US" sz="2500" dirty="0">
                          <a:solidFill>
                            <a:schemeClr val="bg1"/>
                          </a:solidFill>
                        </a:rPr>
                        <a:t>100%</a:t>
                      </a:r>
                    </a:p>
                  </a:txBody>
                  <a:tcPr anchor="ctr"/>
                </a:tc>
                <a:tc>
                  <a:txBody>
                    <a:bodyPr/>
                    <a:lstStyle/>
                    <a:p>
                      <a:pPr algn="ctr"/>
                      <a:r>
                        <a:rPr lang="en-US" sz="2500" dirty="0">
                          <a:solidFill>
                            <a:schemeClr val="bg1"/>
                          </a:solidFill>
                        </a:rPr>
                        <a:t>10</a:t>
                      </a:r>
                    </a:p>
                  </a:txBody>
                  <a:tcPr anchor="ctr"/>
                </a:tc>
                <a:extLst>
                  <a:ext uri="{0D108BD9-81ED-4DB2-BD59-A6C34878D82A}">
                    <a16:rowId xmlns:a16="http://schemas.microsoft.com/office/drawing/2014/main" val="3466097708"/>
                  </a:ext>
                </a:extLst>
              </a:tr>
            </a:tbl>
          </a:graphicData>
        </a:graphic>
      </p:graphicFrame>
    </p:spTree>
    <p:extLst>
      <p:ext uri="{BB962C8B-B14F-4D97-AF65-F5344CB8AC3E}">
        <p14:creationId xmlns:p14="http://schemas.microsoft.com/office/powerpoint/2010/main" val="3432025309"/>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8600" y="666550"/>
            <a:ext cx="8686800" cy="2914850"/>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lIns="90000" tIns="46800" rIns="90000" bIns="46800"/>
          <a:lstStyle/>
          <a:p>
            <a:endParaRPr lang="en-US" sz="1000" b="1" dirty="0"/>
          </a:p>
          <a:p>
            <a:pPr marL="285750" indent="-285750">
              <a:buFont typeface="Wingdings" panose="05000000000000000000" pitchFamily="2" charset="2"/>
              <a:buChar char="Ø"/>
            </a:pPr>
            <a:r>
              <a:rPr lang="en-US" sz="2800" dirty="0"/>
              <a:t>For Food / Agro Processing units, additional subsidy of 20% and additional period of 2 years </a:t>
            </a:r>
            <a:endParaRPr lang="en-US" sz="2500" dirty="0"/>
          </a:p>
        </p:txBody>
      </p:sp>
      <p:sp>
        <p:nvSpPr>
          <p:cNvPr id="5" name="Rectangle 4"/>
          <p:cNvSpPr/>
          <p:nvPr/>
        </p:nvSpPr>
        <p:spPr>
          <a:xfrm>
            <a:off x="228600" y="190900"/>
            <a:ext cx="7315200" cy="553998"/>
          </a:xfrm>
          <a:prstGeom prst="rect">
            <a:avLst/>
          </a:prstGeom>
        </p:spPr>
        <p:txBody>
          <a:bodyPr wrap="square">
            <a:spAutoFit/>
          </a:bodyPr>
          <a:lstStyle/>
          <a:p>
            <a:r>
              <a:rPr lang="en-US" sz="3000" b="1" dirty="0"/>
              <a:t>PSI 2019 for MSMEs</a:t>
            </a:r>
            <a:endParaRPr lang="en-US" sz="3000" dirty="0"/>
          </a:p>
        </p:txBody>
      </p:sp>
    </p:spTree>
    <p:extLst>
      <p:ext uri="{BB962C8B-B14F-4D97-AF65-F5344CB8AC3E}">
        <p14:creationId xmlns:p14="http://schemas.microsoft.com/office/powerpoint/2010/main" val="269370365"/>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90900"/>
            <a:ext cx="7315200" cy="553998"/>
          </a:xfrm>
          <a:prstGeom prst="rect">
            <a:avLst/>
          </a:prstGeom>
        </p:spPr>
        <p:txBody>
          <a:bodyPr wrap="square">
            <a:spAutoFit/>
          </a:bodyPr>
          <a:lstStyle/>
          <a:p>
            <a:r>
              <a:rPr lang="en-US" sz="3000" b="1" dirty="0"/>
              <a:t>Area Classification Near Mumbai</a:t>
            </a:r>
            <a:endParaRPr lang="en-US" sz="3000" dirty="0"/>
          </a:p>
        </p:txBody>
      </p:sp>
      <p:graphicFrame>
        <p:nvGraphicFramePr>
          <p:cNvPr id="2" name="Table 1">
            <a:extLst>
              <a:ext uri="{FF2B5EF4-FFF2-40B4-BE49-F238E27FC236}">
                <a16:creationId xmlns:a16="http://schemas.microsoft.com/office/drawing/2014/main" id="{D850229E-DB4A-EA75-C56C-99CED0311353}"/>
              </a:ext>
            </a:extLst>
          </p:cNvPr>
          <p:cNvGraphicFramePr>
            <a:graphicFrameLocks noGrp="1"/>
          </p:cNvGraphicFramePr>
          <p:nvPr/>
        </p:nvGraphicFramePr>
        <p:xfrm>
          <a:off x="152400" y="990601"/>
          <a:ext cx="8915400" cy="4989995"/>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954879395"/>
                    </a:ext>
                  </a:extLst>
                </a:gridCol>
                <a:gridCol w="1806934">
                  <a:extLst>
                    <a:ext uri="{9D8B030D-6E8A-4147-A177-3AD203B41FA5}">
                      <a16:colId xmlns:a16="http://schemas.microsoft.com/office/drawing/2014/main" val="389127352"/>
                    </a:ext>
                  </a:extLst>
                </a:gridCol>
                <a:gridCol w="1395454">
                  <a:extLst>
                    <a:ext uri="{9D8B030D-6E8A-4147-A177-3AD203B41FA5}">
                      <a16:colId xmlns:a16="http://schemas.microsoft.com/office/drawing/2014/main" val="70148512"/>
                    </a:ext>
                  </a:extLst>
                </a:gridCol>
                <a:gridCol w="1705555">
                  <a:extLst>
                    <a:ext uri="{9D8B030D-6E8A-4147-A177-3AD203B41FA5}">
                      <a16:colId xmlns:a16="http://schemas.microsoft.com/office/drawing/2014/main" val="294609462"/>
                    </a:ext>
                  </a:extLst>
                </a:gridCol>
                <a:gridCol w="1395454">
                  <a:extLst>
                    <a:ext uri="{9D8B030D-6E8A-4147-A177-3AD203B41FA5}">
                      <a16:colId xmlns:a16="http://schemas.microsoft.com/office/drawing/2014/main" val="3809327573"/>
                    </a:ext>
                  </a:extLst>
                </a:gridCol>
                <a:gridCol w="1240403">
                  <a:extLst>
                    <a:ext uri="{9D8B030D-6E8A-4147-A177-3AD203B41FA5}">
                      <a16:colId xmlns:a16="http://schemas.microsoft.com/office/drawing/2014/main" val="2089849666"/>
                    </a:ext>
                  </a:extLst>
                </a:gridCol>
              </a:tblGrid>
              <a:tr h="739551">
                <a:tc>
                  <a:txBody>
                    <a:bodyPr/>
                    <a:lstStyle/>
                    <a:p>
                      <a:r>
                        <a:rPr lang="en-US" sz="2500" dirty="0">
                          <a:solidFill>
                            <a:schemeClr val="bg1"/>
                          </a:solidFill>
                        </a:rPr>
                        <a:t>District</a:t>
                      </a:r>
                    </a:p>
                  </a:txBody>
                  <a:tcPr/>
                </a:tc>
                <a:tc>
                  <a:txBody>
                    <a:bodyPr/>
                    <a:lstStyle/>
                    <a:p>
                      <a:r>
                        <a:rPr lang="en-US" sz="2500" dirty="0">
                          <a:solidFill>
                            <a:schemeClr val="bg1"/>
                          </a:solidFill>
                        </a:rPr>
                        <a:t>Group A</a:t>
                      </a:r>
                    </a:p>
                  </a:txBody>
                  <a:tcPr/>
                </a:tc>
                <a:tc>
                  <a:txBody>
                    <a:bodyPr/>
                    <a:lstStyle/>
                    <a:p>
                      <a:r>
                        <a:rPr lang="en-US" sz="2500" dirty="0">
                          <a:solidFill>
                            <a:schemeClr val="bg1"/>
                          </a:solidFill>
                        </a:rPr>
                        <a:t>Group B</a:t>
                      </a:r>
                    </a:p>
                  </a:txBody>
                  <a:tcPr/>
                </a:tc>
                <a:tc>
                  <a:txBody>
                    <a:bodyPr/>
                    <a:lstStyle/>
                    <a:p>
                      <a:r>
                        <a:rPr lang="en-US" sz="2500" dirty="0">
                          <a:solidFill>
                            <a:schemeClr val="bg1"/>
                          </a:solidFill>
                        </a:rPr>
                        <a:t>Group C</a:t>
                      </a:r>
                    </a:p>
                  </a:txBody>
                  <a:tcPr/>
                </a:tc>
                <a:tc>
                  <a:txBody>
                    <a:bodyPr/>
                    <a:lstStyle/>
                    <a:p>
                      <a:r>
                        <a:rPr lang="en-US" sz="2500" dirty="0">
                          <a:solidFill>
                            <a:schemeClr val="bg1"/>
                          </a:solidFill>
                        </a:rPr>
                        <a:t>Group D</a:t>
                      </a:r>
                    </a:p>
                  </a:txBody>
                  <a:tcPr/>
                </a:tc>
                <a:tc>
                  <a:txBody>
                    <a:bodyPr/>
                    <a:lstStyle/>
                    <a:p>
                      <a:r>
                        <a:rPr lang="en-US" sz="2500" dirty="0">
                          <a:solidFill>
                            <a:schemeClr val="bg1"/>
                          </a:solidFill>
                        </a:rPr>
                        <a:t>Group D+</a:t>
                      </a:r>
                    </a:p>
                  </a:txBody>
                  <a:tcPr/>
                </a:tc>
                <a:extLst>
                  <a:ext uri="{0D108BD9-81ED-4DB2-BD59-A6C34878D82A}">
                    <a16:rowId xmlns:a16="http://schemas.microsoft.com/office/drawing/2014/main" val="2528525727"/>
                  </a:ext>
                </a:extLst>
              </a:tr>
              <a:tr h="739551">
                <a:tc>
                  <a:txBody>
                    <a:bodyPr/>
                    <a:lstStyle/>
                    <a:p>
                      <a:r>
                        <a:rPr lang="en-US" sz="2500" dirty="0">
                          <a:solidFill>
                            <a:schemeClr val="bg1"/>
                          </a:solidFill>
                        </a:rPr>
                        <a:t>Greater Mumbai</a:t>
                      </a:r>
                    </a:p>
                  </a:txBody>
                  <a:tcPr/>
                </a:tc>
                <a:tc>
                  <a:txBody>
                    <a:bodyPr/>
                    <a:lstStyle/>
                    <a:p>
                      <a:r>
                        <a:rPr lang="en-US" sz="2500" dirty="0">
                          <a:solidFill>
                            <a:schemeClr val="bg1"/>
                          </a:solidFill>
                        </a:rPr>
                        <a:t>Greater</a:t>
                      </a:r>
                      <a:r>
                        <a:rPr lang="en-US" sz="2500" baseline="0" dirty="0">
                          <a:solidFill>
                            <a:schemeClr val="bg1"/>
                          </a:solidFill>
                        </a:rPr>
                        <a:t> Mumbai</a:t>
                      </a:r>
                      <a:endParaRPr lang="en-US" sz="2500" dirty="0">
                        <a:solidFill>
                          <a:schemeClr val="bg1"/>
                        </a:solidFill>
                      </a:endParaRPr>
                    </a:p>
                  </a:txBody>
                  <a:tcPr/>
                </a:tc>
                <a:tc>
                  <a:txBody>
                    <a:bodyPr/>
                    <a:lstStyle/>
                    <a:p>
                      <a:endParaRPr lang="en-US" sz="2500" dirty="0">
                        <a:solidFill>
                          <a:schemeClr val="bg1"/>
                        </a:solidFill>
                      </a:endParaRPr>
                    </a:p>
                  </a:txBody>
                  <a:tcPr/>
                </a:tc>
                <a:tc>
                  <a:txBody>
                    <a:bodyPr/>
                    <a:lstStyle/>
                    <a:p>
                      <a:endParaRPr lang="en-US" sz="2500" dirty="0">
                        <a:solidFill>
                          <a:schemeClr val="bg1"/>
                        </a:solidFill>
                      </a:endParaRPr>
                    </a:p>
                  </a:txBody>
                  <a:tcPr/>
                </a:tc>
                <a:tc>
                  <a:txBody>
                    <a:bodyPr/>
                    <a:lstStyle/>
                    <a:p>
                      <a:endParaRPr lang="en-US" sz="2500" dirty="0">
                        <a:solidFill>
                          <a:schemeClr val="bg1"/>
                        </a:solidFill>
                      </a:endParaRPr>
                    </a:p>
                  </a:txBody>
                  <a:tcPr/>
                </a:tc>
                <a:tc>
                  <a:txBody>
                    <a:bodyPr/>
                    <a:lstStyle/>
                    <a:p>
                      <a:endParaRPr lang="en-US" sz="2500" dirty="0">
                        <a:solidFill>
                          <a:schemeClr val="bg1"/>
                        </a:solidFill>
                      </a:endParaRPr>
                    </a:p>
                  </a:txBody>
                  <a:tcPr/>
                </a:tc>
                <a:extLst>
                  <a:ext uri="{0D108BD9-81ED-4DB2-BD59-A6C34878D82A}">
                    <a16:rowId xmlns:a16="http://schemas.microsoft.com/office/drawing/2014/main" val="4232470032"/>
                  </a:ext>
                </a:extLst>
              </a:tr>
              <a:tr h="1730021">
                <a:tc>
                  <a:txBody>
                    <a:bodyPr/>
                    <a:lstStyle/>
                    <a:p>
                      <a:r>
                        <a:rPr lang="en-US" sz="2500" dirty="0">
                          <a:solidFill>
                            <a:schemeClr val="bg1"/>
                          </a:solidFill>
                        </a:rPr>
                        <a:t>Thane</a:t>
                      </a:r>
                    </a:p>
                  </a:txBody>
                  <a:tcPr/>
                </a:tc>
                <a:tc>
                  <a:txBody>
                    <a:bodyPr/>
                    <a:lstStyle/>
                    <a:p>
                      <a:r>
                        <a:rPr lang="en-US" sz="2500" dirty="0">
                          <a:solidFill>
                            <a:schemeClr val="bg1"/>
                          </a:solidFill>
                        </a:rPr>
                        <a:t>Thane, Kalyan, Ullhasnagar, Ambarnath,</a:t>
                      </a:r>
                      <a:r>
                        <a:rPr lang="en-US" sz="2500" baseline="0" dirty="0">
                          <a:solidFill>
                            <a:schemeClr val="bg1"/>
                          </a:solidFill>
                        </a:rPr>
                        <a:t> Bhivandi@</a:t>
                      </a:r>
                      <a:endParaRPr lang="en-US" sz="2500" dirty="0">
                        <a:solidFill>
                          <a:schemeClr val="bg1"/>
                        </a:solidFill>
                      </a:endParaRPr>
                    </a:p>
                  </a:txBody>
                  <a:tcPr/>
                </a:tc>
                <a:tc>
                  <a:txBody>
                    <a:bodyPr/>
                    <a:lstStyle/>
                    <a:p>
                      <a:r>
                        <a:rPr lang="en-US" sz="2500" dirty="0">
                          <a:solidFill>
                            <a:schemeClr val="bg1"/>
                          </a:solidFill>
                        </a:rPr>
                        <a:t>Murbad</a:t>
                      </a:r>
                    </a:p>
                  </a:txBody>
                  <a:tcPr/>
                </a:tc>
                <a:tc>
                  <a:txBody>
                    <a:bodyPr/>
                    <a:lstStyle/>
                    <a:p>
                      <a:r>
                        <a:rPr lang="en-US" sz="2500" dirty="0">
                          <a:solidFill>
                            <a:schemeClr val="bg1"/>
                          </a:solidFill>
                        </a:rPr>
                        <a:t>Bhivandi $</a:t>
                      </a:r>
                    </a:p>
                    <a:p>
                      <a:endParaRPr lang="en-US" sz="2500" dirty="0">
                        <a:solidFill>
                          <a:schemeClr val="bg1"/>
                        </a:solidFill>
                      </a:endParaRPr>
                    </a:p>
                    <a:p>
                      <a:r>
                        <a:rPr lang="en-US" sz="2500" dirty="0">
                          <a:solidFill>
                            <a:schemeClr val="bg1"/>
                          </a:solidFill>
                        </a:rPr>
                        <a:t>Shahpur</a:t>
                      </a:r>
                    </a:p>
                  </a:txBody>
                  <a:tcPr/>
                </a:tc>
                <a:tc>
                  <a:txBody>
                    <a:bodyPr/>
                    <a:lstStyle/>
                    <a:p>
                      <a:endParaRPr lang="en-US" sz="2500" dirty="0">
                        <a:solidFill>
                          <a:schemeClr val="bg1"/>
                        </a:solidFill>
                      </a:endParaRPr>
                    </a:p>
                  </a:txBody>
                  <a:tcPr/>
                </a:tc>
                <a:tc>
                  <a:txBody>
                    <a:bodyPr/>
                    <a:lstStyle/>
                    <a:p>
                      <a:endParaRPr lang="en-US" sz="2500" dirty="0">
                        <a:solidFill>
                          <a:schemeClr val="bg1"/>
                        </a:solidFill>
                      </a:endParaRPr>
                    </a:p>
                  </a:txBody>
                  <a:tcPr/>
                </a:tc>
                <a:extLst>
                  <a:ext uri="{0D108BD9-81ED-4DB2-BD59-A6C34878D82A}">
                    <a16:rowId xmlns:a16="http://schemas.microsoft.com/office/drawing/2014/main" val="521322295"/>
                  </a:ext>
                </a:extLst>
              </a:tr>
              <a:tr h="1286675">
                <a:tc>
                  <a:txBody>
                    <a:bodyPr/>
                    <a:lstStyle/>
                    <a:p>
                      <a:r>
                        <a:rPr lang="en-US" sz="2500" dirty="0">
                          <a:solidFill>
                            <a:schemeClr val="bg1"/>
                          </a:solidFill>
                        </a:rPr>
                        <a:t>Nashik</a:t>
                      </a:r>
                    </a:p>
                  </a:txBody>
                  <a:tcPr/>
                </a:tc>
                <a:tc>
                  <a:txBody>
                    <a:bodyPr/>
                    <a:lstStyle/>
                    <a:p>
                      <a:endParaRPr lang="en-US" sz="2500" dirty="0">
                        <a:solidFill>
                          <a:schemeClr val="bg1"/>
                        </a:solidFill>
                      </a:endParaRPr>
                    </a:p>
                  </a:txBody>
                  <a:tcPr/>
                </a:tc>
                <a:tc>
                  <a:txBody>
                    <a:bodyPr/>
                    <a:lstStyle/>
                    <a:p>
                      <a:r>
                        <a:rPr lang="en-US" sz="2500" dirty="0">
                          <a:solidFill>
                            <a:schemeClr val="bg1"/>
                          </a:solidFill>
                        </a:rPr>
                        <a:t>Nashik</a:t>
                      </a:r>
                    </a:p>
                  </a:txBody>
                  <a:tcPr/>
                </a:tc>
                <a:tc>
                  <a:txBody>
                    <a:bodyPr/>
                    <a:lstStyle/>
                    <a:p>
                      <a:r>
                        <a:rPr lang="en-US" sz="2500" dirty="0" err="1">
                          <a:solidFill>
                            <a:schemeClr val="bg1"/>
                          </a:solidFill>
                        </a:rPr>
                        <a:t>Niphad</a:t>
                      </a:r>
                      <a:endParaRPr lang="en-US" sz="2500" dirty="0">
                        <a:solidFill>
                          <a:schemeClr val="bg1"/>
                        </a:solidFill>
                      </a:endParaRPr>
                    </a:p>
                    <a:p>
                      <a:r>
                        <a:rPr lang="en-US" sz="2500" dirty="0" err="1">
                          <a:solidFill>
                            <a:schemeClr val="bg1"/>
                          </a:solidFill>
                        </a:rPr>
                        <a:t>Sinnar</a:t>
                      </a:r>
                      <a:endParaRPr lang="en-US" sz="2500" dirty="0">
                        <a:solidFill>
                          <a:schemeClr val="bg1"/>
                        </a:solidFill>
                      </a:endParaRPr>
                    </a:p>
                  </a:txBody>
                  <a:tcPr/>
                </a:tc>
                <a:tc>
                  <a:txBody>
                    <a:bodyPr/>
                    <a:lstStyle/>
                    <a:p>
                      <a:r>
                        <a:rPr lang="en-US" sz="2500" dirty="0" err="1">
                          <a:solidFill>
                            <a:schemeClr val="bg1"/>
                          </a:solidFill>
                        </a:rPr>
                        <a:t>Dindori</a:t>
                      </a:r>
                      <a:endParaRPr lang="en-US" sz="2500" dirty="0">
                        <a:solidFill>
                          <a:schemeClr val="bg1"/>
                        </a:solidFill>
                      </a:endParaRPr>
                    </a:p>
                    <a:p>
                      <a:r>
                        <a:rPr lang="en-US" sz="2500" dirty="0" err="1">
                          <a:solidFill>
                            <a:schemeClr val="bg1"/>
                          </a:solidFill>
                        </a:rPr>
                        <a:t>Yeola</a:t>
                      </a:r>
                      <a:endParaRPr lang="en-US" sz="2500" dirty="0">
                        <a:solidFill>
                          <a:schemeClr val="bg1"/>
                        </a:solidFill>
                      </a:endParaRPr>
                    </a:p>
                    <a:p>
                      <a:r>
                        <a:rPr lang="en-US" sz="2500" dirty="0" err="1">
                          <a:solidFill>
                            <a:schemeClr val="bg1"/>
                          </a:solidFill>
                        </a:rPr>
                        <a:t>Igatpuri</a:t>
                      </a:r>
                      <a:endParaRPr lang="en-US" sz="2500" dirty="0">
                        <a:solidFill>
                          <a:schemeClr val="bg1"/>
                        </a:solidFill>
                      </a:endParaRPr>
                    </a:p>
                  </a:txBody>
                  <a:tcPr/>
                </a:tc>
                <a:tc>
                  <a:txBody>
                    <a:bodyPr/>
                    <a:lstStyle/>
                    <a:p>
                      <a:r>
                        <a:rPr lang="en-US" sz="2500" dirty="0" err="1">
                          <a:solidFill>
                            <a:schemeClr val="bg1"/>
                          </a:solidFill>
                        </a:rPr>
                        <a:t>Velhe</a:t>
                      </a:r>
                      <a:endParaRPr lang="en-US" sz="2500" dirty="0">
                        <a:solidFill>
                          <a:schemeClr val="bg1"/>
                        </a:solidFill>
                      </a:endParaRPr>
                    </a:p>
                  </a:txBody>
                  <a:tcPr/>
                </a:tc>
                <a:extLst>
                  <a:ext uri="{0D108BD9-81ED-4DB2-BD59-A6C34878D82A}">
                    <a16:rowId xmlns:a16="http://schemas.microsoft.com/office/drawing/2014/main" val="2527657516"/>
                  </a:ext>
                </a:extLst>
              </a:tr>
            </a:tbl>
          </a:graphicData>
        </a:graphic>
      </p:graphicFrame>
    </p:spTree>
    <p:extLst>
      <p:ext uri="{BB962C8B-B14F-4D97-AF65-F5344CB8AC3E}">
        <p14:creationId xmlns:p14="http://schemas.microsoft.com/office/powerpoint/2010/main" val="666616718"/>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053648-DD72-5C89-71B6-C162AEC8B28A}"/>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A2DB4495-E8FA-F6DC-CEFA-23AB028B0E50}"/>
              </a:ext>
            </a:extLst>
          </p:cNvPr>
          <p:cNvSpPr/>
          <p:nvPr/>
        </p:nvSpPr>
        <p:spPr>
          <a:xfrm>
            <a:off x="228600" y="190900"/>
            <a:ext cx="7315200" cy="553998"/>
          </a:xfrm>
          <a:prstGeom prst="rect">
            <a:avLst/>
          </a:prstGeom>
        </p:spPr>
        <p:txBody>
          <a:bodyPr wrap="square">
            <a:spAutoFit/>
          </a:bodyPr>
          <a:lstStyle/>
          <a:p>
            <a:r>
              <a:rPr lang="en-US" sz="3000" b="1" dirty="0"/>
              <a:t>Area Classification Near Mumbai</a:t>
            </a:r>
            <a:endParaRPr lang="en-US" sz="3000" dirty="0"/>
          </a:p>
        </p:txBody>
      </p:sp>
      <p:graphicFrame>
        <p:nvGraphicFramePr>
          <p:cNvPr id="2" name="Table 1">
            <a:extLst>
              <a:ext uri="{FF2B5EF4-FFF2-40B4-BE49-F238E27FC236}">
                <a16:creationId xmlns:a16="http://schemas.microsoft.com/office/drawing/2014/main" id="{C1066A26-8B4B-85B2-9EFE-73B33B0DB14B}"/>
              </a:ext>
            </a:extLst>
          </p:cNvPr>
          <p:cNvGraphicFramePr>
            <a:graphicFrameLocks noGrp="1"/>
          </p:cNvGraphicFramePr>
          <p:nvPr/>
        </p:nvGraphicFramePr>
        <p:xfrm>
          <a:off x="152400" y="791845"/>
          <a:ext cx="8763000" cy="5761355"/>
        </p:xfrm>
        <a:graphic>
          <a:graphicData uri="http://schemas.openxmlformats.org/drawingml/2006/table">
            <a:tbl>
              <a:tblPr firstRow="1" bandRow="1">
                <a:tableStyleId>{5C22544A-7EE6-4342-B048-85BDC9FD1C3A}</a:tableStyleId>
              </a:tblPr>
              <a:tblGrid>
                <a:gridCol w="1460500">
                  <a:extLst>
                    <a:ext uri="{9D8B030D-6E8A-4147-A177-3AD203B41FA5}">
                      <a16:colId xmlns:a16="http://schemas.microsoft.com/office/drawing/2014/main" val="954879395"/>
                    </a:ext>
                  </a:extLst>
                </a:gridCol>
                <a:gridCol w="1460500">
                  <a:extLst>
                    <a:ext uri="{9D8B030D-6E8A-4147-A177-3AD203B41FA5}">
                      <a16:colId xmlns:a16="http://schemas.microsoft.com/office/drawing/2014/main" val="389127352"/>
                    </a:ext>
                  </a:extLst>
                </a:gridCol>
                <a:gridCol w="1460500">
                  <a:extLst>
                    <a:ext uri="{9D8B030D-6E8A-4147-A177-3AD203B41FA5}">
                      <a16:colId xmlns:a16="http://schemas.microsoft.com/office/drawing/2014/main" val="70148512"/>
                    </a:ext>
                  </a:extLst>
                </a:gridCol>
                <a:gridCol w="1460500">
                  <a:extLst>
                    <a:ext uri="{9D8B030D-6E8A-4147-A177-3AD203B41FA5}">
                      <a16:colId xmlns:a16="http://schemas.microsoft.com/office/drawing/2014/main" val="294609462"/>
                    </a:ext>
                  </a:extLst>
                </a:gridCol>
                <a:gridCol w="1460500">
                  <a:extLst>
                    <a:ext uri="{9D8B030D-6E8A-4147-A177-3AD203B41FA5}">
                      <a16:colId xmlns:a16="http://schemas.microsoft.com/office/drawing/2014/main" val="3809327573"/>
                    </a:ext>
                  </a:extLst>
                </a:gridCol>
                <a:gridCol w="1460500">
                  <a:extLst>
                    <a:ext uri="{9D8B030D-6E8A-4147-A177-3AD203B41FA5}">
                      <a16:colId xmlns:a16="http://schemas.microsoft.com/office/drawing/2014/main" val="2089849666"/>
                    </a:ext>
                  </a:extLst>
                </a:gridCol>
              </a:tblGrid>
              <a:tr h="625475">
                <a:tc>
                  <a:txBody>
                    <a:bodyPr/>
                    <a:lstStyle/>
                    <a:p>
                      <a:r>
                        <a:rPr lang="en-US" sz="2500" dirty="0">
                          <a:solidFill>
                            <a:schemeClr val="bg1"/>
                          </a:solidFill>
                        </a:rPr>
                        <a:t>District</a:t>
                      </a:r>
                    </a:p>
                  </a:txBody>
                  <a:tcPr/>
                </a:tc>
                <a:tc>
                  <a:txBody>
                    <a:bodyPr/>
                    <a:lstStyle/>
                    <a:p>
                      <a:r>
                        <a:rPr lang="en-US" sz="2500" dirty="0">
                          <a:solidFill>
                            <a:schemeClr val="bg1"/>
                          </a:solidFill>
                        </a:rPr>
                        <a:t>Group A</a:t>
                      </a:r>
                    </a:p>
                  </a:txBody>
                  <a:tcPr/>
                </a:tc>
                <a:tc>
                  <a:txBody>
                    <a:bodyPr/>
                    <a:lstStyle/>
                    <a:p>
                      <a:r>
                        <a:rPr lang="en-US" sz="2500" dirty="0">
                          <a:solidFill>
                            <a:schemeClr val="bg1"/>
                          </a:solidFill>
                        </a:rPr>
                        <a:t>Group B</a:t>
                      </a:r>
                    </a:p>
                  </a:txBody>
                  <a:tcPr/>
                </a:tc>
                <a:tc>
                  <a:txBody>
                    <a:bodyPr/>
                    <a:lstStyle/>
                    <a:p>
                      <a:r>
                        <a:rPr lang="en-US" sz="2500" dirty="0">
                          <a:solidFill>
                            <a:schemeClr val="bg1"/>
                          </a:solidFill>
                        </a:rPr>
                        <a:t>Group C</a:t>
                      </a:r>
                    </a:p>
                  </a:txBody>
                  <a:tcPr/>
                </a:tc>
                <a:tc>
                  <a:txBody>
                    <a:bodyPr/>
                    <a:lstStyle/>
                    <a:p>
                      <a:r>
                        <a:rPr lang="en-US" sz="2500" dirty="0">
                          <a:solidFill>
                            <a:schemeClr val="bg1"/>
                          </a:solidFill>
                        </a:rPr>
                        <a:t>Group D</a:t>
                      </a:r>
                    </a:p>
                  </a:txBody>
                  <a:tcPr/>
                </a:tc>
                <a:tc>
                  <a:txBody>
                    <a:bodyPr/>
                    <a:lstStyle/>
                    <a:p>
                      <a:r>
                        <a:rPr lang="en-US" sz="2500" dirty="0">
                          <a:solidFill>
                            <a:schemeClr val="bg1"/>
                          </a:solidFill>
                        </a:rPr>
                        <a:t>Group D+</a:t>
                      </a:r>
                    </a:p>
                  </a:txBody>
                  <a:tcPr/>
                </a:tc>
                <a:extLst>
                  <a:ext uri="{0D108BD9-81ED-4DB2-BD59-A6C34878D82A}">
                    <a16:rowId xmlns:a16="http://schemas.microsoft.com/office/drawing/2014/main" val="2528525727"/>
                  </a:ext>
                </a:extLst>
              </a:tr>
              <a:tr h="625475">
                <a:tc>
                  <a:txBody>
                    <a:bodyPr/>
                    <a:lstStyle/>
                    <a:p>
                      <a:r>
                        <a:rPr lang="en-US" sz="2500" dirty="0">
                          <a:solidFill>
                            <a:schemeClr val="bg1"/>
                          </a:solidFill>
                        </a:rPr>
                        <a:t>Palghar</a:t>
                      </a:r>
                    </a:p>
                  </a:txBody>
                  <a:tcPr/>
                </a:tc>
                <a:tc>
                  <a:txBody>
                    <a:bodyPr/>
                    <a:lstStyle/>
                    <a:p>
                      <a:r>
                        <a:rPr lang="en-US" sz="2500" dirty="0">
                          <a:solidFill>
                            <a:schemeClr val="bg1"/>
                          </a:solidFill>
                        </a:rPr>
                        <a:t>Vasai</a:t>
                      </a:r>
                    </a:p>
                    <a:p>
                      <a:r>
                        <a:rPr lang="en-US" sz="2500" dirty="0">
                          <a:solidFill>
                            <a:schemeClr val="bg1"/>
                          </a:solidFill>
                        </a:rPr>
                        <a:t>Palghar</a:t>
                      </a:r>
                    </a:p>
                  </a:txBody>
                  <a:tcPr/>
                </a:tc>
                <a:tc>
                  <a:txBody>
                    <a:bodyPr/>
                    <a:lstStyle/>
                    <a:p>
                      <a:r>
                        <a:rPr lang="en-US" sz="2500" dirty="0">
                          <a:solidFill>
                            <a:schemeClr val="bg1"/>
                          </a:solidFill>
                        </a:rPr>
                        <a:t>Dahanu</a:t>
                      </a:r>
                    </a:p>
                  </a:txBody>
                  <a:tcPr/>
                </a:tc>
                <a:tc>
                  <a:txBody>
                    <a:bodyPr/>
                    <a:lstStyle/>
                    <a:p>
                      <a:endParaRPr lang="en-US" sz="2500" dirty="0">
                        <a:solidFill>
                          <a:schemeClr val="bg1"/>
                        </a:solidFill>
                      </a:endParaRPr>
                    </a:p>
                  </a:txBody>
                  <a:tcPr/>
                </a:tc>
                <a:tc>
                  <a:txBody>
                    <a:bodyPr/>
                    <a:lstStyle/>
                    <a:p>
                      <a:endParaRPr lang="en-US" sz="2500" dirty="0">
                        <a:solidFill>
                          <a:schemeClr val="bg1"/>
                        </a:solidFill>
                      </a:endParaRPr>
                    </a:p>
                  </a:txBody>
                  <a:tcPr/>
                </a:tc>
                <a:tc>
                  <a:txBody>
                    <a:bodyPr/>
                    <a:lstStyle/>
                    <a:p>
                      <a:r>
                        <a:rPr lang="en-US" sz="2500" dirty="0">
                          <a:solidFill>
                            <a:schemeClr val="bg1"/>
                          </a:solidFill>
                        </a:rPr>
                        <a:t>Jawhar</a:t>
                      </a:r>
                    </a:p>
                    <a:p>
                      <a:r>
                        <a:rPr lang="en-US" sz="2500" dirty="0">
                          <a:solidFill>
                            <a:schemeClr val="bg1"/>
                          </a:solidFill>
                        </a:rPr>
                        <a:t>Mokhada</a:t>
                      </a:r>
                    </a:p>
                    <a:p>
                      <a:r>
                        <a:rPr lang="en-US" sz="2500" dirty="0">
                          <a:solidFill>
                            <a:schemeClr val="bg1"/>
                          </a:solidFill>
                        </a:rPr>
                        <a:t>Talasari</a:t>
                      </a:r>
                    </a:p>
                    <a:p>
                      <a:r>
                        <a:rPr lang="en-US" sz="2500" dirty="0">
                          <a:solidFill>
                            <a:schemeClr val="bg1"/>
                          </a:solidFill>
                        </a:rPr>
                        <a:t>Wada</a:t>
                      </a:r>
                    </a:p>
                    <a:p>
                      <a:r>
                        <a:rPr lang="en-US" sz="2500" dirty="0">
                          <a:solidFill>
                            <a:schemeClr val="bg1"/>
                          </a:solidFill>
                        </a:rPr>
                        <a:t>Vikramghad</a:t>
                      </a:r>
                    </a:p>
                  </a:txBody>
                  <a:tcPr/>
                </a:tc>
                <a:extLst>
                  <a:ext uri="{0D108BD9-81ED-4DB2-BD59-A6C34878D82A}">
                    <a16:rowId xmlns:a16="http://schemas.microsoft.com/office/drawing/2014/main" val="1919454322"/>
                  </a:ext>
                </a:extLst>
              </a:tr>
              <a:tr h="625475">
                <a:tc>
                  <a:txBody>
                    <a:bodyPr/>
                    <a:lstStyle/>
                    <a:p>
                      <a:r>
                        <a:rPr lang="en-US" sz="2500" dirty="0">
                          <a:solidFill>
                            <a:schemeClr val="bg1"/>
                          </a:solidFill>
                        </a:rPr>
                        <a:t>Raigad</a:t>
                      </a:r>
                    </a:p>
                  </a:txBody>
                  <a:tcPr/>
                </a:tc>
                <a:tc>
                  <a:txBody>
                    <a:bodyPr/>
                    <a:lstStyle/>
                    <a:p>
                      <a:r>
                        <a:rPr lang="en-US" sz="2500" dirty="0">
                          <a:solidFill>
                            <a:schemeClr val="bg1"/>
                          </a:solidFill>
                        </a:rPr>
                        <a:t>Alibaug@</a:t>
                      </a:r>
                    </a:p>
                    <a:p>
                      <a:r>
                        <a:rPr lang="en-US" sz="2500" dirty="0">
                          <a:solidFill>
                            <a:schemeClr val="bg1"/>
                          </a:solidFill>
                        </a:rPr>
                        <a:t>Uran</a:t>
                      </a:r>
                    </a:p>
                    <a:p>
                      <a:r>
                        <a:rPr lang="en-US" sz="2500" dirty="0">
                          <a:solidFill>
                            <a:schemeClr val="bg1"/>
                          </a:solidFill>
                        </a:rPr>
                        <a:t>Panvel</a:t>
                      </a:r>
                    </a:p>
                    <a:p>
                      <a:r>
                        <a:rPr lang="en-US" sz="2500" dirty="0">
                          <a:solidFill>
                            <a:schemeClr val="bg1"/>
                          </a:solidFill>
                        </a:rPr>
                        <a:t>Karjat@</a:t>
                      </a:r>
                    </a:p>
                    <a:p>
                      <a:r>
                        <a:rPr lang="en-US" sz="2500" dirty="0">
                          <a:solidFill>
                            <a:schemeClr val="bg1"/>
                          </a:solidFill>
                        </a:rPr>
                        <a:t>Khalapur</a:t>
                      </a:r>
                    </a:p>
                    <a:p>
                      <a:r>
                        <a:rPr lang="en-US" sz="2500" dirty="0">
                          <a:solidFill>
                            <a:schemeClr val="bg1"/>
                          </a:solidFill>
                        </a:rPr>
                        <a:t>Pen</a:t>
                      </a:r>
                    </a:p>
                    <a:p>
                      <a:r>
                        <a:rPr lang="en-US" sz="2500" dirty="0">
                          <a:solidFill>
                            <a:schemeClr val="bg1"/>
                          </a:solidFill>
                        </a:rPr>
                        <a:t>Roha</a:t>
                      </a:r>
                    </a:p>
                  </a:txBody>
                  <a:tcPr/>
                </a:tc>
                <a:tc>
                  <a:txBody>
                    <a:bodyPr/>
                    <a:lstStyle/>
                    <a:p>
                      <a:r>
                        <a:rPr lang="en-US" sz="2500" dirty="0">
                          <a:solidFill>
                            <a:schemeClr val="bg1"/>
                          </a:solidFill>
                        </a:rPr>
                        <a:t>Alibaug$</a:t>
                      </a:r>
                    </a:p>
                    <a:p>
                      <a:r>
                        <a:rPr lang="en-US" sz="2500" dirty="0">
                          <a:solidFill>
                            <a:schemeClr val="bg1"/>
                          </a:solidFill>
                        </a:rPr>
                        <a:t>Sudhagad</a:t>
                      </a:r>
                    </a:p>
                  </a:txBody>
                  <a:tcPr/>
                </a:tc>
                <a:tc>
                  <a:txBody>
                    <a:bodyPr/>
                    <a:lstStyle/>
                    <a:p>
                      <a:r>
                        <a:rPr lang="en-US" sz="2500" dirty="0">
                          <a:solidFill>
                            <a:schemeClr val="bg1"/>
                          </a:solidFill>
                        </a:rPr>
                        <a:t>Karjat$</a:t>
                      </a:r>
                    </a:p>
                    <a:p>
                      <a:r>
                        <a:rPr lang="en-US" sz="2500" dirty="0">
                          <a:solidFill>
                            <a:schemeClr val="bg1"/>
                          </a:solidFill>
                        </a:rPr>
                        <a:t>Mahad</a:t>
                      </a:r>
                    </a:p>
                    <a:p>
                      <a:r>
                        <a:rPr lang="en-US" sz="2500" dirty="0">
                          <a:solidFill>
                            <a:schemeClr val="bg1"/>
                          </a:solidFill>
                        </a:rPr>
                        <a:t>Mangaon</a:t>
                      </a:r>
                    </a:p>
                    <a:p>
                      <a:r>
                        <a:rPr lang="en-US" sz="2500" dirty="0">
                          <a:solidFill>
                            <a:schemeClr val="bg1"/>
                          </a:solidFill>
                        </a:rPr>
                        <a:t>Murud</a:t>
                      </a:r>
                    </a:p>
                  </a:txBody>
                  <a:tcPr/>
                </a:tc>
                <a:tc>
                  <a:txBody>
                    <a:bodyPr/>
                    <a:lstStyle/>
                    <a:p>
                      <a:r>
                        <a:rPr lang="en-US" sz="2500" dirty="0">
                          <a:solidFill>
                            <a:schemeClr val="bg1"/>
                          </a:solidFill>
                        </a:rPr>
                        <a:t>Shrivardhan</a:t>
                      </a:r>
                    </a:p>
                  </a:txBody>
                  <a:tcPr/>
                </a:tc>
                <a:tc>
                  <a:txBody>
                    <a:bodyPr/>
                    <a:lstStyle/>
                    <a:p>
                      <a:r>
                        <a:rPr lang="en-US" sz="2500" dirty="0">
                          <a:solidFill>
                            <a:schemeClr val="bg1"/>
                          </a:solidFill>
                        </a:rPr>
                        <a:t>Poladpur</a:t>
                      </a:r>
                    </a:p>
                    <a:p>
                      <a:r>
                        <a:rPr lang="en-US" sz="2500" dirty="0">
                          <a:solidFill>
                            <a:schemeClr val="bg1"/>
                          </a:solidFill>
                        </a:rPr>
                        <a:t>Mhasala</a:t>
                      </a:r>
                    </a:p>
                    <a:p>
                      <a:r>
                        <a:rPr lang="en-US" sz="2500" dirty="0">
                          <a:solidFill>
                            <a:schemeClr val="bg1"/>
                          </a:solidFill>
                        </a:rPr>
                        <a:t>Tala</a:t>
                      </a:r>
                    </a:p>
                  </a:txBody>
                  <a:tcPr/>
                </a:tc>
                <a:extLst>
                  <a:ext uri="{0D108BD9-81ED-4DB2-BD59-A6C34878D82A}">
                    <a16:rowId xmlns:a16="http://schemas.microsoft.com/office/drawing/2014/main" val="3530154912"/>
                  </a:ext>
                </a:extLst>
              </a:tr>
            </a:tbl>
          </a:graphicData>
        </a:graphic>
      </p:graphicFrame>
    </p:spTree>
    <p:extLst>
      <p:ext uri="{BB962C8B-B14F-4D97-AF65-F5344CB8AC3E}">
        <p14:creationId xmlns:p14="http://schemas.microsoft.com/office/powerpoint/2010/main" val="4091857178"/>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43AC3-A554-812F-C621-B4B860761A8A}"/>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D6575E30-3199-DC8A-F738-AA46DF831BD4}"/>
              </a:ext>
            </a:extLst>
          </p:cNvPr>
          <p:cNvSpPr/>
          <p:nvPr/>
        </p:nvSpPr>
        <p:spPr>
          <a:xfrm>
            <a:off x="228600" y="190900"/>
            <a:ext cx="7315200" cy="553998"/>
          </a:xfrm>
          <a:prstGeom prst="rect">
            <a:avLst/>
          </a:prstGeom>
        </p:spPr>
        <p:txBody>
          <a:bodyPr wrap="square">
            <a:spAutoFit/>
          </a:bodyPr>
          <a:lstStyle/>
          <a:p>
            <a:r>
              <a:rPr lang="en-US" sz="3000" b="1" dirty="0"/>
              <a:t>Area Classification Near Mumbai</a:t>
            </a:r>
            <a:endParaRPr lang="en-US" sz="3000" dirty="0"/>
          </a:p>
        </p:txBody>
      </p:sp>
      <p:graphicFrame>
        <p:nvGraphicFramePr>
          <p:cNvPr id="2" name="Table 1">
            <a:extLst>
              <a:ext uri="{FF2B5EF4-FFF2-40B4-BE49-F238E27FC236}">
                <a16:creationId xmlns:a16="http://schemas.microsoft.com/office/drawing/2014/main" id="{051EC579-48B1-D6C0-5E13-C99F8A8B43C1}"/>
              </a:ext>
            </a:extLst>
          </p:cNvPr>
          <p:cNvGraphicFramePr>
            <a:graphicFrameLocks noGrp="1"/>
          </p:cNvGraphicFramePr>
          <p:nvPr/>
        </p:nvGraphicFramePr>
        <p:xfrm>
          <a:off x="152400" y="762000"/>
          <a:ext cx="8763000" cy="560832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954879395"/>
                    </a:ext>
                  </a:extLst>
                </a:gridCol>
                <a:gridCol w="1066800">
                  <a:extLst>
                    <a:ext uri="{9D8B030D-6E8A-4147-A177-3AD203B41FA5}">
                      <a16:colId xmlns:a16="http://schemas.microsoft.com/office/drawing/2014/main" val="389127352"/>
                    </a:ext>
                  </a:extLst>
                </a:gridCol>
                <a:gridCol w="1295400">
                  <a:extLst>
                    <a:ext uri="{9D8B030D-6E8A-4147-A177-3AD203B41FA5}">
                      <a16:colId xmlns:a16="http://schemas.microsoft.com/office/drawing/2014/main" val="70148512"/>
                    </a:ext>
                  </a:extLst>
                </a:gridCol>
                <a:gridCol w="1447800">
                  <a:extLst>
                    <a:ext uri="{9D8B030D-6E8A-4147-A177-3AD203B41FA5}">
                      <a16:colId xmlns:a16="http://schemas.microsoft.com/office/drawing/2014/main" val="294609462"/>
                    </a:ext>
                  </a:extLst>
                </a:gridCol>
                <a:gridCol w="1371600">
                  <a:extLst>
                    <a:ext uri="{9D8B030D-6E8A-4147-A177-3AD203B41FA5}">
                      <a16:colId xmlns:a16="http://schemas.microsoft.com/office/drawing/2014/main" val="3809327573"/>
                    </a:ext>
                  </a:extLst>
                </a:gridCol>
                <a:gridCol w="1905000">
                  <a:extLst>
                    <a:ext uri="{9D8B030D-6E8A-4147-A177-3AD203B41FA5}">
                      <a16:colId xmlns:a16="http://schemas.microsoft.com/office/drawing/2014/main" val="2089849666"/>
                    </a:ext>
                  </a:extLst>
                </a:gridCol>
              </a:tblGrid>
              <a:tr h="625475">
                <a:tc>
                  <a:txBody>
                    <a:bodyPr/>
                    <a:lstStyle/>
                    <a:p>
                      <a:r>
                        <a:rPr lang="en-US" sz="2500" dirty="0">
                          <a:solidFill>
                            <a:schemeClr val="bg1"/>
                          </a:solidFill>
                        </a:rPr>
                        <a:t>District</a:t>
                      </a:r>
                    </a:p>
                  </a:txBody>
                  <a:tcPr/>
                </a:tc>
                <a:tc>
                  <a:txBody>
                    <a:bodyPr/>
                    <a:lstStyle/>
                    <a:p>
                      <a:r>
                        <a:rPr lang="en-US" sz="2500" dirty="0">
                          <a:solidFill>
                            <a:schemeClr val="bg1"/>
                          </a:solidFill>
                        </a:rPr>
                        <a:t>Group A</a:t>
                      </a:r>
                    </a:p>
                  </a:txBody>
                  <a:tcPr/>
                </a:tc>
                <a:tc>
                  <a:txBody>
                    <a:bodyPr/>
                    <a:lstStyle/>
                    <a:p>
                      <a:r>
                        <a:rPr lang="en-US" sz="2500" dirty="0">
                          <a:solidFill>
                            <a:schemeClr val="bg1"/>
                          </a:solidFill>
                        </a:rPr>
                        <a:t>Group B</a:t>
                      </a:r>
                    </a:p>
                  </a:txBody>
                  <a:tcPr/>
                </a:tc>
                <a:tc>
                  <a:txBody>
                    <a:bodyPr/>
                    <a:lstStyle/>
                    <a:p>
                      <a:r>
                        <a:rPr lang="en-US" sz="2500" dirty="0">
                          <a:solidFill>
                            <a:schemeClr val="bg1"/>
                          </a:solidFill>
                        </a:rPr>
                        <a:t>Group C</a:t>
                      </a:r>
                    </a:p>
                  </a:txBody>
                  <a:tcPr/>
                </a:tc>
                <a:tc>
                  <a:txBody>
                    <a:bodyPr/>
                    <a:lstStyle/>
                    <a:p>
                      <a:r>
                        <a:rPr lang="en-US" sz="2500" dirty="0">
                          <a:solidFill>
                            <a:schemeClr val="bg1"/>
                          </a:solidFill>
                        </a:rPr>
                        <a:t>Group D</a:t>
                      </a:r>
                    </a:p>
                  </a:txBody>
                  <a:tcPr/>
                </a:tc>
                <a:tc>
                  <a:txBody>
                    <a:bodyPr/>
                    <a:lstStyle/>
                    <a:p>
                      <a:r>
                        <a:rPr lang="en-US" sz="2500" dirty="0">
                          <a:solidFill>
                            <a:schemeClr val="bg1"/>
                          </a:solidFill>
                        </a:rPr>
                        <a:t>Group D+</a:t>
                      </a:r>
                    </a:p>
                  </a:txBody>
                  <a:tcPr/>
                </a:tc>
                <a:extLst>
                  <a:ext uri="{0D108BD9-81ED-4DB2-BD59-A6C34878D82A}">
                    <a16:rowId xmlns:a16="http://schemas.microsoft.com/office/drawing/2014/main" val="2528525727"/>
                  </a:ext>
                </a:extLst>
              </a:tr>
              <a:tr h="625475">
                <a:tc>
                  <a:txBody>
                    <a:bodyPr/>
                    <a:lstStyle/>
                    <a:p>
                      <a:r>
                        <a:rPr lang="en-US" sz="2500" dirty="0">
                          <a:solidFill>
                            <a:schemeClr val="bg1"/>
                          </a:solidFill>
                        </a:rPr>
                        <a:t>Ratnagiri</a:t>
                      </a:r>
                    </a:p>
                  </a:txBody>
                  <a:tcPr/>
                </a:tc>
                <a:tc>
                  <a:txBody>
                    <a:bodyPr/>
                    <a:lstStyle/>
                    <a:p>
                      <a:endParaRPr lang="en-US" sz="2500" dirty="0">
                        <a:solidFill>
                          <a:schemeClr val="bg1"/>
                        </a:solidFill>
                      </a:endParaRPr>
                    </a:p>
                  </a:txBody>
                  <a:tcPr/>
                </a:tc>
                <a:tc>
                  <a:txBody>
                    <a:bodyPr/>
                    <a:lstStyle/>
                    <a:p>
                      <a:endParaRPr lang="en-US" sz="2500" dirty="0">
                        <a:solidFill>
                          <a:schemeClr val="bg1"/>
                        </a:solidFill>
                      </a:endParaRPr>
                    </a:p>
                  </a:txBody>
                  <a:tcPr/>
                </a:tc>
                <a:tc>
                  <a:txBody>
                    <a:bodyPr/>
                    <a:lstStyle/>
                    <a:p>
                      <a:r>
                        <a:rPr lang="en-US" sz="2500" dirty="0">
                          <a:solidFill>
                            <a:schemeClr val="bg1"/>
                          </a:solidFill>
                        </a:rPr>
                        <a:t>Ratnagiri</a:t>
                      </a:r>
                    </a:p>
                    <a:p>
                      <a:r>
                        <a:rPr lang="en-US" sz="2500" dirty="0">
                          <a:solidFill>
                            <a:schemeClr val="bg1"/>
                          </a:solidFill>
                        </a:rPr>
                        <a:t>Chiplun</a:t>
                      </a:r>
                    </a:p>
                  </a:txBody>
                  <a:tcPr/>
                </a:tc>
                <a:tc>
                  <a:txBody>
                    <a:bodyPr/>
                    <a:lstStyle/>
                    <a:p>
                      <a:r>
                        <a:rPr lang="en-US" sz="2500" dirty="0">
                          <a:solidFill>
                            <a:schemeClr val="bg1"/>
                          </a:solidFill>
                        </a:rPr>
                        <a:t>Khed</a:t>
                      </a:r>
                    </a:p>
                  </a:txBody>
                  <a:tcPr/>
                </a:tc>
                <a:tc>
                  <a:txBody>
                    <a:bodyPr/>
                    <a:lstStyle/>
                    <a:p>
                      <a:r>
                        <a:rPr lang="en-US" sz="2500" dirty="0">
                          <a:solidFill>
                            <a:schemeClr val="bg1"/>
                          </a:solidFill>
                        </a:rPr>
                        <a:t>Guhagar</a:t>
                      </a:r>
                    </a:p>
                    <a:p>
                      <a:r>
                        <a:rPr lang="en-US" sz="2500" dirty="0">
                          <a:solidFill>
                            <a:schemeClr val="bg1"/>
                          </a:solidFill>
                        </a:rPr>
                        <a:t>Dapoli</a:t>
                      </a:r>
                    </a:p>
                    <a:p>
                      <a:r>
                        <a:rPr lang="en-US" sz="2500" dirty="0">
                          <a:solidFill>
                            <a:schemeClr val="bg1"/>
                          </a:solidFill>
                        </a:rPr>
                        <a:t>Lanja</a:t>
                      </a:r>
                    </a:p>
                    <a:p>
                      <a:r>
                        <a:rPr lang="en-US" sz="2500" dirty="0">
                          <a:solidFill>
                            <a:schemeClr val="bg1"/>
                          </a:solidFill>
                        </a:rPr>
                        <a:t>Mandangad</a:t>
                      </a:r>
                    </a:p>
                    <a:p>
                      <a:r>
                        <a:rPr lang="en-US" sz="2500" dirty="0">
                          <a:solidFill>
                            <a:schemeClr val="bg1"/>
                          </a:solidFill>
                        </a:rPr>
                        <a:t>Rajapur</a:t>
                      </a:r>
                    </a:p>
                    <a:p>
                      <a:r>
                        <a:rPr lang="en-US" sz="2500" dirty="0">
                          <a:solidFill>
                            <a:schemeClr val="bg1"/>
                          </a:solidFill>
                        </a:rPr>
                        <a:t>Sangameshwar</a:t>
                      </a:r>
                    </a:p>
                  </a:txBody>
                  <a:tcPr/>
                </a:tc>
                <a:extLst>
                  <a:ext uri="{0D108BD9-81ED-4DB2-BD59-A6C34878D82A}">
                    <a16:rowId xmlns:a16="http://schemas.microsoft.com/office/drawing/2014/main" val="2463487941"/>
                  </a:ext>
                </a:extLst>
              </a:tr>
              <a:tr h="625475">
                <a:tc>
                  <a:txBody>
                    <a:bodyPr/>
                    <a:lstStyle/>
                    <a:p>
                      <a:r>
                        <a:rPr lang="en-US" sz="2500" dirty="0">
                          <a:solidFill>
                            <a:schemeClr val="bg1"/>
                          </a:solidFill>
                        </a:rPr>
                        <a:t>Sindhudurg</a:t>
                      </a:r>
                    </a:p>
                  </a:txBody>
                  <a:tcPr/>
                </a:tc>
                <a:tc>
                  <a:txBody>
                    <a:bodyPr/>
                    <a:lstStyle/>
                    <a:p>
                      <a:endParaRPr lang="en-US" sz="2500" dirty="0">
                        <a:solidFill>
                          <a:schemeClr val="bg1"/>
                        </a:solidFill>
                      </a:endParaRPr>
                    </a:p>
                  </a:txBody>
                  <a:tcPr/>
                </a:tc>
                <a:tc>
                  <a:txBody>
                    <a:bodyPr/>
                    <a:lstStyle/>
                    <a:p>
                      <a:endParaRPr lang="en-US" sz="2500" dirty="0">
                        <a:solidFill>
                          <a:schemeClr val="bg1"/>
                        </a:solidFill>
                      </a:endParaRPr>
                    </a:p>
                  </a:txBody>
                  <a:tcPr/>
                </a:tc>
                <a:tc>
                  <a:txBody>
                    <a:bodyPr/>
                    <a:lstStyle/>
                    <a:p>
                      <a:endParaRPr lang="en-US" sz="2500" dirty="0">
                        <a:solidFill>
                          <a:schemeClr val="bg1"/>
                        </a:solidFill>
                      </a:endParaRPr>
                    </a:p>
                  </a:txBody>
                  <a:tcPr/>
                </a:tc>
                <a:tc>
                  <a:txBody>
                    <a:bodyPr/>
                    <a:lstStyle/>
                    <a:p>
                      <a:r>
                        <a:rPr lang="en-US" sz="2500" dirty="0">
                          <a:solidFill>
                            <a:schemeClr val="bg1"/>
                          </a:solidFill>
                        </a:rPr>
                        <a:t>Vengurla</a:t>
                      </a:r>
                    </a:p>
                  </a:txBody>
                  <a:tcPr/>
                </a:tc>
                <a:tc>
                  <a:txBody>
                    <a:bodyPr/>
                    <a:lstStyle/>
                    <a:p>
                      <a:r>
                        <a:rPr lang="en-US" sz="2500" dirty="0">
                          <a:solidFill>
                            <a:schemeClr val="bg1"/>
                          </a:solidFill>
                        </a:rPr>
                        <a:t>Kankavali</a:t>
                      </a:r>
                    </a:p>
                    <a:p>
                      <a:r>
                        <a:rPr lang="en-US" sz="2500" dirty="0">
                          <a:solidFill>
                            <a:schemeClr val="bg1"/>
                          </a:solidFill>
                        </a:rPr>
                        <a:t>Kudal</a:t>
                      </a:r>
                    </a:p>
                    <a:p>
                      <a:r>
                        <a:rPr lang="en-US" sz="2500" dirty="0">
                          <a:solidFill>
                            <a:schemeClr val="bg1"/>
                          </a:solidFill>
                        </a:rPr>
                        <a:t>Sawantwadi</a:t>
                      </a:r>
                    </a:p>
                    <a:p>
                      <a:r>
                        <a:rPr lang="en-US" sz="2500" dirty="0">
                          <a:solidFill>
                            <a:schemeClr val="bg1"/>
                          </a:solidFill>
                        </a:rPr>
                        <a:t>Malvan</a:t>
                      </a:r>
                    </a:p>
                    <a:p>
                      <a:r>
                        <a:rPr lang="en-US" sz="2500" dirty="0">
                          <a:solidFill>
                            <a:schemeClr val="bg1"/>
                          </a:solidFill>
                        </a:rPr>
                        <a:t>Deogad</a:t>
                      </a:r>
                    </a:p>
                  </a:txBody>
                  <a:tcPr/>
                </a:tc>
                <a:extLst>
                  <a:ext uri="{0D108BD9-81ED-4DB2-BD59-A6C34878D82A}">
                    <a16:rowId xmlns:a16="http://schemas.microsoft.com/office/drawing/2014/main" val="108034720"/>
                  </a:ext>
                </a:extLst>
              </a:tr>
            </a:tbl>
          </a:graphicData>
        </a:graphic>
      </p:graphicFrame>
    </p:spTree>
    <p:extLst>
      <p:ext uri="{BB962C8B-B14F-4D97-AF65-F5344CB8AC3E}">
        <p14:creationId xmlns:p14="http://schemas.microsoft.com/office/powerpoint/2010/main" val="136417778"/>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8285D3-FA67-5F3C-D4BF-5929A8696C58}"/>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EE522498-A0EC-38C9-1B38-4741FF3EA8B4}"/>
              </a:ext>
            </a:extLst>
          </p:cNvPr>
          <p:cNvSpPr/>
          <p:nvPr/>
        </p:nvSpPr>
        <p:spPr>
          <a:xfrm>
            <a:off x="228600" y="190900"/>
            <a:ext cx="7315200" cy="553998"/>
          </a:xfrm>
          <a:prstGeom prst="rect">
            <a:avLst/>
          </a:prstGeom>
        </p:spPr>
        <p:txBody>
          <a:bodyPr wrap="square">
            <a:spAutoFit/>
          </a:bodyPr>
          <a:lstStyle/>
          <a:p>
            <a:r>
              <a:rPr lang="en-US" sz="3000" b="1" dirty="0"/>
              <a:t>Area Classification Near Nagpur</a:t>
            </a:r>
            <a:endParaRPr lang="en-US" sz="3000" dirty="0"/>
          </a:p>
        </p:txBody>
      </p:sp>
      <p:graphicFrame>
        <p:nvGraphicFramePr>
          <p:cNvPr id="2" name="Table 1">
            <a:extLst>
              <a:ext uri="{FF2B5EF4-FFF2-40B4-BE49-F238E27FC236}">
                <a16:creationId xmlns:a16="http://schemas.microsoft.com/office/drawing/2014/main" id="{27A10854-BD58-0BD1-A206-8CAD1E6CC190}"/>
              </a:ext>
            </a:extLst>
          </p:cNvPr>
          <p:cNvGraphicFramePr>
            <a:graphicFrameLocks noGrp="1"/>
          </p:cNvGraphicFramePr>
          <p:nvPr>
            <p:extLst>
              <p:ext uri="{D42A27DB-BD31-4B8C-83A1-F6EECF244321}">
                <p14:modId xmlns:p14="http://schemas.microsoft.com/office/powerpoint/2010/main" val="1664102098"/>
              </p:ext>
            </p:extLst>
          </p:nvPr>
        </p:nvGraphicFramePr>
        <p:xfrm>
          <a:off x="152400" y="762000"/>
          <a:ext cx="8915400" cy="530352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954879395"/>
                    </a:ext>
                  </a:extLst>
                </a:gridCol>
                <a:gridCol w="1371600">
                  <a:extLst>
                    <a:ext uri="{9D8B030D-6E8A-4147-A177-3AD203B41FA5}">
                      <a16:colId xmlns:a16="http://schemas.microsoft.com/office/drawing/2014/main" val="389127352"/>
                    </a:ext>
                  </a:extLst>
                </a:gridCol>
                <a:gridCol w="1295400">
                  <a:extLst>
                    <a:ext uri="{9D8B030D-6E8A-4147-A177-3AD203B41FA5}">
                      <a16:colId xmlns:a16="http://schemas.microsoft.com/office/drawing/2014/main" val="70148512"/>
                    </a:ext>
                  </a:extLst>
                </a:gridCol>
                <a:gridCol w="1295400">
                  <a:extLst>
                    <a:ext uri="{9D8B030D-6E8A-4147-A177-3AD203B41FA5}">
                      <a16:colId xmlns:a16="http://schemas.microsoft.com/office/drawing/2014/main" val="294609462"/>
                    </a:ext>
                  </a:extLst>
                </a:gridCol>
                <a:gridCol w="1295400">
                  <a:extLst>
                    <a:ext uri="{9D8B030D-6E8A-4147-A177-3AD203B41FA5}">
                      <a16:colId xmlns:a16="http://schemas.microsoft.com/office/drawing/2014/main" val="3809327573"/>
                    </a:ext>
                  </a:extLst>
                </a:gridCol>
                <a:gridCol w="2286000">
                  <a:extLst>
                    <a:ext uri="{9D8B030D-6E8A-4147-A177-3AD203B41FA5}">
                      <a16:colId xmlns:a16="http://schemas.microsoft.com/office/drawing/2014/main" val="2089849666"/>
                    </a:ext>
                  </a:extLst>
                </a:gridCol>
              </a:tblGrid>
              <a:tr h="844702">
                <a:tc>
                  <a:txBody>
                    <a:bodyPr/>
                    <a:lstStyle/>
                    <a:p>
                      <a:r>
                        <a:rPr lang="en-US" sz="2500" dirty="0">
                          <a:solidFill>
                            <a:schemeClr val="bg1"/>
                          </a:solidFill>
                        </a:rPr>
                        <a:t>District</a:t>
                      </a:r>
                    </a:p>
                  </a:txBody>
                  <a:tcPr/>
                </a:tc>
                <a:tc>
                  <a:txBody>
                    <a:bodyPr/>
                    <a:lstStyle/>
                    <a:p>
                      <a:r>
                        <a:rPr lang="en-US" sz="2500" dirty="0">
                          <a:solidFill>
                            <a:schemeClr val="bg1"/>
                          </a:solidFill>
                        </a:rPr>
                        <a:t>Group A</a:t>
                      </a:r>
                    </a:p>
                  </a:txBody>
                  <a:tcPr/>
                </a:tc>
                <a:tc>
                  <a:txBody>
                    <a:bodyPr/>
                    <a:lstStyle/>
                    <a:p>
                      <a:r>
                        <a:rPr lang="en-US" sz="2500" dirty="0">
                          <a:solidFill>
                            <a:schemeClr val="bg1"/>
                          </a:solidFill>
                        </a:rPr>
                        <a:t>Group B</a:t>
                      </a:r>
                    </a:p>
                  </a:txBody>
                  <a:tcPr/>
                </a:tc>
                <a:tc>
                  <a:txBody>
                    <a:bodyPr/>
                    <a:lstStyle/>
                    <a:p>
                      <a:r>
                        <a:rPr lang="en-US" sz="2500" dirty="0">
                          <a:solidFill>
                            <a:schemeClr val="bg1"/>
                          </a:solidFill>
                        </a:rPr>
                        <a:t>Group C</a:t>
                      </a:r>
                    </a:p>
                  </a:txBody>
                  <a:tcPr/>
                </a:tc>
                <a:tc>
                  <a:txBody>
                    <a:bodyPr/>
                    <a:lstStyle/>
                    <a:p>
                      <a:r>
                        <a:rPr lang="en-US" sz="2500" dirty="0">
                          <a:solidFill>
                            <a:schemeClr val="bg1"/>
                          </a:solidFill>
                        </a:rPr>
                        <a:t>Group D</a:t>
                      </a:r>
                    </a:p>
                  </a:txBody>
                  <a:tcPr/>
                </a:tc>
                <a:tc>
                  <a:txBody>
                    <a:bodyPr/>
                    <a:lstStyle/>
                    <a:p>
                      <a:r>
                        <a:rPr lang="en-US" sz="2500" dirty="0">
                          <a:solidFill>
                            <a:schemeClr val="bg1"/>
                          </a:solidFill>
                        </a:rPr>
                        <a:t>Group D+ (</a:t>
                      </a:r>
                      <a:r>
                        <a:rPr lang="en-US" sz="2500" dirty="0" err="1">
                          <a:solidFill>
                            <a:schemeClr val="bg1"/>
                          </a:solidFill>
                        </a:rPr>
                        <a:t>Vidharbha</a:t>
                      </a:r>
                      <a:r>
                        <a:rPr lang="en-US" sz="2500" dirty="0">
                          <a:solidFill>
                            <a:schemeClr val="bg1"/>
                          </a:solidFill>
                        </a:rPr>
                        <a:t>)</a:t>
                      </a:r>
                    </a:p>
                  </a:txBody>
                  <a:tcPr/>
                </a:tc>
                <a:extLst>
                  <a:ext uri="{0D108BD9-81ED-4DB2-BD59-A6C34878D82A}">
                    <a16:rowId xmlns:a16="http://schemas.microsoft.com/office/drawing/2014/main" val="2528525727"/>
                  </a:ext>
                </a:extLst>
              </a:tr>
              <a:tr h="844702">
                <a:tc>
                  <a:txBody>
                    <a:bodyPr/>
                    <a:lstStyle/>
                    <a:p>
                      <a:r>
                        <a:rPr lang="en-US" sz="2500" dirty="0">
                          <a:solidFill>
                            <a:schemeClr val="bg1"/>
                          </a:solidFill>
                        </a:rPr>
                        <a:t>Nagpur</a:t>
                      </a:r>
                    </a:p>
                  </a:txBody>
                  <a:tcPr/>
                </a:tc>
                <a:tc>
                  <a:txBody>
                    <a:bodyPr/>
                    <a:lstStyle/>
                    <a:p>
                      <a:endParaRPr lang="en-US" sz="2500" dirty="0">
                        <a:solidFill>
                          <a:schemeClr val="bg1"/>
                        </a:solidFill>
                      </a:endParaRPr>
                    </a:p>
                  </a:txBody>
                  <a:tcPr/>
                </a:tc>
                <a:tc>
                  <a:txBody>
                    <a:bodyPr/>
                    <a:lstStyle/>
                    <a:p>
                      <a:endParaRPr lang="en-US" sz="2500" dirty="0">
                        <a:solidFill>
                          <a:schemeClr val="bg1"/>
                        </a:solidFill>
                      </a:endParaRPr>
                    </a:p>
                  </a:txBody>
                  <a:tcPr/>
                </a:tc>
                <a:tc>
                  <a:txBody>
                    <a:bodyPr/>
                    <a:lstStyle/>
                    <a:p>
                      <a:endParaRPr lang="en-US" sz="2500" dirty="0">
                        <a:solidFill>
                          <a:schemeClr val="bg1"/>
                        </a:solidFill>
                      </a:endParaRPr>
                    </a:p>
                  </a:txBody>
                  <a:tcPr/>
                </a:tc>
                <a:tc>
                  <a:txBody>
                    <a:bodyPr/>
                    <a:lstStyle/>
                    <a:p>
                      <a:r>
                        <a:rPr lang="en-US" sz="2500" dirty="0">
                          <a:solidFill>
                            <a:schemeClr val="bg1"/>
                          </a:solidFill>
                        </a:rPr>
                        <a:t>Nagpur City</a:t>
                      </a:r>
                    </a:p>
                  </a:txBody>
                  <a:tcPr/>
                </a:tc>
                <a:tc>
                  <a:txBody>
                    <a:bodyPr/>
                    <a:lstStyle/>
                    <a:p>
                      <a:r>
                        <a:rPr lang="en-US" sz="2200" dirty="0">
                          <a:solidFill>
                            <a:schemeClr val="bg1"/>
                          </a:solidFill>
                        </a:rPr>
                        <a:t>Nagpur (R) </a:t>
                      </a:r>
                    </a:p>
                    <a:p>
                      <a:r>
                        <a:rPr lang="en-US" sz="2200" dirty="0" err="1">
                          <a:solidFill>
                            <a:schemeClr val="bg1"/>
                          </a:solidFill>
                        </a:rPr>
                        <a:t>Kamptee</a:t>
                      </a:r>
                      <a:endParaRPr lang="en-US" sz="2200" dirty="0">
                        <a:solidFill>
                          <a:schemeClr val="bg1"/>
                        </a:solidFill>
                      </a:endParaRPr>
                    </a:p>
                    <a:p>
                      <a:r>
                        <a:rPr lang="en-US" sz="2200" dirty="0" err="1">
                          <a:solidFill>
                            <a:schemeClr val="bg1"/>
                          </a:solidFill>
                        </a:rPr>
                        <a:t>Hingana</a:t>
                      </a:r>
                      <a:endParaRPr lang="en-US" sz="2200" dirty="0">
                        <a:solidFill>
                          <a:schemeClr val="bg1"/>
                        </a:solidFill>
                      </a:endParaRPr>
                    </a:p>
                    <a:p>
                      <a:r>
                        <a:rPr lang="en-US" sz="2200" dirty="0" err="1">
                          <a:solidFill>
                            <a:schemeClr val="bg1"/>
                          </a:solidFill>
                        </a:rPr>
                        <a:t>Katol</a:t>
                      </a:r>
                      <a:endParaRPr lang="en-US" sz="2200" dirty="0">
                        <a:solidFill>
                          <a:schemeClr val="bg1"/>
                        </a:solidFill>
                      </a:endParaRPr>
                    </a:p>
                    <a:p>
                      <a:r>
                        <a:rPr lang="en-US" sz="2200" dirty="0" err="1">
                          <a:solidFill>
                            <a:schemeClr val="bg1"/>
                          </a:solidFill>
                        </a:rPr>
                        <a:t>Narkhed</a:t>
                      </a:r>
                      <a:endParaRPr lang="en-US" sz="2200" dirty="0">
                        <a:solidFill>
                          <a:schemeClr val="bg1"/>
                        </a:solidFill>
                      </a:endParaRPr>
                    </a:p>
                    <a:p>
                      <a:r>
                        <a:rPr lang="en-US" sz="2200" dirty="0" err="1">
                          <a:solidFill>
                            <a:schemeClr val="bg1"/>
                          </a:solidFill>
                        </a:rPr>
                        <a:t>Savner</a:t>
                      </a:r>
                      <a:endParaRPr lang="en-US" sz="2200" dirty="0">
                        <a:solidFill>
                          <a:schemeClr val="bg1"/>
                        </a:solidFill>
                      </a:endParaRPr>
                    </a:p>
                    <a:p>
                      <a:r>
                        <a:rPr lang="en-US" sz="2200" dirty="0" err="1">
                          <a:solidFill>
                            <a:schemeClr val="bg1"/>
                          </a:solidFill>
                        </a:rPr>
                        <a:t>Kalmeshwar</a:t>
                      </a:r>
                      <a:endParaRPr lang="en-US" sz="2200" dirty="0">
                        <a:solidFill>
                          <a:schemeClr val="bg1"/>
                        </a:solidFill>
                      </a:endParaRPr>
                    </a:p>
                    <a:p>
                      <a:r>
                        <a:rPr lang="en-US" sz="2200" dirty="0" err="1">
                          <a:solidFill>
                            <a:schemeClr val="bg1"/>
                          </a:solidFill>
                        </a:rPr>
                        <a:t>Ramtek</a:t>
                      </a:r>
                      <a:endParaRPr lang="en-US" sz="2200" dirty="0">
                        <a:solidFill>
                          <a:schemeClr val="bg1"/>
                        </a:solidFill>
                      </a:endParaRPr>
                    </a:p>
                    <a:p>
                      <a:r>
                        <a:rPr lang="en-US" sz="2200" dirty="0" err="1">
                          <a:solidFill>
                            <a:schemeClr val="bg1"/>
                          </a:solidFill>
                        </a:rPr>
                        <a:t>Parseoni</a:t>
                      </a:r>
                      <a:endParaRPr lang="en-US" sz="2200" dirty="0">
                        <a:solidFill>
                          <a:schemeClr val="bg1"/>
                        </a:solidFill>
                      </a:endParaRPr>
                    </a:p>
                    <a:p>
                      <a:r>
                        <a:rPr lang="en-US" sz="2200" dirty="0">
                          <a:solidFill>
                            <a:schemeClr val="bg1"/>
                          </a:solidFill>
                        </a:rPr>
                        <a:t>Mauda</a:t>
                      </a:r>
                    </a:p>
                    <a:p>
                      <a:r>
                        <a:rPr lang="en-US" sz="2200" dirty="0" err="1">
                          <a:solidFill>
                            <a:schemeClr val="bg1"/>
                          </a:solidFill>
                        </a:rPr>
                        <a:t>Umred</a:t>
                      </a:r>
                      <a:endParaRPr lang="en-US" sz="2200" dirty="0">
                        <a:solidFill>
                          <a:schemeClr val="bg1"/>
                        </a:solidFill>
                      </a:endParaRPr>
                    </a:p>
                    <a:p>
                      <a:r>
                        <a:rPr lang="en-US" sz="2200" dirty="0" err="1">
                          <a:solidFill>
                            <a:schemeClr val="bg1"/>
                          </a:solidFill>
                        </a:rPr>
                        <a:t>Bhiwapur</a:t>
                      </a:r>
                      <a:endParaRPr lang="en-US" sz="2200" dirty="0">
                        <a:solidFill>
                          <a:schemeClr val="bg1"/>
                        </a:solidFill>
                      </a:endParaRPr>
                    </a:p>
                    <a:p>
                      <a:r>
                        <a:rPr lang="en-US" sz="2200" dirty="0" err="1">
                          <a:solidFill>
                            <a:schemeClr val="bg1"/>
                          </a:solidFill>
                        </a:rPr>
                        <a:t>Kuhi</a:t>
                      </a:r>
                      <a:endParaRPr lang="en-US" sz="2200" dirty="0">
                        <a:solidFill>
                          <a:schemeClr val="bg1"/>
                        </a:solidFill>
                      </a:endParaRPr>
                    </a:p>
                  </a:txBody>
                  <a:tcPr/>
                </a:tc>
                <a:extLst>
                  <a:ext uri="{0D108BD9-81ED-4DB2-BD59-A6C34878D82A}">
                    <a16:rowId xmlns:a16="http://schemas.microsoft.com/office/drawing/2014/main" val="4232470032"/>
                  </a:ext>
                </a:extLst>
              </a:tr>
            </a:tbl>
          </a:graphicData>
        </a:graphic>
      </p:graphicFrame>
    </p:spTree>
    <p:extLst>
      <p:ext uri="{BB962C8B-B14F-4D97-AF65-F5344CB8AC3E}">
        <p14:creationId xmlns:p14="http://schemas.microsoft.com/office/powerpoint/2010/main" val="37933218"/>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C0A7B1-7AE2-C01D-9CCC-CE565EBC89AE}"/>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B1496C65-53FD-F0D8-7A54-C491524217F6}"/>
              </a:ext>
            </a:extLst>
          </p:cNvPr>
          <p:cNvSpPr/>
          <p:nvPr/>
        </p:nvSpPr>
        <p:spPr>
          <a:xfrm>
            <a:off x="228600" y="190900"/>
            <a:ext cx="7315200" cy="553998"/>
          </a:xfrm>
          <a:prstGeom prst="rect">
            <a:avLst/>
          </a:prstGeom>
        </p:spPr>
        <p:txBody>
          <a:bodyPr wrap="square">
            <a:spAutoFit/>
          </a:bodyPr>
          <a:lstStyle/>
          <a:p>
            <a:r>
              <a:rPr lang="en-US" sz="3000" b="1" dirty="0"/>
              <a:t>Area Classification Near Pune</a:t>
            </a:r>
            <a:endParaRPr lang="en-US" sz="3000" dirty="0"/>
          </a:p>
        </p:txBody>
      </p:sp>
      <p:graphicFrame>
        <p:nvGraphicFramePr>
          <p:cNvPr id="2" name="Table 1">
            <a:extLst>
              <a:ext uri="{FF2B5EF4-FFF2-40B4-BE49-F238E27FC236}">
                <a16:creationId xmlns:a16="http://schemas.microsoft.com/office/drawing/2014/main" id="{54D99632-C073-C3B0-6323-5327C5E3C832}"/>
              </a:ext>
            </a:extLst>
          </p:cNvPr>
          <p:cNvGraphicFramePr>
            <a:graphicFrameLocks noGrp="1"/>
          </p:cNvGraphicFramePr>
          <p:nvPr>
            <p:extLst>
              <p:ext uri="{D42A27DB-BD31-4B8C-83A1-F6EECF244321}">
                <p14:modId xmlns:p14="http://schemas.microsoft.com/office/powerpoint/2010/main" val="3325824552"/>
              </p:ext>
            </p:extLst>
          </p:nvPr>
        </p:nvGraphicFramePr>
        <p:xfrm>
          <a:off x="152400" y="762000"/>
          <a:ext cx="8915400" cy="4624222"/>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954879395"/>
                    </a:ext>
                  </a:extLst>
                </a:gridCol>
                <a:gridCol w="1524000">
                  <a:extLst>
                    <a:ext uri="{9D8B030D-6E8A-4147-A177-3AD203B41FA5}">
                      <a16:colId xmlns:a16="http://schemas.microsoft.com/office/drawing/2014/main" val="389127352"/>
                    </a:ext>
                  </a:extLst>
                </a:gridCol>
                <a:gridCol w="1371600">
                  <a:extLst>
                    <a:ext uri="{9D8B030D-6E8A-4147-A177-3AD203B41FA5}">
                      <a16:colId xmlns:a16="http://schemas.microsoft.com/office/drawing/2014/main" val="70148512"/>
                    </a:ext>
                  </a:extLst>
                </a:gridCol>
                <a:gridCol w="1600200">
                  <a:extLst>
                    <a:ext uri="{9D8B030D-6E8A-4147-A177-3AD203B41FA5}">
                      <a16:colId xmlns:a16="http://schemas.microsoft.com/office/drawing/2014/main" val="294609462"/>
                    </a:ext>
                  </a:extLst>
                </a:gridCol>
                <a:gridCol w="1524000">
                  <a:extLst>
                    <a:ext uri="{9D8B030D-6E8A-4147-A177-3AD203B41FA5}">
                      <a16:colId xmlns:a16="http://schemas.microsoft.com/office/drawing/2014/main" val="3809327573"/>
                    </a:ext>
                  </a:extLst>
                </a:gridCol>
                <a:gridCol w="1524000">
                  <a:extLst>
                    <a:ext uri="{9D8B030D-6E8A-4147-A177-3AD203B41FA5}">
                      <a16:colId xmlns:a16="http://schemas.microsoft.com/office/drawing/2014/main" val="2089849666"/>
                    </a:ext>
                  </a:extLst>
                </a:gridCol>
              </a:tblGrid>
              <a:tr h="844702">
                <a:tc>
                  <a:txBody>
                    <a:bodyPr/>
                    <a:lstStyle/>
                    <a:p>
                      <a:r>
                        <a:rPr lang="en-US" sz="2500" dirty="0">
                          <a:solidFill>
                            <a:schemeClr val="bg1"/>
                          </a:solidFill>
                        </a:rPr>
                        <a:t>District</a:t>
                      </a:r>
                    </a:p>
                  </a:txBody>
                  <a:tcPr/>
                </a:tc>
                <a:tc>
                  <a:txBody>
                    <a:bodyPr/>
                    <a:lstStyle/>
                    <a:p>
                      <a:r>
                        <a:rPr lang="en-US" sz="2500" dirty="0">
                          <a:solidFill>
                            <a:schemeClr val="bg1"/>
                          </a:solidFill>
                        </a:rPr>
                        <a:t>Group A</a:t>
                      </a:r>
                    </a:p>
                  </a:txBody>
                  <a:tcPr/>
                </a:tc>
                <a:tc>
                  <a:txBody>
                    <a:bodyPr/>
                    <a:lstStyle/>
                    <a:p>
                      <a:r>
                        <a:rPr lang="en-US" sz="2500" dirty="0">
                          <a:solidFill>
                            <a:schemeClr val="bg1"/>
                          </a:solidFill>
                        </a:rPr>
                        <a:t>Group B</a:t>
                      </a:r>
                    </a:p>
                  </a:txBody>
                  <a:tcPr/>
                </a:tc>
                <a:tc>
                  <a:txBody>
                    <a:bodyPr/>
                    <a:lstStyle/>
                    <a:p>
                      <a:r>
                        <a:rPr lang="en-US" sz="2500" dirty="0">
                          <a:solidFill>
                            <a:schemeClr val="bg1"/>
                          </a:solidFill>
                        </a:rPr>
                        <a:t>Group C</a:t>
                      </a:r>
                    </a:p>
                  </a:txBody>
                  <a:tcPr/>
                </a:tc>
                <a:tc>
                  <a:txBody>
                    <a:bodyPr/>
                    <a:lstStyle/>
                    <a:p>
                      <a:r>
                        <a:rPr lang="en-US" sz="2500" dirty="0">
                          <a:solidFill>
                            <a:schemeClr val="bg1"/>
                          </a:solidFill>
                        </a:rPr>
                        <a:t>Group D</a:t>
                      </a:r>
                    </a:p>
                  </a:txBody>
                  <a:tcPr/>
                </a:tc>
                <a:tc>
                  <a:txBody>
                    <a:bodyPr/>
                    <a:lstStyle/>
                    <a:p>
                      <a:r>
                        <a:rPr lang="en-US" sz="2500" dirty="0">
                          <a:solidFill>
                            <a:schemeClr val="bg1"/>
                          </a:solidFill>
                        </a:rPr>
                        <a:t>Group D+</a:t>
                      </a:r>
                    </a:p>
                  </a:txBody>
                  <a:tcPr/>
                </a:tc>
                <a:extLst>
                  <a:ext uri="{0D108BD9-81ED-4DB2-BD59-A6C34878D82A}">
                    <a16:rowId xmlns:a16="http://schemas.microsoft.com/office/drawing/2014/main" val="2528525727"/>
                  </a:ext>
                </a:extLst>
              </a:tr>
              <a:tr h="844702">
                <a:tc>
                  <a:txBody>
                    <a:bodyPr/>
                    <a:lstStyle/>
                    <a:p>
                      <a:r>
                        <a:rPr lang="en-US" sz="2500" dirty="0">
                          <a:solidFill>
                            <a:schemeClr val="bg1"/>
                          </a:solidFill>
                        </a:rPr>
                        <a:t>Pune</a:t>
                      </a:r>
                    </a:p>
                  </a:txBody>
                  <a:tcPr/>
                </a:tc>
                <a:tc>
                  <a:txBody>
                    <a:bodyPr/>
                    <a:lstStyle/>
                    <a:p>
                      <a:r>
                        <a:rPr lang="en-US" sz="2200" dirty="0">
                          <a:solidFill>
                            <a:schemeClr val="bg1"/>
                          </a:solidFill>
                        </a:rPr>
                        <a:t>Pune City</a:t>
                      </a:r>
                    </a:p>
                    <a:p>
                      <a:r>
                        <a:rPr lang="en-US" sz="2200" dirty="0" err="1">
                          <a:solidFill>
                            <a:schemeClr val="bg1"/>
                          </a:solidFill>
                        </a:rPr>
                        <a:t>Maval</a:t>
                      </a:r>
                      <a:endParaRPr lang="en-US" sz="2200" dirty="0">
                        <a:solidFill>
                          <a:schemeClr val="bg1"/>
                        </a:solidFill>
                      </a:endParaRPr>
                    </a:p>
                    <a:p>
                      <a:r>
                        <a:rPr lang="en-US" sz="2200" dirty="0">
                          <a:solidFill>
                            <a:schemeClr val="bg1"/>
                          </a:solidFill>
                        </a:rPr>
                        <a:t>Haveli@</a:t>
                      </a:r>
                    </a:p>
                    <a:p>
                      <a:r>
                        <a:rPr lang="en-US" sz="2200" dirty="0" err="1">
                          <a:solidFill>
                            <a:schemeClr val="bg1"/>
                          </a:solidFill>
                        </a:rPr>
                        <a:t>Bhor</a:t>
                      </a:r>
                      <a:r>
                        <a:rPr lang="en-US" sz="2200" dirty="0">
                          <a:solidFill>
                            <a:schemeClr val="bg1"/>
                          </a:solidFill>
                        </a:rPr>
                        <a:t>@</a:t>
                      </a:r>
                    </a:p>
                    <a:p>
                      <a:r>
                        <a:rPr lang="en-US" sz="2200" dirty="0" err="1">
                          <a:solidFill>
                            <a:schemeClr val="bg1"/>
                          </a:solidFill>
                        </a:rPr>
                        <a:t>Daund</a:t>
                      </a:r>
                      <a:r>
                        <a:rPr lang="en-US" sz="2200" dirty="0">
                          <a:solidFill>
                            <a:schemeClr val="bg1"/>
                          </a:solidFill>
                        </a:rPr>
                        <a:t>@</a:t>
                      </a:r>
                    </a:p>
                    <a:p>
                      <a:r>
                        <a:rPr lang="en-US" sz="2200" dirty="0" err="1">
                          <a:solidFill>
                            <a:schemeClr val="bg1"/>
                          </a:solidFill>
                        </a:rPr>
                        <a:t>Shirur</a:t>
                      </a:r>
                      <a:r>
                        <a:rPr lang="en-US" sz="2200" dirty="0">
                          <a:solidFill>
                            <a:schemeClr val="bg1"/>
                          </a:solidFill>
                        </a:rPr>
                        <a:t>@</a:t>
                      </a:r>
                    </a:p>
                    <a:p>
                      <a:r>
                        <a:rPr lang="en-US" sz="2200" dirty="0" err="1">
                          <a:solidFill>
                            <a:schemeClr val="bg1"/>
                          </a:solidFill>
                        </a:rPr>
                        <a:t>khed</a:t>
                      </a:r>
                      <a:r>
                        <a:rPr lang="en-US" sz="2200" dirty="0">
                          <a:solidFill>
                            <a:schemeClr val="bg1"/>
                          </a:solidFill>
                        </a:rPr>
                        <a:t>@</a:t>
                      </a:r>
                    </a:p>
                    <a:p>
                      <a:r>
                        <a:rPr lang="en-US" sz="2200" dirty="0" err="1">
                          <a:solidFill>
                            <a:schemeClr val="bg1"/>
                          </a:solidFill>
                        </a:rPr>
                        <a:t>Mulshi</a:t>
                      </a:r>
                      <a:r>
                        <a:rPr lang="en-US" sz="2200" dirty="0">
                          <a:solidFill>
                            <a:schemeClr val="bg1"/>
                          </a:solidFill>
                        </a:rPr>
                        <a:t>@</a:t>
                      </a:r>
                    </a:p>
                    <a:p>
                      <a:r>
                        <a:rPr lang="en-US" sz="2200" dirty="0" err="1">
                          <a:solidFill>
                            <a:schemeClr val="bg1"/>
                          </a:solidFill>
                        </a:rPr>
                        <a:t>Purandar</a:t>
                      </a:r>
                      <a:r>
                        <a:rPr lang="en-US" sz="2200" dirty="0">
                          <a:solidFill>
                            <a:schemeClr val="bg1"/>
                          </a:solidFill>
                        </a:rPr>
                        <a:t>@</a:t>
                      </a:r>
                    </a:p>
                    <a:p>
                      <a:r>
                        <a:rPr lang="en-US" sz="2200" dirty="0" err="1">
                          <a:solidFill>
                            <a:schemeClr val="bg1"/>
                          </a:solidFill>
                        </a:rPr>
                        <a:t>Velhe</a:t>
                      </a:r>
                      <a:r>
                        <a:rPr lang="en-US" sz="2200" dirty="0">
                          <a:solidFill>
                            <a:schemeClr val="bg1"/>
                          </a:solidFill>
                        </a:rPr>
                        <a:t>@</a:t>
                      </a:r>
                    </a:p>
                    <a:p>
                      <a:endParaRPr lang="en-US" sz="2200" dirty="0">
                        <a:solidFill>
                          <a:schemeClr val="bg1"/>
                        </a:solidFill>
                      </a:endParaRPr>
                    </a:p>
                  </a:txBody>
                  <a:tcPr/>
                </a:tc>
                <a:tc>
                  <a:txBody>
                    <a:bodyPr/>
                    <a:lstStyle/>
                    <a:p>
                      <a:endParaRPr lang="en-US" sz="2200" dirty="0">
                        <a:solidFill>
                          <a:schemeClr val="bg1"/>
                        </a:solidFill>
                      </a:endParaRPr>
                    </a:p>
                  </a:txBody>
                  <a:tcPr/>
                </a:tc>
                <a:tc>
                  <a:txBody>
                    <a:bodyPr/>
                    <a:lstStyle/>
                    <a:p>
                      <a:r>
                        <a:rPr lang="en-US" sz="2200" dirty="0" err="1">
                          <a:solidFill>
                            <a:schemeClr val="bg1"/>
                          </a:solidFill>
                        </a:rPr>
                        <a:t>Bhor</a:t>
                      </a:r>
                      <a:r>
                        <a:rPr lang="en-US" sz="2200" dirty="0">
                          <a:solidFill>
                            <a:schemeClr val="bg1"/>
                          </a:solidFill>
                        </a:rPr>
                        <a:t>$</a:t>
                      </a:r>
                    </a:p>
                    <a:p>
                      <a:r>
                        <a:rPr lang="en-US" sz="2200" dirty="0" err="1">
                          <a:solidFill>
                            <a:schemeClr val="bg1"/>
                          </a:solidFill>
                        </a:rPr>
                        <a:t>Daund</a:t>
                      </a:r>
                      <a:r>
                        <a:rPr lang="en-US" sz="2200" dirty="0">
                          <a:solidFill>
                            <a:schemeClr val="bg1"/>
                          </a:solidFill>
                        </a:rPr>
                        <a:t>$</a:t>
                      </a:r>
                    </a:p>
                    <a:p>
                      <a:r>
                        <a:rPr lang="en-US" sz="2200" dirty="0" err="1">
                          <a:solidFill>
                            <a:schemeClr val="bg1"/>
                          </a:solidFill>
                        </a:rPr>
                        <a:t>Shirur</a:t>
                      </a:r>
                      <a:r>
                        <a:rPr lang="en-US" sz="2200" dirty="0">
                          <a:solidFill>
                            <a:schemeClr val="bg1"/>
                          </a:solidFill>
                        </a:rPr>
                        <a:t>$</a:t>
                      </a:r>
                    </a:p>
                    <a:p>
                      <a:r>
                        <a:rPr lang="en-US" sz="2200" dirty="0" err="1">
                          <a:solidFill>
                            <a:schemeClr val="bg1"/>
                          </a:solidFill>
                        </a:rPr>
                        <a:t>khed</a:t>
                      </a:r>
                      <a:r>
                        <a:rPr lang="en-US" sz="2200" dirty="0">
                          <a:solidFill>
                            <a:schemeClr val="bg1"/>
                          </a:solidFill>
                        </a:rPr>
                        <a:t>$</a:t>
                      </a:r>
                    </a:p>
                    <a:p>
                      <a:r>
                        <a:rPr lang="en-US" sz="2200" dirty="0" err="1">
                          <a:solidFill>
                            <a:schemeClr val="bg1"/>
                          </a:solidFill>
                        </a:rPr>
                        <a:t>Purandar</a:t>
                      </a:r>
                      <a:r>
                        <a:rPr lang="en-US" sz="2200" dirty="0">
                          <a:solidFill>
                            <a:schemeClr val="bg1"/>
                          </a:solidFill>
                        </a:rPr>
                        <a:t>$</a:t>
                      </a:r>
                    </a:p>
                    <a:p>
                      <a:r>
                        <a:rPr lang="en-US" sz="2200" dirty="0" err="1">
                          <a:solidFill>
                            <a:schemeClr val="bg1"/>
                          </a:solidFill>
                        </a:rPr>
                        <a:t>Indapur</a:t>
                      </a:r>
                      <a:endParaRPr lang="en-US" sz="2200" dirty="0">
                        <a:solidFill>
                          <a:schemeClr val="bg1"/>
                        </a:solidFill>
                      </a:endParaRPr>
                    </a:p>
                    <a:p>
                      <a:r>
                        <a:rPr lang="en-US" sz="2200" dirty="0">
                          <a:solidFill>
                            <a:schemeClr val="bg1"/>
                          </a:solidFill>
                        </a:rPr>
                        <a:t>Baramati</a:t>
                      </a:r>
                    </a:p>
                    <a:p>
                      <a:endParaRPr lang="en-US" sz="2200" dirty="0">
                        <a:solidFill>
                          <a:schemeClr val="bg1"/>
                        </a:solidFill>
                      </a:endParaRPr>
                    </a:p>
                  </a:txBody>
                  <a:tcPr/>
                </a:tc>
                <a:tc>
                  <a:txBody>
                    <a:bodyPr/>
                    <a:lstStyle/>
                    <a:p>
                      <a:r>
                        <a:rPr lang="en-US" sz="2200" dirty="0" err="1">
                          <a:solidFill>
                            <a:schemeClr val="bg1"/>
                          </a:solidFill>
                        </a:rPr>
                        <a:t>Ambegaon</a:t>
                      </a:r>
                      <a:endParaRPr lang="en-US" sz="2200" dirty="0">
                        <a:solidFill>
                          <a:schemeClr val="bg1"/>
                        </a:solidFill>
                      </a:endParaRPr>
                    </a:p>
                    <a:p>
                      <a:r>
                        <a:rPr lang="en-US" sz="2200" dirty="0" err="1">
                          <a:solidFill>
                            <a:schemeClr val="bg1"/>
                          </a:solidFill>
                        </a:rPr>
                        <a:t>Junnar</a:t>
                      </a:r>
                      <a:endParaRPr lang="en-US" sz="2200" dirty="0">
                        <a:solidFill>
                          <a:schemeClr val="bg1"/>
                        </a:solidFill>
                      </a:endParaRPr>
                    </a:p>
                  </a:txBody>
                  <a:tcPr/>
                </a:tc>
                <a:tc>
                  <a:txBody>
                    <a:bodyPr/>
                    <a:lstStyle/>
                    <a:p>
                      <a:r>
                        <a:rPr lang="en-US" sz="2200" dirty="0" err="1">
                          <a:solidFill>
                            <a:schemeClr val="bg1"/>
                          </a:solidFill>
                        </a:rPr>
                        <a:t>Velhe</a:t>
                      </a:r>
                      <a:r>
                        <a:rPr lang="en-US" sz="2200" dirty="0">
                          <a:solidFill>
                            <a:schemeClr val="bg1"/>
                          </a:solidFill>
                        </a:rPr>
                        <a:t>$</a:t>
                      </a:r>
                    </a:p>
                  </a:txBody>
                  <a:tcPr/>
                </a:tc>
                <a:extLst>
                  <a:ext uri="{0D108BD9-81ED-4DB2-BD59-A6C34878D82A}">
                    <a16:rowId xmlns:a16="http://schemas.microsoft.com/office/drawing/2014/main" val="4232470032"/>
                  </a:ext>
                </a:extLst>
              </a:tr>
            </a:tbl>
          </a:graphicData>
        </a:graphic>
      </p:graphicFrame>
    </p:spTree>
    <p:extLst>
      <p:ext uri="{BB962C8B-B14F-4D97-AF65-F5344CB8AC3E}">
        <p14:creationId xmlns:p14="http://schemas.microsoft.com/office/powerpoint/2010/main" val="833390076"/>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CD62B-6910-70CC-EFDD-78A173A97FC3}"/>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C8D352E9-3ABE-9F26-3AB5-6491FFE78B97}"/>
              </a:ext>
            </a:extLst>
          </p:cNvPr>
          <p:cNvSpPr/>
          <p:nvPr/>
        </p:nvSpPr>
        <p:spPr>
          <a:xfrm>
            <a:off x="228600" y="190900"/>
            <a:ext cx="7315200" cy="553998"/>
          </a:xfrm>
          <a:prstGeom prst="rect">
            <a:avLst/>
          </a:prstGeom>
        </p:spPr>
        <p:txBody>
          <a:bodyPr wrap="square">
            <a:spAutoFit/>
          </a:bodyPr>
          <a:lstStyle/>
          <a:p>
            <a:r>
              <a:rPr lang="en-US" sz="3000" b="1" dirty="0"/>
              <a:t>Area Classification Near Pune</a:t>
            </a:r>
            <a:endParaRPr lang="en-US" sz="3000" dirty="0"/>
          </a:p>
        </p:txBody>
      </p:sp>
      <p:graphicFrame>
        <p:nvGraphicFramePr>
          <p:cNvPr id="2" name="Table 1">
            <a:extLst>
              <a:ext uri="{FF2B5EF4-FFF2-40B4-BE49-F238E27FC236}">
                <a16:creationId xmlns:a16="http://schemas.microsoft.com/office/drawing/2014/main" id="{AD2849E8-B865-AE72-4A3F-1ABD1DB03441}"/>
              </a:ext>
            </a:extLst>
          </p:cNvPr>
          <p:cNvGraphicFramePr>
            <a:graphicFrameLocks noGrp="1"/>
          </p:cNvGraphicFramePr>
          <p:nvPr>
            <p:extLst>
              <p:ext uri="{D42A27DB-BD31-4B8C-83A1-F6EECF244321}">
                <p14:modId xmlns:p14="http://schemas.microsoft.com/office/powerpoint/2010/main" val="1668397707"/>
              </p:ext>
            </p:extLst>
          </p:nvPr>
        </p:nvGraphicFramePr>
        <p:xfrm>
          <a:off x="152400" y="762000"/>
          <a:ext cx="8915400" cy="560832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954879395"/>
                    </a:ext>
                  </a:extLst>
                </a:gridCol>
                <a:gridCol w="1143000">
                  <a:extLst>
                    <a:ext uri="{9D8B030D-6E8A-4147-A177-3AD203B41FA5}">
                      <a16:colId xmlns:a16="http://schemas.microsoft.com/office/drawing/2014/main" val="389127352"/>
                    </a:ext>
                  </a:extLst>
                </a:gridCol>
                <a:gridCol w="1219200">
                  <a:extLst>
                    <a:ext uri="{9D8B030D-6E8A-4147-A177-3AD203B41FA5}">
                      <a16:colId xmlns:a16="http://schemas.microsoft.com/office/drawing/2014/main" val="70148512"/>
                    </a:ext>
                  </a:extLst>
                </a:gridCol>
                <a:gridCol w="1524000">
                  <a:extLst>
                    <a:ext uri="{9D8B030D-6E8A-4147-A177-3AD203B41FA5}">
                      <a16:colId xmlns:a16="http://schemas.microsoft.com/office/drawing/2014/main" val="294609462"/>
                    </a:ext>
                  </a:extLst>
                </a:gridCol>
                <a:gridCol w="1676400">
                  <a:extLst>
                    <a:ext uri="{9D8B030D-6E8A-4147-A177-3AD203B41FA5}">
                      <a16:colId xmlns:a16="http://schemas.microsoft.com/office/drawing/2014/main" val="3809327573"/>
                    </a:ext>
                  </a:extLst>
                </a:gridCol>
                <a:gridCol w="1905000">
                  <a:extLst>
                    <a:ext uri="{9D8B030D-6E8A-4147-A177-3AD203B41FA5}">
                      <a16:colId xmlns:a16="http://schemas.microsoft.com/office/drawing/2014/main" val="2089849666"/>
                    </a:ext>
                  </a:extLst>
                </a:gridCol>
              </a:tblGrid>
              <a:tr h="844702">
                <a:tc>
                  <a:txBody>
                    <a:bodyPr/>
                    <a:lstStyle/>
                    <a:p>
                      <a:r>
                        <a:rPr lang="en-US" sz="2500" dirty="0">
                          <a:solidFill>
                            <a:schemeClr val="bg1"/>
                          </a:solidFill>
                        </a:rPr>
                        <a:t>District</a:t>
                      </a:r>
                    </a:p>
                  </a:txBody>
                  <a:tcPr/>
                </a:tc>
                <a:tc>
                  <a:txBody>
                    <a:bodyPr/>
                    <a:lstStyle/>
                    <a:p>
                      <a:r>
                        <a:rPr lang="en-US" sz="2500" dirty="0">
                          <a:solidFill>
                            <a:schemeClr val="bg1"/>
                          </a:solidFill>
                        </a:rPr>
                        <a:t>Group A</a:t>
                      </a:r>
                    </a:p>
                  </a:txBody>
                  <a:tcPr/>
                </a:tc>
                <a:tc>
                  <a:txBody>
                    <a:bodyPr/>
                    <a:lstStyle/>
                    <a:p>
                      <a:r>
                        <a:rPr lang="en-US" sz="2500" dirty="0">
                          <a:solidFill>
                            <a:schemeClr val="bg1"/>
                          </a:solidFill>
                        </a:rPr>
                        <a:t>Group B</a:t>
                      </a:r>
                    </a:p>
                  </a:txBody>
                  <a:tcPr/>
                </a:tc>
                <a:tc>
                  <a:txBody>
                    <a:bodyPr/>
                    <a:lstStyle/>
                    <a:p>
                      <a:r>
                        <a:rPr lang="en-US" sz="2500" dirty="0">
                          <a:solidFill>
                            <a:schemeClr val="bg1"/>
                          </a:solidFill>
                        </a:rPr>
                        <a:t>Group C</a:t>
                      </a:r>
                    </a:p>
                  </a:txBody>
                  <a:tcPr/>
                </a:tc>
                <a:tc>
                  <a:txBody>
                    <a:bodyPr/>
                    <a:lstStyle/>
                    <a:p>
                      <a:r>
                        <a:rPr lang="en-US" sz="2500" dirty="0">
                          <a:solidFill>
                            <a:schemeClr val="bg1"/>
                          </a:solidFill>
                        </a:rPr>
                        <a:t>Group D</a:t>
                      </a:r>
                    </a:p>
                  </a:txBody>
                  <a:tcPr/>
                </a:tc>
                <a:tc>
                  <a:txBody>
                    <a:bodyPr/>
                    <a:lstStyle/>
                    <a:p>
                      <a:r>
                        <a:rPr lang="en-US" sz="2500" dirty="0">
                          <a:solidFill>
                            <a:schemeClr val="bg1"/>
                          </a:solidFill>
                        </a:rPr>
                        <a:t>Group D+</a:t>
                      </a:r>
                    </a:p>
                  </a:txBody>
                  <a:tcPr/>
                </a:tc>
                <a:extLst>
                  <a:ext uri="{0D108BD9-81ED-4DB2-BD59-A6C34878D82A}">
                    <a16:rowId xmlns:a16="http://schemas.microsoft.com/office/drawing/2014/main" val="2528525727"/>
                  </a:ext>
                </a:extLst>
              </a:tr>
              <a:tr h="844702">
                <a:tc>
                  <a:txBody>
                    <a:bodyPr/>
                    <a:lstStyle/>
                    <a:p>
                      <a:r>
                        <a:rPr lang="en-US" sz="2000" dirty="0" err="1">
                          <a:solidFill>
                            <a:schemeClr val="bg1"/>
                          </a:solidFill>
                        </a:rPr>
                        <a:t>Satara</a:t>
                      </a:r>
                      <a:endParaRPr lang="en-US" sz="2000" dirty="0">
                        <a:solidFill>
                          <a:schemeClr val="bg1"/>
                        </a:solidFill>
                      </a:endParaRPr>
                    </a:p>
                  </a:txBody>
                  <a:tcPr/>
                </a:tc>
                <a:tc>
                  <a:txBody>
                    <a:bodyPr/>
                    <a:lstStyle/>
                    <a:p>
                      <a:endParaRPr lang="en-US" sz="2000" dirty="0">
                        <a:solidFill>
                          <a:schemeClr val="bg1"/>
                        </a:solidFill>
                      </a:endParaRPr>
                    </a:p>
                  </a:txBody>
                  <a:tcPr/>
                </a:tc>
                <a:tc>
                  <a:txBody>
                    <a:bodyPr/>
                    <a:lstStyle/>
                    <a:p>
                      <a:endParaRPr lang="en-US" sz="2000" dirty="0">
                        <a:solidFill>
                          <a:schemeClr val="bg1"/>
                        </a:solidFill>
                      </a:endParaRPr>
                    </a:p>
                  </a:txBody>
                  <a:tcPr/>
                </a:tc>
                <a:tc>
                  <a:txBody>
                    <a:bodyPr/>
                    <a:lstStyle/>
                    <a:p>
                      <a:endParaRPr lang="en-US" sz="2000" dirty="0">
                        <a:solidFill>
                          <a:schemeClr val="bg1"/>
                        </a:solidFill>
                      </a:endParaRPr>
                    </a:p>
                  </a:txBody>
                  <a:tcPr/>
                </a:tc>
                <a:tc>
                  <a:txBody>
                    <a:bodyPr/>
                    <a:lstStyle/>
                    <a:p>
                      <a:r>
                        <a:rPr lang="en-US" sz="2000" dirty="0" err="1">
                          <a:solidFill>
                            <a:schemeClr val="bg1"/>
                          </a:solidFill>
                        </a:rPr>
                        <a:t>Satara</a:t>
                      </a:r>
                      <a:endParaRPr lang="en-US" sz="2000" dirty="0">
                        <a:solidFill>
                          <a:schemeClr val="bg1"/>
                        </a:solidFill>
                      </a:endParaRPr>
                    </a:p>
                    <a:p>
                      <a:r>
                        <a:rPr lang="en-US" sz="2000" dirty="0" err="1">
                          <a:solidFill>
                            <a:schemeClr val="bg1"/>
                          </a:solidFill>
                        </a:rPr>
                        <a:t>Khandala</a:t>
                      </a:r>
                      <a:endParaRPr lang="en-US" sz="2000" dirty="0">
                        <a:solidFill>
                          <a:schemeClr val="bg1"/>
                        </a:solidFill>
                      </a:endParaRPr>
                    </a:p>
                    <a:p>
                      <a:r>
                        <a:rPr lang="en-US" sz="2000" dirty="0">
                          <a:solidFill>
                            <a:schemeClr val="bg1"/>
                          </a:solidFill>
                        </a:rPr>
                        <a:t>Koregaon</a:t>
                      </a:r>
                    </a:p>
                    <a:p>
                      <a:r>
                        <a:rPr lang="en-US" sz="2000" dirty="0" err="1">
                          <a:solidFill>
                            <a:schemeClr val="bg1"/>
                          </a:solidFill>
                        </a:rPr>
                        <a:t>Phaltan</a:t>
                      </a:r>
                      <a:endParaRPr lang="en-US" sz="2000" dirty="0">
                        <a:solidFill>
                          <a:schemeClr val="bg1"/>
                        </a:solidFill>
                      </a:endParaRPr>
                    </a:p>
                    <a:p>
                      <a:r>
                        <a:rPr lang="en-US" sz="2000" dirty="0" err="1">
                          <a:solidFill>
                            <a:schemeClr val="bg1"/>
                          </a:solidFill>
                        </a:rPr>
                        <a:t>Khatav</a:t>
                      </a:r>
                      <a:endParaRPr lang="en-US" sz="2000" dirty="0">
                        <a:solidFill>
                          <a:schemeClr val="bg1"/>
                        </a:solidFill>
                      </a:endParaRPr>
                    </a:p>
                    <a:p>
                      <a:r>
                        <a:rPr lang="en-US" sz="2000" dirty="0">
                          <a:solidFill>
                            <a:schemeClr val="bg1"/>
                          </a:solidFill>
                        </a:rPr>
                        <a:t>Mahabaleshwar</a:t>
                      </a:r>
                    </a:p>
                  </a:txBody>
                  <a:tcPr/>
                </a:tc>
                <a:tc>
                  <a:txBody>
                    <a:bodyPr/>
                    <a:lstStyle/>
                    <a:p>
                      <a:r>
                        <a:rPr lang="en-US" sz="2000" dirty="0">
                          <a:solidFill>
                            <a:schemeClr val="bg1"/>
                          </a:solidFill>
                        </a:rPr>
                        <a:t>Wai</a:t>
                      </a:r>
                    </a:p>
                    <a:p>
                      <a:r>
                        <a:rPr lang="en-US" sz="2000" dirty="0">
                          <a:solidFill>
                            <a:schemeClr val="bg1"/>
                          </a:solidFill>
                        </a:rPr>
                        <a:t>Man</a:t>
                      </a:r>
                    </a:p>
                    <a:p>
                      <a:r>
                        <a:rPr lang="en-US" sz="2000" dirty="0">
                          <a:solidFill>
                            <a:schemeClr val="bg1"/>
                          </a:solidFill>
                        </a:rPr>
                        <a:t>Patan</a:t>
                      </a:r>
                    </a:p>
                    <a:p>
                      <a:r>
                        <a:rPr lang="en-US" sz="2000" dirty="0" err="1">
                          <a:solidFill>
                            <a:schemeClr val="bg1"/>
                          </a:solidFill>
                        </a:rPr>
                        <a:t>Jaoli</a:t>
                      </a:r>
                      <a:endParaRPr lang="en-US" sz="2000" dirty="0">
                        <a:solidFill>
                          <a:schemeClr val="bg1"/>
                        </a:solidFill>
                      </a:endParaRPr>
                    </a:p>
                  </a:txBody>
                  <a:tcPr/>
                </a:tc>
                <a:extLst>
                  <a:ext uri="{0D108BD9-81ED-4DB2-BD59-A6C34878D82A}">
                    <a16:rowId xmlns:a16="http://schemas.microsoft.com/office/drawing/2014/main" val="4232470032"/>
                  </a:ext>
                </a:extLst>
              </a:tr>
              <a:tr h="844702">
                <a:tc>
                  <a:txBody>
                    <a:bodyPr/>
                    <a:lstStyle/>
                    <a:p>
                      <a:r>
                        <a:rPr lang="en-US" sz="2000" dirty="0">
                          <a:solidFill>
                            <a:schemeClr val="bg1"/>
                          </a:solidFill>
                        </a:rPr>
                        <a:t>Solapur</a:t>
                      </a:r>
                    </a:p>
                  </a:txBody>
                  <a:tcPr/>
                </a:tc>
                <a:tc>
                  <a:txBody>
                    <a:bodyPr/>
                    <a:lstStyle/>
                    <a:p>
                      <a:endParaRPr lang="en-US" sz="2000" dirty="0">
                        <a:solidFill>
                          <a:schemeClr val="bg1"/>
                        </a:solidFill>
                      </a:endParaRPr>
                    </a:p>
                  </a:txBody>
                  <a:tcPr/>
                </a:tc>
                <a:tc>
                  <a:txBody>
                    <a:bodyPr/>
                    <a:lstStyle/>
                    <a:p>
                      <a:endParaRPr lang="en-US" sz="2000" dirty="0">
                        <a:solidFill>
                          <a:schemeClr val="bg1"/>
                        </a:solidFill>
                      </a:endParaRPr>
                    </a:p>
                  </a:txBody>
                  <a:tcPr/>
                </a:tc>
                <a:tc>
                  <a:txBody>
                    <a:bodyPr/>
                    <a:lstStyle/>
                    <a:p>
                      <a:endParaRPr lang="en-US" sz="2000" dirty="0">
                        <a:solidFill>
                          <a:schemeClr val="bg1"/>
                        </a:solidFill>
                      </a:endParaRPr>
                    </a:p>
                  </a:txBody>
                  <a:tcPr/>
                </a:tc>
                <a:tc>
                  <a:txBody>
                    <a:bodyPr/>
                    <a:lstStyle/>
                    <a:p>
                      <a:r>
                        <a:rPr lang="en-US" sz="2000" dirty="0">
                          <a:solidFill>
                            <a:schemeClr val="bg1"/>
                          </a:solidFill>
                        </a:rPr>
                        <a:t>Solapur (North)</a:t>
                      </a:r>
                    </a:p>
                    <a:p>
                      <a:r>
                        <a:rPr lang="en-US" sz="2000" dirty="0" err="1">
                          <a:solidFill>
                            <a:schemeClr val="bg1"/>
                          </a:solidFill>
                        </a:rPr>
                        <a:t>Pandarpur</a:t>
                      </a:r>
                      <a:endParaRPr lang="en-US" sz="2000" dirty="0">
                        <a:solidFill>
                          <a:schemeClr val="bg1"/>
                        </a:solidFill>
                      </a:endParaRPr>
                    </a:p>
                    <a:p>
                      <a:r>
                        <a:rPr lang="en-US" sz="2000" dirty="0" err="1">
                          <a:solidFill>
                            <a:schemeClr val="bg1"/>
                          </a:solidFill>
                        </a:rPr>
                        <a:t>Malshiras</a:t>
                      </a:r>
                      <a:endParaRPr lang="en-US" sz="2000" dirty="0">
                        <a:solidFill>
                          <a:schemeClr val="bg1"/>
                        </a:solidFill>
                      </a:endParaRPr>
                    </a:p>
                  </a:txBody>
                  <a:tcPr/>
                </a:tc>
                <a:tc>
                  <a:txBody>
                    <a:bodyPr/>
                    <a:lstStyle/>
                    <a:p>
                      <a:r>
                        <a:rPr lang="en-US" sz="2000" dirty="0" err="1">
                          <a:solidFill>
                            <a:schemeClr val="bg1"/>
                          </a:solidFill>
                        </a:rPr>
                        <a:t>Barshi</a:t>
                      </a:r>
                      <a:endParaRPr lang="en-US" sz="2000" dirty="0">
                        <a:solidFill>
                          <a:schemeClr val="bg1"/>
                        </a:solidFill>
                      </a:endParaRPr>
                    </a:p>
                    <a:p>
                      <a:r>
                        <a:rPr lang="en-US" sz="2000" dirty="0" err="1">
                          <a:solidFill>
                            <a:schemeClr val="bg1"/>
                          </a:solidFill>
                        </a:rPr>
                        <a:t>Akkalkot</a:t>
                      </a:r>
                      <a:endParaRPr lang="en-US" sz="2000" dirty="0">
                        <a:solidFill>
                          <a:schemeClr val="bg1"/>
                        </a:solidFill>
                      </a:endParaRPr>
                    </a:p>
                    <a:p>
                      <a:r>
                        <a:rPr lang="en-US" sz="2000" dirty="0">
                          <a:solidFill>
                            <a:schemeClr val="bg1"/>
                          </a:solidFill>
                        </a:rPr>
                        <a:t>Solapur (South)</a:t>
                      </a:r>
                    </a:p>
                    <a:p>
                      <a:r>
                        <a:rPr lang="en-US" sz="2000" dirty="0" err="1">
                          <a:solidFill>
                            <a:schemeClr val="bg1"/>
                          </a:solidFill>
                        </a:rPr>
                        <a:t>Mohol</a:t>
                      </a:r>
                      <a:endParaRPr lang="en-US" sz="2000" dirty="0">
                        <a:solidFill>
                          <a:schemeClr val="bg1"/>
                        </a:solidFill>
                      </a:endParaRPr>
                    </a:p>
                    <a:p>
                      <a:r>
                        <a:rPr lang="en-US" sz="2000" dirty="0" err="1">
                          <a:solidFill>
                            <a:schemeClr val="bg1"/>
                          </a:solidFill>
                        </a:rPr>
                        <a:t>Mangalwedhe</a:t>
                      </a:r>
                      <a:endParaRPr lang="en-US" sz="2000" dirty="0">
                        <a:solidFill>
                          <a:schemeClr val="bg1"/>
                        </a:solidFill>
                      </a:endParaRPr>
                    </a:p>
                    <a:p>
                      <a:r>
                        <a:rPr lang="en-US" sz="2000" dirty="0" err="1">
                          <a:solidFill>
                            <a:schemeClr val="bg1"/>
                          </a:solidFill>
                        </a:rPr>
                        <a:t>Sangole</a:t>
                      </a:r>
                      <a:endParaRPr lang="en-US" sz="2000" dirty="0">
                        <a:solidFill>
                          <a:schemeClr val="bg1"/>
                        </a:solidFill>
                      </a:endParaRPr>
                    </a:p>
                    <a:p>
                      <a:r>
                        <a:rPr lang="en-US" sz="2000" dirty="0" err="1">
                          <a:solidFill>
                            <a:schemeClr val="bg1"/>
                          </a:solidFill>
                        </a:rPr>
                        <a:t>Karmala</a:t>
                      </a:r>
                      <a:endParaRPr lang="en-US" sz="2000" dirty="0">
                        <a:solidFill>
                          <a:schemeClr val="bg1"/>
                        </a:solidFill>
                      </a:endParaRPr>
                    </a:p>
                    <a:p>
                      <a:r>
                        <a:rPr lang="en-US" sz="2000" dirty="0" err="1">
                          <a:solidFill>
                            <a:schemeClr val="bg1"/>
                          </a:solidFill>
                        </a:rPr>
                        <a:t>madha</a:t>
                      </a:r>
                      <a:endParaRPr lang="en-US" sz="2000" dirty="0">
                        <a:solidFill>
                          <a:schemeClr val="bg1"/>
                        </a:solidFill>
                      </a:endParaRPr>
                    </a:p>
                  </a:txBody>
                  <a:tcPr/>
                </a:tc>
                <a:extLst>
                  <a:ext uri="{0D108BD9-81ED-4DB2-BD59-A6C34878D82A}">
                    <a16:rowId xmlns:a16="http://schemas.microsoft.com/office/drawing/2014/main" val="492314107"/>
                  </a:ext>
                </a:extLst>
              </a:tr>
            </a:tbl>
          </a:graphicData>
        </a:graphic>
      </p:graphicFrame>
    </p:spTree>
    <p:extLst>
      <p:ext uri="{BB962C8B-B14F-4D97-AF65-F5344CB8AC3E}">
        <p14:creationId xmlns:p14="http://schemas.microsoft.com/office/powerpoint/2010/main" val="3648778699"/>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8600" y="1132582"/>
            <a:ext cx="8686800" cy="5534518"/>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lIns="90000" tIns="46800" rIns="90000" bIns="46800"/>
          <a:lstStyle/>
          <a:p>
            <a:endParaRPr lang="en-US" sz="1000" b="1" dirty="0"/>
          </a:p>
          <a:p>
            <a:pPr marL="285750" indent="-285750">
              <a:buFont typeface="Wingdings" panose="05000000000000000000" pitchFamily="2" charset="2"/>
              <a:buChar char="Ø"/>
            </a:pPr>
            <a:r>
              <a:rPr lang="en-US" sz="2800" dirty="0"/>
              <a:t>Stamp Duty Exemption on Purchase of Land</a:t>
            </a:r>
          </a:p>
          <a:p>
            <a:pPr marL="285750" indent="-285750">
              <a:buFont typeface="Wingdings" panose="05000000000000000000" pitchFamily="2" charset="2"/>
              <a:buChar char="Ø"/>
            </a:pPr>
            <a:r>
              <a:rPr lang="en-US" sz="2800" dirty="0"/>
              <a:t>SGST Payable on Total Sales</a:t>
            </a:r>
          </a:p>
          <a:p>
            <a:pPr marL="285750" indent="-285750">
              <a:buFont typeface="Wingdings" panose="05000000000000000000" pitchFamily="2" charset="2"/>
              <a:buChar char="Ø"/>
            </a:pPr>
            <a:r>
              <a:rPr lang="en-US" sz="2800" dirty="0"/>
              <a:t>Interest Subsidy on Term Loan</a:t>
            </a:r>
          </a:p>
          <a:p>
            <a:pPr marL="285750" indent="-285750">
              <a:buFont typeface="Wingdings" panose="05000000000000000000" pitchFamily="2" charset="2"/>
              <a:buChar char="Ø"/>
            </a:pPr>
            <a:r>
              <a:rPr lang="en-US" sz="2800" dirty="0"/>
              <a:t>Electricity Tariff </a:t>
            </a:r>
          </a:p>
          <a:p>
            <a:pPr marL="285750" indent="-285750">
              <a:buFont typeface="Wingdings" panose="05000000000000000000" pitchFamily="2" charset="2"/>
              <a:buChar char="Ø"/>
            </a:pPr>
            <a:r>
              <a:rPr lang="en-US" sz="2800" dirty="0"/>
              <a:t>Electricity Duty Exemption</a:t>
            </a:r>
          </a:p>
          <a:p>
            <a:pPr marL="285750" indent="-285750">
              <a:buFont typeface="Wingdings" panose="05000000000000000000" pitchFamily="2" charset="2"/>
              <a:buChar char="Ø"/>
            </a:pPr>
            <a:endParaRPr lang="en-US" sz="2800" dirty="0"/>
          </a:p>
          <a:p>
            <a:pPr marL="285750" indent="-285750">
              <a:buFont typeface="Wingdings" panose="05000000000000000000" pitchFamily="2" charset="2"/>
              <a:buChar char="Ø"/>
            </a:pPr>
            <a:endParaRPr lang="en-US" sz="2800" dirty="0"/>
          </a:p>
          <a:p>
            <a:r>
              <a:rPr lang="en-US" sz="2800" b="1" dirty="0"/>
              <a:t>Under 4.8 Clause</a:t>
            </a:r>
          </a:p>
          <a:p>
            <a:pPr marL="285750" indent="-285750">
              <a:buFont typeface="Wingdings" panose="05000000000000000000" pitchFamily="2" charset="2"/>
              <a:buChar char="Ø"/>
            </a:pPr>
            <a:r>
              <a:rPr lang="en-US" sz="2800" dirty="0"/>
              <a:t>5% TUFS subsidy for units in A Zone (for Expansion P&amp;M)</a:t>
            </a:r>
          </a:p>
          <a:p>
            <a:pPr marL="285750" indent="-285750">
              <a:buFont typeface="Wingdings" panose="05000000000000000000" pitchFamily="2" charset="2"/>
              <a:buChar char="Ø"/>
            </a:pPr>
            <a:r>
              <a:rPr lang="en-US" sz="2800" dirty="0"/>
              <a:t>Other subsidies on Installation of Power Saving Equipments, Electric Audit, Installation of Effluent Treatment Plant (ETP) etc. </a:t>
            </a:r>
          </a:p>
        </p:txBody>
      </p:sp>
      <p:sp>
        <p:nvSpPr>
          <p:cNvPr id="5" name="Rectangle 4"/>
          <p:cNvSpPr/>
          <p:nvPr/>
        </p:nvSpPr>
        <p:spPr>
          <a:xfrm>
            <a:off x="228600" y="190900"/>
            <a:ext cx="7315200" cy="1015663"/>
          </a:xfrm>
          <a:prstGeom prst="rect">
            <a:avLst/>
          </a:prstGeom>
        </p:spPr>
        <p:txBody>
          <a:bodyPr wrap="square">
            <a:spAutoFit/>
          </a:bodyPr>
          <a:lstStyle/>
          <a:p>
            <a:r>
              <a:rPr lang="en-US" sz="3000" b="1" dirty="0"/>
              <a:t>Basket of Incentives for MSMEs under PSI</a:t>
            </a:r>
            <a:endParaRPr lang="en-US" sz="3000" dirty="0"/>
          </a:p>
        </p:txBody>
      </p:sp>
    </p:spTree>
    <p:extLst>
      <p:ext uri="{BB962C8B-B14F-4D97-AF65-F5344CB8AC3E}">
        <p14:creationId xmlns:p14="http://schemas.microsoft.com/office/powerpoint/2010/main" val="979277576"/>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8600" y="838200"/>
            <a:ext cx="8686800" cy="5334000"/>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lIns="90000" tIns="46800" rIns="90000" bIns="46800"/>
          <a:lstStyle/>
          <a:p>
            <a:r>
              <a:rPr lang="en-US" sz="2800" b="1" dirty="0"/>
              <a:t>What is an Expansion Unit:</a:t>
            </a:r>
          </a:p>
          <a:p>
            <a:endParaRPr lang="en-US" sz="2800" dirty="0"/>
          </a:p>
          <a:p>
            <a:pPr marL="285750" indent="-285750">
              <a:buFont typeface="Wingdings" panose="05000000000000000000" pitchFamily="2" charset="2"/>
              <a:buChar char="Ø"/>
            </a:pPr>
            <a:r>
              <a:rPr lang="en-US" sz="2800" dirty="0"/>
              <a:t>A Unit in Production prior to 1.4.2019</a:t>
            </a:r>
          </a:p>
          <a:p>
            <a:pPr marL="285750" indent="-285750">
              <a:buFont typeface="Wingdings" panose="05000000000000000000" pitchFamily="2" charset="2"/>
              <a:buChar char="Ø"/>
            </a:pPr>
            <a:endParaRPr lang="en-US" sz="2800" dirty="0"/>
          </a:p>
          <a:p>
            <a:pPr marL="285750" indent="-285750">
              <a:buFont typeface="Wingdings" panose="05000000000000000000" pitchFamily="2" charset="2"/>
              <a:buChar char="Ø"/>
            </a:pPr>
            <a:r>
              <a:rPr lang="en-US" sz="2800" dirty="0"/>
              <a:t>A unit which has been granted EC or has availed any incentive under earlier Schemes</a:t>
            </a:r>
          </a:p>
          <a:p>
            <a:pPr marL="285750" indent="-285750">
              <a:buFont typeface="Wingdings" panose="05000000000000000000" pitchFamily="2" charset="2"/>
              <a:buChar char="Ø"/>
            </a:pPr>
            <a:endParaRPr lang="en-US" sz="2800" dirty="0"/>
          </a:p>
          <a:p>
            <a:pPr marL="285750" indent="-285750">
              <a:buFont typeface="Wingdings" panose="05000000000000000000" pitchFamily="2" charset="2"/>
              <a:buChar char="Ø"/>
            </a:pPr>
            <a:endParaRPr lang="en-US" sz="2800" dirty="0"/>
          </a:p>
        </p:txBody>
      </p:sp>
      <p:sp>
        <p:nvSpPr>
          <p:cNvPr id="5" name="Rectangle 4"/>
          <p:cNvSpPr/>
          <p:nvPr/>
        </p:nvSpPr>
        <p:spPr>
          <a:xfrm>
            <a:off x="228600" y="190900"/>
            <a:ext cx="7315200" cy="553998"/>
          </a:xfrm>
          <a:prstGeom prst="rect">
            <a:avLst/>
          </a:prstGeom>
        </p:spPr>
        <p:txBody>
          <a:bodyPr wrap="square">
            <a:spAutoFit/>
          </a:bodyPr>
          <a:lstStyle/>
          <a:p>
            <a:r>
              <a:rPr lang="en-US" sz="3000" b="1" dirty="0"/>
              <a:t>Subsidy for Expansion Units</a:t>
            </a:r>
            <a:endParaRPr lang="en-US" sz="3000" dirty="0"/>
          </a:p>
        </p:txBody>
      </p:sp>
    </p:spTree>
    <p:extLst>
      <p:ext uri="{BB962C8B-B14F-4D97-AF65-F5344CB8AC3E}">
        <p14:creationId xmlns:p14="http://schemas.microsoft.com/office/powerpoint/2010/main" val="15988068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228600" y="838200"/>
            <a:ext cx="8686800" cy="5638800"/>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lIns="90000" tIns="46800" rIns="90000" bIns="46800"/>
          <a:lstStyle/>
          <a:p>
            <a:pPr marL="290513" indent="-231775" algn="just">
              <a:spcAft>
                <a:spcPts val="600"/>
              </a:spcAft>
              <a:buSzPct val="85000"/>
              <a:buFont typeface="Wingdings"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500" dirty="0">
                <a:solidFill>
                  <a:srgbClr val="000000"/>
                </a:solidFill>
                <a:ea typeface="Arial Unicode MS" pitchFamily="34" charset="-128"/>
              </a:rPr>
              <a:t>Lack of enough Finance in the absence of Collateral security</a:t>
            </a:r>
          </a:p>
          <a:p>
            <a:pPr marL="290513" indent="-231775" algn="just">
              <a:spcAft>
                <a:spcPts val="600"/>
              </a:spcAft>
              <a:buSzPct val="85000"/>
              <a:buFont typeface="Wingdings"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endParaRPr lang="en-US" sz="2500" dirty="0">
              <a:solidFill>
                <a:srgbClr val="000000"/>
              </a:solidFill>
              <a:ea typeface="Arial Unicode MS" pitchFamily="34" charset="-128"/>
            </a:endParaRPr>
          </a:p>
          <a:p>
            <a:pPr marL="290513" indent="-231775" algn="just">
              <a:spcAft>
                <a:spcPts val="600"/>
              </a:spcAft>
              <a:buSzPct val="85000"/>
              <a:buFont typeface="Wingdings"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500" dirty="0">
                <a:solidFill>
                  <a:srgbClr val="000000"/>
                </a:solidFill>
                <a:ea typeface="Arial Unicode MS" pitchFamily="34" charset="-128"/>
              </a:rPr>
              <a:t>Timely recovery of dues from the customers</a:t>
            </a:r>
          </a:p>
          <a:p>
            <a:pPr marL="290513" indent="-231775" algn="just">
              <a:spcAft>
                <a:spcPts val="600"/>
              </a:spcAft>
              <a:buSzPct val="85000"/>
              <a:buFont typeface="Wingdings"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endParaRPr lang="en-US" sz="2500" dirty="0">
              <a:solidFill>
                <a:srgbClr val="000000"/>
              </a:solidFill>
              <a:ea typeface="Arial Unicode MS" pitchFamily="34" charset="-128"/>
            </a:endParaRPr>
          </a:p>
          <a:p>
            <a:pPr marL="290513" indent="-231775" algn="just">
              <a:spcAft>
                <a:spcPts val="600"/>
              </a:spcAft>
              <a:buSzPct val="85000"/>
              <a:buFont typeface="Wingdings"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500" dirty="0">
                <a:solidFill>
                  <a:srgbClr val="000000"/>
                </a:solidFill>
                <a:ea typeface="Arial Unicode MS" pitchFamily="34" charset="-128"/>
              </a:rPr>
              <a:t>Competition from Large Businesses</a:t>
            </a:r>
          </a:p>
          <a:p>
            <a:pPr marL="290513" indent="-231775" algn="just">
              <a:spcAft>
                <a:spcPts val="600"/>
              </a:spcAft>
              <a:buSzPct val="85000"/>
              <a:buFont typeface="Wingdings"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endParaRPr lang="en-US" sz="2500" dirty="0">
              <a:solidFill>
                <a:srgbClr val="000000"/>
              </a:solidFill>
              <a:ea typeface="Arial Unicode MS" pitchFamily="34" charset="-128"/>
            </a:endParaRPr>
          </a:p>
          <a:p>
            <a:pPr marL="290513" indent="-231775" algn="just">
              <a:spcAft>
                <a:spcPts val="600"/>
              </a:spcAft>
              <a:buSzPct val="85000"/>
              <a:buFont typeface="Wingdings"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500" dirty="0">
                <a:solidFill>
                  <a:srgbClr val="000000"/>
                </a:solidFill>
                <a:ea typeface="Arial Unicode MS" pitchFamily="34" charset="-128"/>
              </a:rPr>
              <a:t>Lack of skilled labours to operate new technologies</a:t>
            </a:r>
          </a:p>
          <a:p>
            <a:pPr marL="290513" indent="-231775" algn="just">
              <a:spcAft>
                <a:spcPts val="600"/>
              </a:spcAft>
              <a:buSzPct val="85000"/>
              <a:buFont typeface="Wingdings"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endParaRPr lang="en-US" sz="2500" dirty="0">
              <a:solidFill>
                <a:srgbClr val="000000"/>
              </a:solidFill>
              <a:ea typeface="Arial Unicode MS" pitchFamily="34" charset="-128"/>
            </a:endParaRPr>
          </a:p>
          <a:p>
            <a:pPr marL="290513" indent="-231775" algn="just">
              <a:spcAft>
                <a:spcPts val="600"/>
              </a:spcAft>
              <a:buSzPct val="85000"/>
              <a:buFont typeface="Wingdings"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endParaRPr lang="en-US" sz="2500" dirty="0">
              <a:solidFill>
                <a:srgbClr val="000000"/>
              </a:solidFill>
              <a:ea typeface="Arial Unicode MS" pitchFamily="34" charset="-128"/>
            </a:endParaRPr>
          </a:p>
          <a:p>
            <a:pPr marL="58738" algn="just">
              <a:spcAft>
                <a:spcPts val="600"/>
              </a:spcAft>
              <a:buSzPct val="85000"/>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500" dirty="0">
                <a:solidFill>
                  <a:srgbClr val="000000"/>
                </a:solidFill>
                <a:ea typeface="Arial Unicode MS" pitchFamily="34" charset="-128"/>
              </a:rPr>
              <a:t>(Success of MSME sector is critical to the Success of Indian Economy and the Govt. is committed to Supporting and promoting MSMEs)  </a:t>
            </a:r>
          </a:p>
          <a:p>
            <a:pPr marL="290513" indent="-231775" algn="just">
              <a:spcAft>
                <a:spcPts val="600"/>
              </a:spcAft>
              <a:buSzPct val="85000"/>
              <a:buFont typeface="Wingdings"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endParaRPr lang="en-US" sz="2500" dirty="0">
              <a:solidFill>
                <a:srgbClr val="000000"/>
              </a:solidFill>
              <a:ea typeface="Arial Unicode MS" pitchFamily="34" charset="-128"/>
            </a:endParaRPr>
          </a:p>
          <a:p>
            <a:pPr marL="290513" indent="-231775" algn="just">
              <a:spcAft>
                <a:spcPts val="600"/>
              </a:spcAft>
              <a:buSzPct val="85000"/>
              <a:buFont typeface="Wingdings"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endParaRPr lang="en-US" sz="2500" dirty="0">
              <a:solidFill>
                <a:srgbClr val="000000"/>
              </a:solidFill>
              <a:ea typeface="Arial Unicode MS" pitchFamily="34" charset="-128"/>
            </a:endParaRPr>
          </a:p>
        </p:txBody>
      </p:sp>
      <p:sp>
        <p:nvSpPr>
          <p:cNvPr id="4" name="Rectangle 3"/>
          <p:cNvSpPr/>
          <p:nvPr/>
        </p:nvSpPr>
        <p:spPr>
          <a:xfrm>
            <a:off x="228600" y="190900"/>
            <a:ext cx="7315200" cy="553998"/>
          </a:xfrm>
          <a:prstGeom prst="rect">
            <a:avLst/>
          </a:prstGeom>
        </p:spPr>
        <p:txBody>
          <a:bodyPr wrap="square">
            <a:spAutoFit/>
          </a:bodyPr>
          <a:lstStyle/>
          <a:p>
            <a:r>
              <a:rPr lang="en-US" sz="3000" b="1" dirty="0"/>
              <a:t>Challenges of MSMEs in India </a:t>
            </a:r>
            <a:endParaRPr lang="en-US" sz="3000" dirty="0"/>
          </a:p>
        </p:txBody>
      </p:sp>
    </p:spTree>
    <p:extLst>
      <p:ext uri="{BB962C8B-B14F-4D97-AF65-F5344CB8AC3E}">
        <p14:creationId xmlns:p14="http://schemas.microsoft.com/office/powerpoint/2010/main" val="10089030"/>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8600" y="838200"/>
            <a:ext cx="8686800" cy="5715000"/>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lIns="90000" tIns="46800" rIns="90000" bIns="46800"/>
          <a:lstStyle/>
          <a:p>
            <a:r>
              <a:rPr lang="en-US" sz="2800" b="1" dirty="0"/>
              <a:t>Conditions for Expansion:</a:t>
            </a:r>
          </a:p>
          <a:p>
            <a:endParaRPr lang="en-US" sz="2800" dirty="0"/>
          </a:p>
          <a:p>
            <a:pPr marL="285750" indent="-285750">
              <a:buFont typeface="Wingdings" panose="05000000000000000000" pitchFamily="2" charset="2"/>
              <a:buChar char="Ø"/>
            </a:pPr>
            <a:r>
              <a:rPr lang="en-US" sz="2800" dirty="0"/>
              <a:t>Additional Investment should be more than 25% of the Gross FCI of immediate Previous year</a:t>
            </a:r>
          </a:p>
          <a:p>
            <a:pPr marL="285750" indent="-285750">
              <a:buFont typeface="Wingdings" panose="05000000000000000000" pitchFamily="2" charset="2"/>
              <a:buChar char="Ø"/>
            </a:pPr>
            <a:endParaRPr lang="en-US" sz="2800" dirty="0"/>
          </a:p>
          <a:p>
            <a:pPr marL="285750" indent="-285750">
              <a:buFont typeface="Wingdings" panose="05000000000000000000" pitchFamily="2" charset="2"/>
              <a:buChar char="Ø"/>
            </a:pPr>
            <a:r>
              <a:rPr lang="en-US" sz="2800" dirty="0"/>
              <a:t>Increase in capacity by atleast 25%</a:t>
            </a:r>
          </a:p>
          <a:p>
            <a:pPr marL="285750" indent="-285750">
              <a:buFont typeface="Wingdings" panose="05000000000000000000" pitchFamily="2" charset="2"/>
              <a:buChar char="Ø"/>
            </a:pPr>
            <a:endParaRPr lang="en-US" sz="2800" dirty="0"/>
          </a:p>
          <a:p>
            <a:pPr marL="285750" indent="-285750">
              <a:buFont typeface="Wingdings" panose="05000000000000000000" pitchFamily="2" charset="2"/>
              <a:buChar char="Ø"/>
            </a:pPr>
            <a:r>
              <a:rPr lang="en-US" sz="2800" dirty="0"/>
              <a:t>Increase in employment by atleast 10%</a:t>
            </a:r>
          </a:p>
        </p:txBody>
      </p:sp>
      <p:sp>
        <p:nvSpPr>
          <p:cNvPr id="5" name="Rectangle 4"/>
          <p:cNvSpPr/>
          <p:nvPr/>
        </p:nvSpPr>
        <p:spPr>
          <a:xfrm>
            <a:off x="228600" y="190900"/>
            <a:ext cx="7315200" cy="553998"/>
          </a:xfrm>
          <a:prstGeom prst="rect">
            <a:avLst/>
          </a:prstGeom>
        </p:spPr>
        <p:txBody>
          <a:bodyPr wrap="square">
            <a:spAutoFit/>
          </a:bodyPr>
          <a:lstStyle/>
          <a:p>
            <a:r>
              <a:rPr lang="en-US" sz="3000" b="1" dirty="0"/>
              <a:t>Subsidy for Expansion Units</a:t>
            </a:r>
            <a:endParaRPr lang="en-US" sz="3000" dirty="0"/>
          </a:p>
        </p:txBody>
      </p:sp>
    </p:spTree>
    <p:extLst>
      <p:ext uri="{BB962C8B-B14F-4D97-AF65-F5344CB8AC3E}">
        <p14:creationId xmlns:p14="http://schemas.microsoft.com/office/powerpoint/2010/main" val="4219470488"/>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8600" y="1284982"/>
            <a:ext cx="8686800" cy="5039618"/>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lIns="90000" tIns="46800" rIns="90000" bIns="46800"/>
          <a:lstStyle/>
          <a:p>
            <a:pPr marL="285750" indent="-285750">
              <a:buFont typeface="Wingdings" panose="05000000000000000000" pitchFamily="2" charset="2"/>
              <a:buChar char="Ø"/>
            </a:pPr>
            <a:r>
              <a:rPr lang="en-US" sz="2800" dirty="0"/>
              <a:t>For: Micro and Small Enterprises: District Industries Centre (DIC)</a:t>
            </a:r>
          </a:p>
          <a:p>
            <a:pPr marL="285750" indent="-285750">
              <a:buFont typeface="Wingdings" panose="05000000000000000000" pitchFamily="2" charset="2"/>
              <a:buChar char="Ø"/>
            </a:pPr>
            <a:endParaRPr lang="en-US" sz="2800" dirty="0"/>
          </a:p>
          <a:p>
            <a:pPr marL="285750" indent="-285750">
              <a:buFont typeface="Wingdings" panose="05000000000000000000" pitchFamily="2" charset="2"/>
              <a:buChar char="Ø"/>
            </a:pPr>
            <a:r>
              <a:rPr lang="en-US" sz="2800" dirty="0"/>
              <a:t>For Medium Enterprises: Regional Joint Director of Industries (JDI)</a:t>
            </a:r>
          </a:p>
        </p:txBody>
      </p:sp>
      <p:sp>
        <p:nvSpPr>
          <p:cNvPr id="5" name="Rectangle 4"/>
          <p:cNvSpPr/>
          <p:nvPr/>
        </p:nvSpPr>
        <p:spPr>
          <a:xfrm>
            <a:off x="228600" y="190900"/>
            <a:ext cx="7315200" cy="553998"/>
          </a:xfrm>
          <a:prstGeom prst="rect">
            <a:avLst/>
          </a:prstGeom>
        </p:spPr>
        <p:txBody>
          <a:bodyPr wrap="square">
            <a:spAutoFit/>
          </a:bodyPr>
          <a:lstStyle/>
          <a:p>
            <a:r>
              <a:rPr lang="en-US" sz="3000" b="1" dirty="0"/>
              <a:t>Implementing Agencies</a:t>
            </a:r>
            <a:endParaRPr lang="en-US" sz="3000" dirty="0"/>
          </a:p>
        </p:txBody>
      </p:sp>
    </p:spTree>
    <p:extLst>
      <p:ext uri="{BB962C8B-B14F-4D97-AF65-F5344CB8AC3E}">
        <p14:creationId xmlns:p14="http://schemas.microsoft.com/office/powerpoint/2010/main" val="2937849183"/>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8600" y="1742182"/>
            <a:ext cx="8686800" cy="4430018"/>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lIns="90000" tIns="46800" rIns="90000" bIns="46800"/>
          <a:lstStyle/>
          <a:p>
            <a:pPr marL="285750" indent="-285750">
              <a:buFont typeface="Wingdings" panose="05000000000000000000" pitchFamily="2" charset="2"/>
              <a:buChar char="Ø"/>
            </a:pPr>
            <a:r>
              <a:rPr lang="en-US" sz="2800" b="1" dirty="0"/>
              <a:t>Land Should be NA</a:t>
            </a:r>
          </a:p>
          <a:p>
            <a:pPr marL="285750" indent="-285750">
              <a:buFont typeface="Wingdings" panose="05000000000000000000" pitchFamily="2" charset="2"/>
              <a:buChar char="Ø"/>
            </a:pPr>
            <a:endParaRPr lang="en-US" sz="1600" b="1" dirty="0"/>
          </a:p>
          <a:p>
            <a:pPr marL="285750" indent="-285750">
              <a:buFont typeface="Wingdings" panose="05000000000000000000" pitchFamily="2" charset="2"/>
              <a:buChar char="Ø"/>
            </a:pPr>
            <a:r>
              <a:rPr lang="en-US" sz="2800" b="1" dirty="0"/>
              <a:t>Building Plan Approved by Town Planning</a:t>
            </a:r>
          </a:p>
          <a:p>
            <a:pPr marL="285750" indent="-285750">
              <a:buFont typeface="Wingdings" panose="05000000000000000000" pitchFamily="2" charset="2"/>
              <a:buChar char="Ø"/>
            </a:pPr>
            <a:endParaRPr lang="en-US" sz="1600" b="1" dirty="0"/>
          </a:p>
          <a:p>
            <a:pPr marL="285750" indent="-285750">
              <a:buFont typeface="Wingdings" panose="05000000000000000000" pitchFamily="2" charset="2"/>
              <a:buChar char="Ø"/>
            </a:pPr>
            <a:r>
              <a:rPr lang="en-US" sz="2800" b="1" dirty="0"/>
              <a:t>Udyam Registration</a:t>
            </a:r>
          </a:p>
          <a:p>
            <a:pPr marL="285750" indent="-285750">
              <a:buFont typeface="Wingdings" panose="05000000000000000000" pitchFamily="2" charset="2"/>
              <a:buChar char="Ø"/>
            </a:pPr>
            <a:endParaRPr lang="en-US" sz="1600" b="1" dirty="0"/>
          </a:p>
          <a:p>
            <a:pPr marL="285750" indent="-285750">
              <a:buFont typeface="Wingdings" panose="05000000000000000000" pitchFamily="2" charset="2"/>
              <a:buChar char="Ø"/>
            </a:pPr>
            <a:r>
              <a:rPr lang="en-US" sz="2800" b="1" dirty="0"/>
              <a:t>MPCB Consent to Establish</a:t>
            </a:r>
          </a:p>
          <a:p>
            <a:pPr marL="285750" indent="-285750">
              <a:buFont typeface="Wingdings" panose="05000000000000000000" pitchFamily="2" charset="2"/>
              <a:buChar char="Ø"/>
            </a:pPr>
            <a:endParaRPr lang="en-US" sz="1600" b="1" dirty="0"/>
          </a:p>
          <a:p>
            <a:pPr marL="285750" indent="-285750">
              <a:buFont typeface="Wingdings" panose="05000000000000000000" pitchFamily="2" charset="2"/>
              <a:buChar char="Ø"/>
            </a:pPr>
            <a:r>
              <a:rPr lang="en-US" sz="2800" b="1" dirty="0"/>
              <a:t>MPCB Consent To Operate</a:t>
            </a:r>
          </a:p>
          <a:p>
            <a:endParaRPr lang="en-US" sz="1600" b="1" dirty="0"/>
          </a:p>
          <a:p>
            <a:pPr marL="285750" indent="-285750">
              <a:buFont typeface="Wingdings" panose="05000000000000000000" pitchFamily="2" charset="2"/>
              <a:buChar char="Ø"/>
            </a:pPr>
            <a:r>
              <a:rPr lang="en-US" sz="2800" b="1" dirty="0"/>
              <a:t>Project to be Appraised by a Bank / SICOM</a:t>
            </a:r>
          </a:p>
        </p:txBody>
      </p:sp>
      <p:sp>
        <p:nvSpPr>
          <p:cNvPr id="5" name="Rectangle 4"/>
          <p:cNvSpPr/>
          <p:nvPr/>
        </p:nvSpPr>
        <p:spPr>
          <a:xfrm>
            <a:off x="228600" y="203537"/>
            <a:ext cx="7772400" cy="523220"/>
          </a:xfrm>
          <a:prstGeom prst="rect">
            <a:avLst/>
          </a:prstGeom>
        </p:spPr>
        <p:txBody>
          <a:bodyPr wrap="square">
            <a:spAutoFit/>
          </a:bodyPr>
          <a:lstStyle/>
          <a:p>
            <a:r>
              <a:rPr lang="en-US" sz="2800" b="1" dirty="0"/>
              <a:t>Basic Requirements to claim PSI Subsidy</a:t>
            </a:r>
            <a:endParaRPr lang="en-US" sz="2800" dirty="0"/>
          </a:p>
        </p:txBody>
      </p:sp>
    </p:spTree>
    <p:extLst>
      <p:ext uri="{BB962C8B-B14F-4D97-AF65-F5344CB8AC3E}">
        <p14:creationId xmlns:p14="http://schemas.microsoft.com/office/powerpoint/2010/main" val="2206572587"/>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8600" y="751582"/>
            <a:ext cx="8686800" cy="5915518"/>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lIns="90000" tIns="46800" rIns="90000" bIns="46800"/>
          <a:lstStyle/>
          <a:p>
            <a:pPr marL="285750" indent="-285750">
              <a:buFont typeface="Wingdings" panose="05000000000000000000" pitchFamily="2" charset="2"/>
              <a:buChar char="Ø"/>
            </a:pPr>
            <a:r>
              <a:rPr lang="en-US" sz="2600" b="1" dirty="0"/>
              <a:t>Acquisition of Project Land (NA Land must)</a:t>
            </a:r>
          </a:p>
          <a:p>
            <a:pPr marL="285750" indent="-285750">
              <a:buFont typeface="Wingdings" panose="05000000000000000000" pitchFamily="2" charset="2"/>
              <a:buChar char="Ø"/>
            </a:pPr>
            <a:r>
              <a:rPr lang="en-US" sz="2600" b="1" dirty="0"/>
              <a:t>Take Stamp Duty Exemption on Land Purchase (If Applicable)</a:t>
            </a:r>
          </a:p>
          <a:p>
            <a:pPr marL="285750" indent="-285750">
              <a:buFont typeface="Wingdings" panose="05000000000000000000" pitchFamily="2" charset="2"/>
              <a:buChar char="Ø"/>
            </a:pPr>
            <a:r>
              <a:rPr lang="en-US" sz="2600" b="1" dirty="0"/>
              <a:t>Town Planning Approved Building Plan Must</a:t>
            </a:r>
          </a:p>
          <a:p>
            <a:pPr marL="285750" indent="-285750">
              <a:buFont typeface="Wingdings" panose="05000000000000000000" pitchFamily="2" charset="2"/>
              <a:buChar char="Ø"/>
            </a:pPr>
            <a:r>
              <a:rPr lang="en-US" sz="2600" b="1" dirty="0"/>
              <a:t>Preparation of Project Report</a:t>
            </a:r>
          </a:p>
          <a:p>
            <a:pPr marL="285750" indent="-285750">
              <a:buFont typeface="Wingdings" panose="05000000000000000000" pitchFamily="2" charset="2"/>
              <a:buChar char="Ø"/>
            </a:pPr>
            <a:r>
              <a:rPr lang="en-US" sz="2600" b="1" dirty="0"/>
              <a:t>Project Finance Term Loan Approval From Bank (If Needed)</a:t>
            </a:r>
          </a:p>
          <a:p>
            <a:pPr marL="285750" indent="-285750">
              <a:buFont typeface="Wingdings" panose="05000000000000000000" pitchFamily="2" charset="2"/>
              <a:buChar char="Ø"/>
            </a:pPr>
            <a:r>
              <a:rPr lang="en-US" sz="2600" b="1" dirty="0"/>
              <a:t>MPCB Consent To Establish</a:t>
            </a:r>
          </a:p>
          <a:p>
            <a:pPr marL="285750" indent="-285750">
              <a:buFont typeface="Wingdings" panose="05000000000000000000" pitchFamily="2" charset="2"/>
              <a:buChar char="Ø"/>
            </a:pPr>
            <a:r>
              <a:rPr lang="en-US" sz="2600" b="1" dirty="0"/>
              <a:t>Complete Project</a:t>
            </a:r>
          </a:p>
          <a:p>
            <a:pPr marL="285750" indent="-285750">
              <a:buFont typeface="Wingdings" panose="05000000000000000000" pitchFamily="2" charset="2"/>
              <a:buChar char="Ø"/>
            </a:pPr>
            <a:r>
              <a:rPr lang="en-US" sz="2600" b="1" dirty="0"/>
              <a:t>Obtain MPCB Consent to Operate</a:t>
            </a:r>
          </a:p>
          <a:p>
            <a:pPr marL="285750" indent="-285750">
              <a:buFont typeface="Wingdings" panose="05000000000000000000" pitchFamily="2" charset="2"/>
              <a:buChar char="Ø"/>
            </a:pPr>
            <a:r>
              <a:rPr lang="en-US" sz="2600" b="1" dirty="0"/>
              <a:t>Apply for PSI Subsidy application within 30 days of 1</a:t>
            </a:r>
            <a:r>
              <a:rPr lang="en-US" sz="2600" b="1" baseline="30000" dirty="0"/>
              <a:t>st</a:t>
            </a:r>
            <a:r>
              <a:rPr lang="en-US" sz="2600" b="1" dirty="0"/>
              <a:t> Billing</a:t>
            </a:r>
          </a:p>
          <a:p>
            <a:pPr marL="285750" indent="-285750">
              <a:buFont typeface="Wingdings" panose="05000000000000000000" pitchFamily="2" charset="2"/>
              <a:buChar char="Ø"/>
            </a:pPr>
            <a:r>
              <a:rPr lang="en-US" sz="2600" b="1" dirty="0"/>
              <a:t>Obtain Eligibility Certificate</a:t>
            </a:r>
          </a:p>
          <a:p>
            <a:pPr marL="285750" indent="-285750">
              <a:buFont typeface="Wingdings" panose="05000000000000000000" pitchFamily="2" charset="2"/>
              <a:buChar char="Ø"/>
            </a:pPr>
            <a:r>
              <a:rPr lang="en-US" sz="2600" b="1" dirty="0"/>
              <a:t>Submission of Yearly Claims of SGST, Bank Interest, Electricity Tariff etc.</a:t>
            </a:r>
          </a:p>
        </p:txBody>
      </p:sp>
      <p:sp>
        <p:nvSpPr>
          <p:cNvPr id="5" name="Rectangle 4"/>
          <p:cNvSpPr/>
          <p:nvPr/>
        </p:nvSpPr>
        <p:spPr>
          <a:xfrm>
            <a:off x="228600" y="190900"/>
            <a:ext cx="7315200" cy="553998"/>
          </a:xfrm>
          <a:prstGeom prst="rect">
            <a:avLst/>
          </a:prstGeom>
        </p:spPr>
        <p:txBody>
          <a:bodyPr wrap="square">
            <a:spAutoFit/>
          </a:bodyPr>
          <a:lstStyle/>
          <a:p>
            <a:r>
              <a:rPr lang="en-US" sz="3000" b="1" dirty="0"/>
              <a:t>Process of Obtaining PSI Subsidy</a:t>
            </a:r>
            <a:endParaRPr lang="en-US" sz="3000" dirty="0"/>
          </a:p>
        </p:txBody>
      </p:sp>
    </p:spTree>
    <p:extLst>
      <p:ext uri="{BB962C8B-B14F-4D97-AF65-F5344CB8AC3E}">
        <p14:creationId xmlns:p14="http://schemas.microsoft.com/office/powerpoint/2010/main" val="3682571718"/>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0" y="1371600"/>
            <a:ext cx="9144000" cy="2057400"/>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lIns="90000" tIns="46800" rIns="90000" bIns="46800"/>
          <a:lstStyle/>
          <a:p>
            <a:pPr marL="58738" algn="ctr">
              <a:spcAft>
                <a:spcPts val="600"/>
              </a:spcAft>
              <a:buSzPct val="85000"/>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4500" b="1" dirty="0">
                <a:solidFill>
                  <a:schemeClr val="accent4">
                    <a:lumMod val="75000"/>
                  </a:schemeClr>
                </a:solidFill>
                <a:ea typeface="Arial Unicode MS" pitchFamily="34" charset="-128"/>
              </a:rPr>
              <a:t>State Govt Subsidy</a:t>
            </a:r>
          </a:p>
          <a:p>
            <a:pPr marL="58738" algn="ctr">
              <a:spcAft>
                <a:spcPts val="600"/>
              </a:spcAft>
              <a:buSzPct val="85000"/>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endParaRPr lang="en-US" sz="4500" b="1" dirty="0">
              <a:solidFill>
                <a:schemeClr val="accent4">
                  <a:lumMod val="75000"/>
                </a:schemeClr>
              </a:solidFill>
              <a:ea typeface="Arial Unicode MS" pitchFamily="34" charset="-128"/>
            </a:endParaRPr>
          </a:p>
          <a:p>
            <a:pPr marL="58738" algn="ctr">
              <a:spcAft>
                <a:spcPts val="600"/>
              </a:spcAft>
              <a:buSzPct val="85000"/>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4500" b="1" dirty="0">
                <a:solidFill>
                  <a:schemeClr val="accent4">
                    <a:lumMod val="75000"/>
                  </a:schemeClr>
                </a:solidFill>
                <a:ea typeface="Arial Unicode MS" pitchFamily="34" charset="-128"/>
              </a:rPr>
              <a:t>Chief Minister Food Processing Policy - 2017</a:t>
            </a:r>
          </a:p>
        </p:txBody>
      </p:sp>
      <p:sp>
        <p:nvSpPr>
          <p:cNvPr id="20485" name="TextBox 5"/>
          <p:cNvSpPr txBox="1">
            <a:spLocks noChangeArrowheads="1"/>
          </p:cNvSpPr>
          <p:nvPr/>
        </p:nvSpPr>
        <p:spPr bwMode="auto">
          <a:xfrm>
            <a:off x="6705600" y="6581775"/>
            <a:ext cx="2438400" cy="261610"/>
          </a:xfrm>
          <a:prstGeom prst="rect">
            <a:avLst/>
          </a:prstGeom>
          <a:noFill/>
          <a:ln w="9525">
            <a:noFill/>
            <a:miter lim="800000"/>
            <a:headEnd/>
            <a:tailEnd/>
          </a:ln>
        </p:spPr>
        <p:txBody>
          <a:bodyPr wrap="square">
            <a:spAutoFit/>
          </a:bodyPr>
          <a:lstStyle/>
          <a:p>
            <a:pPr algn="r"/>
            <a:r>
              <a:rPr lang="en-US" sz="1100" i="1" dirty="0">
                <a:solidFill>
                  <a:schemeClr val="tx1"/>
                </a:solidFill>
              </a:rPr>
              <a:t>Strictly Private &amp; Confidential</a:t>
            </a:r>
          </a:p>
        </p:txBody>
      </p:sp>
    </p:spTree>
    <p:extLst>
      <p:ext uri="{BB962C8B-B14F-4D97-AF65-F5344CB8AC3E}">
        <p14:creationId xmlns:p14="http://schemas.microsoft.com/office/powerpoint/2010/main" val="32598013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8600" y="1208782"/>
            <a:ext cx="8686800" cy="3439418"/>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lIns="90000" tIns="46800" rIns="90000" bIns="46800"/>
          <a:lstStyle/>
          <a:p>
            <a:pPr marL="285750" indent="-285750">
              <a:buFont typeface="Wingdings" panose="05000000000000000000" pitchFamily="2" charset="2"/>
              <a:buChar char="Ø"/>
            </a:pPr>
            <a:r>
              <a:rPr lang="en-US" sz="2800" b="1" dirty="0">
                <a:solidFill>
                  <a:srgbClr val="000000"/>
                </a:solidFill>
                <a:ea typeface="Arial Unicode MS" pitchFamily="34" charset="-128"/>
              </a:rPr>
              <a:t>Eligible Products:</a:t>
            </a:r>
          </a:p>
          <a:p>
            <a:pPr marL="741363" indent="-457200">
              <a:buFont typeface="Courier New" panose="02070309020205020404" pitchFamily="49" charset="0"/>
              <a:buChar char="o"/>
            </a:pPr>
            <a:r>
              <a:rPr lang="en-US" sz="2800" b="1" dirty="0">
                <a:solidFill>
                  <a:srgbClr val="000000"/>
                </a:solidFill>
                <a:ea typeface="Arial Unicode MS" pitchFamily="34" charset="-128"/>
              </a:rPr>
              <a:t>Processing of Food Products like Manufacturing of Spices, Floor, Ketchup, Dal Mill, Rice Mill, Oil Mill, Dairy Products, Cold Chain, Cold Storages, Fruits &amp; Vegetables Processing, Pulses Processing, etc.</a:t>
            </a:r>
          </a:p>
          <a:p>
            <a:pPr marL="285750" indent="-285750">
              <a:buFont typeface="Wingdings" panose="05000000000000000000" pitchFamily="2" charset="2"/>
              <a:buChar char="Ø"/>
            </a:pPr>
            <a:endParaRPr lang="en-US" sz="2800" b="1" dirty="0">
              <a:solidFill>
                <a:srgbClr val="000000"/>
              </a:solidFill>
              <a:ea typeface="Arial Unicode MS" pitchFamily="34" charset="-128"/>
            </a:endParaRPr>
          </a:p>
          <a:p>
            <a:pPr marL="285750" indent="-285750">
              <a:buFont typeface="Wingdings" panose="05000000000000000000" pitchFamily="2" charset="2"/>
              <a:buChar char="Ø"/>
            </a:pPr>
            <a:r>
              <a:rPr lang="en-US" sz="2800" b="1" dirty="0">
                <a:solidFill>
                  <a:srgbClr val="000000"/>
                </a:solidFill>
                <a:ea typeface="Arial Unicode MS" pitchFamily="34" charset="-128"/>
              </a:rPr>
              <a:t>Project anywhere in Maharashtra</a:t>
            </a:r>
          </a:p>
          <a:p>
            <a:pPr marL="285750" indent="-285750">
              <a:buFont typeface="Wingdings" panose="05000000000000000000" pitchFamily="2" charset="2"/>
              <a:buChar char="Ø"/>
            </a:pPr>
            <a:r>
              <a:rPr lang="en-US" sz="2800" b="1" dirty="0">
                <a:solidFill>
                  <a:srgbClr val="000000"/>
                </a:solidFill>
                <a:ea typeface="Arial Unicode MS" pitchFamily="34" charset="-128"/>
              </a:rPr>
              <a:t>It is a Credit Linked Subsidy</a:t>
            </a:r>
          </a:p>
          <a:p>
            <a:pPr marL="285750" indent="-285750">
              <a:buFont typeface="Wingdings" panose="05000000000000000000" pitchFamily="2" charset="2"/>
              <a:buChar char="Ø"/>
            </a:pPr>
            <a:r>
              <a:rPr lang="en-US" sz="2800" b="1" dirty="0">
                <a:solidFill>
                  <a:srgbClr val="000000"/>
                </a:solidFill>
                <a:ea typeface="Arial Unicode MS" pitchFamily="34" charset="-128"/>
              </a:rPr>
              <a:t>Back Ended Subsidy (subsidy amt kept with bank)</a:t>
            </a:r>
          </a:p>
          <a:p>
            <a:pPr marL="285750" indent="-285750">
              <a:buFont typeface="Wingdings" panose="05000000000000000000" pitchFamily="2" charset="2"/>
              <a:buChar char="Ø"/>
            </a:pPr>
            <a:r>
              <a:rPr lang="en-US" sz="2800" b="1" dirty="0">
                <a:solidFill>
                  <a:srgbClr val="000000"/>
                </a:solidFill>
                <a:ea typeface="Arial Unicode MS" pitchFamily="34" charset="-128"/>
              </a:rPr>
              <a:t>Subsidy Available on Investment in Land, Building, P&amp;M</a:t>
            </a:r>
          </a:p>
          <a:p>
            <a:pPr marL="285750" indent="-285750">
              <a:buFont typeface="Wingdings" panose="05000000000000000000" pitchFamily="2" charset="2"/>
              <a:buChar char="Ø"/>
            </a:pPr>
            <a:r>
              <a:rPr lang="en-US" sz="2800" b="1" dirty="0">
                <a:solidFill>
                  <a:srgbClr val="000000"/>
                </a:solidFill>
                <a:ea typeface="Arial Unicode MS" pitchFamily="34" charset="-128"/>
              </a:rPr>
              <a:t>Max. Subsidy is Rs. 50 Lacs or 30% of Project cost, whichever is less</a:t>
            </a:r>
          </a:p>
        </p:txBody>
      </p:sp>
      <p:sp>
        <p:nvSpPr>
          <p:cNvPr id="5" name="Rectangle 4"/>
          <p:cNvSpPr/>
          <p:nvPr/>
        </p:nvSpPr>
        <p:spPr>
          <a:xfrm>
            <a:off x="228600" y="190900"/>
            <a:ext cx="7315200" cy="1015663"/>
          </a:xfrm>
          <a:prstGeom prst="rect">
            <a:avLst/>
          </a:prstGeom>
        </p:spPr>
        <p:txBody>
          <a:bodyPr wrap="square">
            <a:spAutoFit/>
          </a:bodyPr>
          <a:lstStyle/>
          <a:p>
            <a:r>
              <a:rPr lang="en-US" sz="3000" b="1" dirty="0"/>
              <a:t>CM Food Processing Policy Key Features</a:t>
            </a:r>
            <a:endParaRPr lang="en-US" sz="3000" dirty="0"/>
          </a:p>
        </p:txBody>
      </p:sp>
    </p:spTree>
    <p:extLst>
      <p:ext uri="{BB962C8B-B14F-4D97-AF65-F5344CB8AC3E}">
        <p14:creationId xmlns:p14="http://schemas.microsoft.com/office/powerpoint/2010/main" val="3953030486"/>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0" y="1981200"/>
            <a:ext cx="9144000" cy="2057400"/>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lIns="90000" tIns="46800" rIns="90000" bIns="46800"/>
          <a:lstStyle/>
          <a:p>
            <a:pPr marL="58738" algn="ctr">
              <a:spcAft>
                <a:spcPts val="600"/>
              </a:spcAft>
              <a:buSzPct val="85000"/>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4500" b="1" dirty="0">
                <a:solidFill>
                  <a:schemeClr val="accent4">
                    <a:lumMod val="75000"/>
                  </a:schemeClr>
                </a:solidFill>
                <a:ea typeface="Arial Unicode MS" pitchFamily="34" charset="-128"/>
              </a:rPr>
              <a:t>State Govt Subsidy</a:t>
            </a:r>
          </a:p>
          <a:p>
            <a:pPr marL="58738" algn="ctr">
              <a:spcAft>
                <a:spcPts val="600"/>
              </a:spcAft>
              <a:buSzPct val="85000"/>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endParaRPr lang="en-US" sz="4500" b="1" dirty="0">
              <a:solidFill>
                <a:schemeClr val="accent4">
                  <a:lumMod val="75000"/>
                </a:schemeClr>
              </a:solidFill>
              <a:ea typeface="Arial Unicode MS" pitchFamily="34" charset="-128"/>
            </a:endParaRPr>
          </a:p>
          <a:p>
            <a:pPr marL="58738" algn="ctr">
              <a:spcAft>
                <a:spcPts val="600"/>
              </a:spcAft>
              <a:buSzPct val="85000"/>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4500" b="1" dirty="0">
                <a:solidFill>
                  <a:schemeClr val="accent4">
                    <a:lumMod val="75000"/>
                  </a:schemeClr>
                </a:solidFill>
                <a:ea typeface="Arial Unicode MS" pitchFamily="34" charset="-128"/>
              </a:rPr>
              <a:t>Chief Minister Employment Generation Programme (CMEGP Subsidy)</a:t>
            </a:r>
          </a:p>
        </p:txBody>
      </p:sp>
      <p:sp>
        <p:nvSpPr>
          <p:cNvPr id="20485" name="TextBox 5"/>
          <p:cNvSpPr txBox="1">
            <a:spLocks noChangeArrowheads="1"/>
          </p:cNvSpPr>
          <p:nvPr/>
        </p:nvSpPr>
        <p:spPr bwMode="auto">
          <a:xfrm>
            <a:off x="6705600" y="6581775"/>
            <a:ext cx="2438400" cy="261610"/>
          </a:xfrm>
          <a:prstGeom prst="rect">
            <a:avLst/>
          </a:prstGeom>
          <a:noFill/>
          <a:ln w="9525">
            <a:noFill/>
            <a:miter lim="800000"/>
            <a:headEnd/>
            <a:tailEnd/>
          </a:ln>
        </p:spPr>
        <p:txBody>
          <a:bodyPr wrap="square">
            <a:spAutoFit/>
          </a:bodyPr>
          <a:lstStyle/>
          <a:p>
            <a:pPr algn="r"/>
            <a:r>
              <a:rPr lang="en-US" sz="1100" i="1" dirty="0">
                <a:solidFill>
                  <a:schemeClr val="tx1"/>
                </a:solidFill>
              </a:rPr>
              <a:t>Strictly Private &amp; Confidential</a:t>
            </a:r>
          </a:p>
        </p:txBody>
      </p:sp>
    </p:spTree>
    <p:extLst>
      <p:ext uri="{BB962C8B-B14F-4D97-AF65-F5344CB8AC3E}">
        <p14:creationId xmlns:p14="http://schemas.microsoft.com/office/powerpoint/2010/main" val="32895278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8600" y="751581"/>
            <a:ext cx="8686800" cy="2803557"/>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lIns="90000" tIns="46800" rIns="90000" bIns="46800"/>
          <a:lstStyle/>
          <a:p>
            <a:pPr marL="285750" indent="-285750">
              <a:buFont typeface="Wingdings" panose="05000000000000000000" pitchFamily="2" charset="2"/>
              <a:buChar char="Ø"/>
            </a:pPr>
            <a:r>
              <a:rPr lang="en-US" sz="2800" b="1" dirty="0">
                <a:solidFill>
                  <a:srgbClr val="000000"/>
                </a:solidFill>
                <a:ea typeface="Arial Unicode MS" pitchFamily="34" charset="-128"/>
              </a:rPr>
              <a:t>Project Cost Eligibility Criteria</a:t>
            </a:r>
          </a:p>
          <a:p>
            <a:pPr marL="798513" indent="-457200">
              <a:buFont typeface="Courier New" panose="02070309020205020404" pitchFamily="49" charset="0"/>
              <a:buChar char="o"/>
            </a:pPr>
            <a:r>
              <a:rPr lang="en-US" sz="2800" dirty="0">
                <a:solidFill>
                  <a:srgbClr val="000000"/>
                </a:solidFill>
                <a:ea typeface="Arial Unicode MS" pitchFamily="34" charset="-128"/>
              </a:rPr>
              <a:t>For MSME Manufacturing Projects – Project Cost Max. Rs. 100 Lakhs</a:t>
            </a:r>
          </a:p>
          <a:p>
            <a:pPr marL="285750" indent="-285750">
              <a:buFont typeface="Wingdings" panose="05000000000000000000" pitchFamily="2" charset="2"/>
              <a:buChar char="Ø"/>
            </a:pPr>
            <a:endParaRPr lang="en-US" sz="2800" b="1" dirty="0">
              <a:solidFill>
                <a:srgbClr val="000000"/>
              </a:solidFill>
              <a:ea typeface="Arial Unicode MS" pitchFamily="34" charset="-128"/>
            </a:endParaRPr>
          </a:p>
          <a:p>
            <a:pPr marL="285750" indent="-285750">
              <a:buFont typeface="Wingdings" panose="05000000000000000000" pitchFamily="2" charset="2"/>
              <a:buChar char="Ø"/>
            </a:pPr>
            <a:r>
              <a:rPr lang="en-US" sz="2800" dirty="0">
                <a:solidFill>
                  <a:srgbClr val="000000"/>
                </a:solidFill>
                <a:ea typeface="Arial Unicode MS" pitchFamily="34" charset="-128"/>
              </a:rPr>
              <a:t>Quantum of Financial Assistance Subsidy and Bank Funding Under CMEGP:</a:t>
            </a:r>
            <a:endParaRPr lang="en-US" sz="2800" b="1" dirty="0">
              <a:solidFill>
                <a:srgbClr val="000000"/>
              </a:solidFill>
              <a:ea typeface="Arial Unicode MS" pitchFamily="34" charset="-128"/>
            </a:endParaRPr>
          </a:p>
          <a:p>
            <a:pPr marL="285750" indent="-285750">
              <a:buFont typeface="Wingdings" panose="05000000000000000000" pitchFamily="2" charset="2"/>
              <a:buChar char="Ø"/>
            </a:pPr>
            <a:endParaRPr lang="en-US" sz="2600" b="1" dirty="0"/>
          </a:p>
        </p:txBody>
      </p:sp>
      <p:sp>
        <p:nvSpPr>
          <p:cNvPr id="5" name="Rectangle 4"/>
          <p:cNvSpPr/>
          <p:nvPr/>
        </p:nvSpPr>
        <p:spPr>
          <a:xfrm>
            <a:off x="228600" y="190900"/>
            <a:ext cx="7315200" cy="553998"/>
          </a:xfrm>
          <a:prstGeom prst="rect">
            <a:avLst/>
          </a:prstGeom>
        </p:spPr>
        <p:txBody>
          <a:bodyPr wrap="square">
            <a:spAutoFit/>
          </a:bodyPr>
          <a:lstStyle/>
          <a:p>
            <a:r>
              <a:rPr lang="en-US" sz="3000" b="1" dirty="0"/>
              <a:t>CMEGP Subsidy Key Features</a:t>
            </a:r>
            <a:endParaRPr lang="en-US" sz="3000" dirty="0"/>
          </a:p>
        </p:txBody>
      </p:sp>
      <p:pic>
        <p:nvPicPr>
          <p:cNvPr id="6" name="Picture 5"/>
          <p:cNvPicPr>
            <a:picLocks noChangeAspect="1"/>
          </p:cNvPicPr>
          <p:nvPr/>
        </p:nvPicPr>
        <p:blipFill rotWithShape="1">
          <a:blip r:embed="rId3"/>
          <a:srcRect l="16666" t="36296" r="9583" b="27408"/>
          <a:stretch/>
        </p:blipFill>
        <p:spPr>
          <a:xfrm>
            <a:off x="76199" y="3555139"/>
            <a:ext cx="8902959" cy="2464661"/>
          </a:xfrm>
          <a:prstGeom prst="rect">
            <a:avLst/>
          </a:prstGeom>
        </p:spPr>
      </p:pic>
    </p:spTree>
    <p:extLst>
      <p:ext uri="{BB962C8B-B14F-4D97-AF65-F5344CB8AC3E}">
        <p14:creationId xmlns:p14="http://schemas.microsoft.com/office/powerpoint/2010/main" val="2391262244"/>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8600" y="762000"/>
            <a:ext cx="8686800" cy="5791200"/>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lIns="90000" tIns="46800" rIns="90000" bIns="46800"/>
          <a:lstStyle/>
          <a:p>
            <a:pPr marL="285750" indent="-285750">
              <a:buFont typeface="Wingdings" panose="05000000000000000000" pitchFamily="2" charset="2"/>
              <a:buChar char="Ø"/>
            </a:pPr>
            <a:r>
              <a:rPr lang="en-US" sz="2800" b="1" dirty="0">
                <a:solidFill>
                  <a:srgbClr val="000000"/>
                </a:solidFill>
                <a:ea typeface="Arial Unicode MS" pitchFamily="34" charset="-128"/>
              </a:rPr>
              <a:t>It is a Credit Linked Subsidy</a:t>
            </a:r>
          </a:p>
          <a:p>
            <a:pPr marL="285750" indent="-285750">
              <a:buFont typeface="Wingdings" panose="05000000000000000000" pitchFamily="2" charset="2"/>
              <a:buChar char="Ø"/>
            </a:pPr>
            <a:endParaRPr lang="en-US" sz="1200" b="1" dirty="0">
              <a:solidFill>
                <a:srgbClr val="000000"/>
              </a:solidFill>
              <a:ea typeface="Arial Unicode MS" pitchFamily="34" charset="-128"/>
            </a:endParaRPr>
          </a:p>
          <a:p>
            <a:pPr marL="285750" indent="-285750">
              <a:buFont typeface="Wingdings" panose="05000000000000000000" pitchFamily="2" charset="2"/>
              <a:buChar char="Ø"/>
            </a:pPr>
            <a:r>
              <a:rPr lang="en-US" sz="2800" b="1" dirty="0">
                <a:solidFill>
                  <a:srgbClr val="000000"/>
                </a:solidFill>
                <a:ea typeface="Arial Unicode MS" pitchFamily="34" charset="-128"/>
              </a:rPr>
              <a:t>All manufacturing units (any sector) are eligible for this subsidy</a:t>
            </a:r>
          </a:p>
          <a:p>
            <a:pPr marL="285750" indent="-285750">
              <a:buFont typeface="Wingdings" panose="05000000000000000000" pitchFamily="2" charset="2"/>
              <a:buChar char="Ø"/>
            </a:pPr>
            <a:endParaRPr lang="en-US" sz="1200" b="1" dirty="0">
              <a:solidFill>
                <a:srgbClr val="000000"/>
              </a:solidFill>
              <a:ea typeface="Arial Unicode MS" pitchFamily="34" charset="-128"/>
            </a:endParaRPr>
          </a:p>
          <a:p>
            <a:pPr marL="285750" indent="-285750">
              <a:buFont typeface="Wingdings" panose="05000000000000000000" pitchFamily="2" charset="2"/>
              <a:buChar char="Ø"/>
            </a:pPr>
            <a:r>
              <a:rPr lang="en-US" sz="2800" b="1" dirty="0">
                <a:solidFill>
                  <a:srgbClr val="000000"/>
                </a:solidFill>
                <a:ea typeface="Arial Unicode MS" pitchFamily="34" charset="-128"/>
              </a:rPr>
              <a:t>Back Ended Subsidy (subsidy amt. kept with bank for 3 years)</a:t>
            </a:r>
          </a:p>
          <a:p>
            <a:pPr marL="285750" indent="-285750">
              <a:buFont typeface="Wingdings" panose="05000000000000000000" pitchFamily="2" charset="2"/>
              <a:buChar char="Ø"/>
            </a:pPr>
            <a:endParaRPr lang="en-US" sz="1200" b="1" dirty="0">
              <a:solidFill>
                <a:srgbClr val="000000"/>
              </a:solidFill>
              <a:ea typeface="Arial Unicode MS" pitchFamily="34" charset="-128"/>
            </a:endParaRPr>
          </a:p>
          <a:p>
            <a:pPr marL="285750" indent="-285750">
              <a:buFont typeface="Wingdings" panose="05000000000000000000" pitchFamily="2" charset="2"/>
              <a:buChar char="Ø"/>
            </a:pPr>
            <a:r>
              <a:rPr lang="en-US" sz="2800" b="1" dirty="0">
                <a:solidFill>
                  <a:srgbClr val="000000"/>
                </a:solidFill>
                <a:ea typeface="Arial Unicode MS" pitchFamily="34" charset="-128"/>
              </a:rPr>
              <a:t>Subsidy Available on Investment in Land, Building, P&amp;M, Furniture &amp; Fixture, Computers, etc.</a:t>
            </a:r>
          </a:p>
          <a:p>
            <a:pPr marL="285750" indent="-285750">
              <a:buFont typeface="Wingdings" panose="05000000000000000000" pitchFamily="2" charset="2"/>
              <a:buChar char="Ø"/>
            </a:pPr>
            <a:endParaRPr lang="en-US" sz="1200" b="1" dirty="0">
              <a:solidFill>
                <a:srgbClr val="000000"/>
              </a:solidFill>
              <a:ea typeface="Arial Unicode MS" pitchFamily="34" charset="-128"/>
            </a:endParaRPr>
          </a:p>
          <a:p>
            <a:pPr marL="285750" indent="-285750">
              <a:buFont typeface="Wingdings" panose="05000000000000000000" pitchFamily="2" charset="2"/>
              <a:buChar char="Ø"/>
            </a:pPr>
            <a:r>
              <a:rPr lang="en-US" sz="2800" b="1" dirty="0">
                <a:solidFill>
                  <a:srgbClr val="000000"/>
                </a:solidFill>
                <a:ea typeface="Arial Unicode MS" pitchFamily="34" charset="-128"/>
              </a:rPr>
              <a:t>Implementing and Approving Agency for CMEGP Subsidy are District level DICs</a:t>
            </a:r>
          </a:p>
          <a:p>
            <a:pPr marL="285750" indent="-285750">
              <a:buFont typeface="Wingdings" panose="05000000000000000000" pitchFamily="2" charset="2"/>
              <a:buChar char="Ø"/>
            </a:pPr>
            <a:endParaRPr lang="en-US" sz="1200" b="1" dirty="0">
              <a:solidFill>
                <a:srgbClr val="000000"/>
              </a:solidFill>
              <a:ea typeface="Arial Unicode MS" pitchFamily="34" charset="-128"/>
            </a:endParaRPr>
          </a:p>
          <a:p>
            <a:pPr marL="285750" indent="-285750">
              <a:buFont typeface="Wingdings" panose="05000000000000000000" pitchFamily="2" charset="2"/>
              <a:buChar char="Ø"/>
            </a:pPr>
            <a:r>
              <a:rPr lang="en-US" sz="2800" b="1" dirty="0">
                <a:solidFill>
                  <a:srgbClr val="000000"/>
                </a:solidFill>
                <a:ea typeface="Arial Unicode MS" pitchFamily="34" charset="-128"/>
              </a:rPr>
              <a:t>Age Limit of Owner Max. 45 Years. For women extra 5 years i.e. upto 50 Years.</a:t>
            </a:r>
          </a:p>
          <a:p>
            <a:pPr marL="285750" indent="-285750">
              <a:buFont typeface="Wingdings" panose="05000000000000000000" pitchFamily="2" charset="2"/>
              <a:buChar char="Ø"/>
            </a:pPr>
            <a:endParaRPr lang="en-US" sz="2800" b="1" dirty="0">
              <a:solidFill>
                <a:srgbClr val="000000"/>
              </a:solidFill>
              <a:ea typeface="Arial Unicode MS" pitchFamily="34" charset="-128"/>
            </a:endParaRPr>
          </a:p>
          <a:p>
            <a:pPr marL="285750" indent="-285750">
              <a:buFont typeface="Wingdings" panose="05000000000000000000" pitchFamily="2" charset="2"/>
              <a:buChar char="Ø"/>
            </a:pPr>
            <a:endParaRPr lang="en-US" sz="2800" b="1" dirty="0">
              <a:solidFill>
                <a:srgbClr val="000000"/>
              </a:solidFill>
              <a:ea typeface="Arial Unicode MS" pitchFamily="34" charset="-128"/>
            </a:endParaRPr>
          </a:p>
        </p:txBody>
      </p:sp>
      <p:sp>
        <p:nvSpPr>
          <p:cNvPr id="5" name="Rectangle 4"/>
          <p:cNvSpPr/>
          <p:nvPr/>
        </p:nvSpPr>
        <p:spPr>
          <a:xfrm>
            <a:off x="228600" y="190900"/>
            <a:ext cx="7315200" cy="553998"/>
          </a:xfrm>
          <a:prstGeom prst="rect">
            <a:avLst/>
          </a:prstGeom>
        </p:spPr>
        <p:txBody>
          <a:bodyPr wrap="square">
            <a:spAutoFit/>
          </a:bodyPr>
          <a:lstStyle/>
          <a:p>
            <a:r>
              <a:rPr lang="en-US" sz="3000" b="1" dirty="0"/>
              <a:t>CMEGP Subsidy Key Features</a:t>
            </a:r>
            <a:endParaRPr lang="en-US" sz="3000" dirty="0"/>
          </a:p>
        </p:txBody>
      </p:sp>
    </p:spTree>
    <p:extLst>
      <p:ext uri="{BB962C8B-B14F-4D97-AF65-F5344CB8AC3E}">
        <p14:creationId xmlns:p14="http://schemas.microsoft.com/office/powerpoint/2010/main" val="4105220969"/>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0" y="685800"/>
            <a:ext cx="9144000" cy="2057400"/>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lIns="90000" tIns="46800" rIns="90000" bIns="46800"/>
          <a:lstStyle/>
          <a:p>
            <a:pPr marL="58738" algn="ctr">
              <a:spcAft>
                <a:spcPts val="600"/>
              </a:spcAft>
              <a:buSzPct val="85000"/>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4500" b="1" dirty="0">
                <a:solidFill>
                  <a:schemeClr val="accent4">
                    <a:lumMod val="75000"/>
                  </a:schemeClr>
                </a:solidFill>
                <a:ea typeface="Arial Unicode MS" pitchFamily="34" charset="-128"/>
              </a:rPr>
              <a:t>Central Govt Subsidy</a:t>
            </a:r>
          </a:p>
          <a:p>
            <a:pPr marL="58738" algn="ctr">
              <a:spcAft>
                <a:spcPts val="600"/>
              </a:spcAft>
              <a:buSzPct val="85000"/>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endParaRPr lang="en-US" sz="4500" b="1" dirty="0">
              <a:solidFill>
                <a:schemeClr val="accent4">
                  <a:lumMod val="75000"/>
                </a:schemeClr>
              </a:solidFill>
              <a:ea typeface="Arial Unicode MS" pitchFamily="34" charset="-128"/>
            </a:endParaRPr>
          </a:p>
          <a:p>
            <a:pPr marL="58738" algn="ctr">
              <a:spcAft>
                <a:spcPts val="600"/>
              </a:spcAft>
              <a:buSzPct val="85000"/>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4500" b="1" dirty="0">
                <a:solidFill>
                  <a:schemeClr val="accent4">
                    <a:lumMod val="75000"/>
                  </a:schemeClr>
                </a:solidFill>
                <a:ea typeface="Arial Unicode MS" pitchFamily="34" charset="-128"/>
              </a:rPr>
              <a:t>National Agri Infra Fund Scheme</a:t>
            </a:r>
          </a:p>
        </p:txBody>
      </p:sp>
      <p:sp>
        <p:nvSpPr>
          <p:cNvPr id="20485" name="TextBox 5"/>
          <p:cNvSpPr txBox="1">
            <a:spLocks noChangeArrowheads="1"/>
          </p:cNvSpPr>
          <p:nvPr/>
        </p:nvSpPr>
        <p:spPr bwMode="auto">
          <a:xfrm>
            <a:off x="6705600" y="6581775"/>
            <a:ext cx="2438400" cy="261610"/>
          </a:xfrm>
          <a:prstGeom prst="rect">
            <a:avLst/>
          </a:prstGeom>
          <a:noFill/>
          <a:ln w="9525">
            <a:noFill/>
            <a:miter lim="800000"/>
            <a:headEnd/>
            <a:tailEnd/>
          </a:ln>
        </p:spPr>
        <p:txBody>
          <a:bodyPr wrap="square">
            <a:spAutoFit/>
          </a:bodyPr>
          <a:lstStyle/>
          <a:p>
            <a:pPr algn="r"/>
            <a:r>
              <a:rPr lang="en-US" sz="1100" i="1" dirty="0">
                <a:solidFill>
                  <a:schemeClr val="tx1"/>
                </a:solidFill>
              </a:rPr>
              <a:t>Strictly Private &amp; Confidential</a:t>
            </a:r>
          </a:p>
        </p:txBody>
      </p:sp>
    </p:spTree>
    <p:extLst>
      <p:ext uri="{BB962C8B-B14F-4D97-AF65-F5344CB8AC3E}">
        <p14:creationId xmlns:p14="http://schemas.microsoft.com/office/powerpoint/2010/main" val="293708132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D17FD0-733C-763F-54A0-94D2F6849459}"/>
            </a:ext>
          </a:extLst>
        </p:cNvPr>
        <p:cNvGrpSpPr/>
        <p:nvPr/>
      </p:nvGrpSpPr>
      <p:grpSpPr>
        <a:xfrm>
          <a:off x="0" y="0"/>
          <a:ext cx="0" cy="0"/>
          <a:chOff x="0" y="0"/>
          <a:chExt cx="0" cy="0"/>
        </a:xfrm>
      </p:grpSpPr>
      <p:sp>
        <p:nvSpPr>
          <p:cNvPr id="7" name="Text Box 3">
            <a:extLst>
              <a:ext uri="{FF2B5EF4-FFF2-40B4-BE49-F238E27FC236}">
                <a16:creationId xmlns:a16="http://schemas.microsoft.com/office/drawing/2014/main" id="{F372304C-BACA-FA10-83EC-ACE31866299C}"/>
              </a:ext>
            </a:extLst>
          </p:cNvPr>
          <p:cNvSpPr txBox="1">
            <a:spLocks noChangeArrowheads="1"/>
          </p:cNvSpPr>
          <p:nvPr/>
        </p:nvSpPr>
        <p:spPr bwMode="auto">
          <a:xfrm>
            <a:off x="228600" y="990600"/>
            <a:ext cx="8686800" cy="5638800"/>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lIns="90000" tIns="46800" rIns="90000" bIns="46800"/>
          <a:lstStyle/>
          <a:p>
            <a:pPr marL="290513" indent="-231775" algn="just">
              <a:spcAft>
                <a:spcPts val="600"/>
              </a:spcAft>
              <a:buSzPct val="85000"/>
              <a:buFont typeface="Wingdings"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500" dirty="0">
                <a:solidFill>
                  <a:srgbClr val="000000"/>
                </a:solidFill>
                <a:ea typeface="Arial Unicode MS" pitchFamily="34" charset="-128"/>
              </a:rPr>
              <a:t>Four Pillars of Economy Agri, MSME, Investment, Exports</a:t>
            </a:r>
          </a:p>
          <a:p>
            <a:pPr marL="290513" indent="-231775" algn="just">
              <a:spcAft>
                <a:spcPts val="600"/>
              </a:spcAft>
              <a:buSzPct val="85000"/>
              <a:buFont typeface="Wingdings"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endParaRPr lang="en-US" sz="1200" dirty="0">
              <a:solidFill>
                <a:srgbClr val="000000"/>
              </a:solidFill>
              <a:ea typeface="Arial Unicode MS" pitchFamily="34" charset="-128"/>
            </a:endParaRPr>
          </a:p>
          <a:p>
            <a:pPr marL="290513" indent="-231775" algn="just">
              <a:spcAft>
                <a:spcPts val="600"/>
              </a:spcAft>
              <a:buSzPct val="85000"/>
              <a:buFont typeface="Wingdings"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500" dirty="0">
                <a:solidFill>
                  <a:srgbClr val="000000"/>
                </a:solidFill>
                <a:ea typeface="Arial Unicode MS" pitchFamily="34" charset="-128"/>
              </a:rPr>
              <a:t>Broad Based the Definition of MSMEs</a:t>
            </a:r>
          </a:p>
          <a:p>
            <a:pPr marL="290513" indent="-231775" algn="just">
              <a:spcAft>
                <a:spcPts val="600"/>
              </a:spcAft>
              <a:buSzPct val="85000"/>
              <a:buFont typeface="Wingdings"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endParaRPr lang="en-US" sz="1200" dirty="0">
              <a:solidFill>
                <a:srgbClr val="000000"/>
              </a:solidFill>
              <a:ea typeface="Arial Unicode MS" pitchFamily="34" charset="-128"/>
            </a:endParaRPr>
          </a:p>
          <a:p>
            <a:pPr marL="290513" indent="-231775" algn="just">
              <a:spcAft>
                <a:spcPts val="600"/>
              </a:spcAft>
              <a:buSzPct val="85000"/>
              <a:buFont typeface="Wingdings"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500" dirty="0">
                <a:solidFill>
                  <a:srgbClr val="000000"/>
                </a:solidFill>
                <a:ea typeface="Arial Unicode MS" pitchFamily="34" charset="-128"/>
              </a:rPr>
              <a:t>CGTMSE Cover for Micro and Small Enterprises Increased from Rs. 5 Crores to Rs. 10 Crores</a:t>
            </a:r>
          </a:p>
          <a:p>
            <a:pPr marL="290513" indent="-231775" algn="just">
              <a:spcAft>
                <a:spcPts val="600"/>
              </a:spcAft>
              <a:buSzPct val="85000"/>
              <a:buFont typeface="Wingdings"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endParaRPr lang="en-US" sz="1200" dirty="0">
              <a:solidFill>
                <a:srgbClr val="000000"/>
              </a:solidFill>
              <a:ea typeface="Arial Unicode MS" pitchFamily="34" charset="-128"/>
            </a:endParaRPr>
          </a:p>
          <a:p>
            <a:pPr marL="290513" indent="-231775" algn="just">
              <a:spcAft>
                <a:spcPts val="600"/>
              </a:spcAft>
              <a:buSzPct val="85000"/>
              <a:buFont typeface="Wingdings"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500" dirty="0">
                <a:solidFill>
                  <a:srgbClr val="000000"/>
                </a:solidFill>
                <a:ea typeface="Arial Unicode MS" pitchFamily="34" charset="-128"/>
              </a:rPr>
              <a:t>Exporter MSMEs can get CGTMSE funding </a:t>
            </a:r>
            <a:r>
              <a:rPr lang="en-US" sz="2500" dirty="0" err="1">
                <a:solidFill>
                  <a:srgbClr val="000000"/>
                </a:solidFill>
                <a:ea typeface="Arial Unicode MS" pitchFamily="34" charset="-128"/>
              </a:rPr>
              <a:t>upto</a:t>
            </a:r>
            <a:r>
              <a:rPr lang="en-US" sz="2500" dirty="0">
                <a:solidFill>
                  <a:srgbClr val="000000"/>
                </a:solidFill>
                <a:ea typeface="Arial Unicode MS" pitchFamily="34" charset="-128"/>
              </a:rPr>
              <a:t> Rs. 20 Crores</a:t>
            </a:r>
          </a:p>
          <a:p>
            <a:pPr marL="290513" indent="-231775" algn="just">
              <a:spcAft>
                <a:spcPts val="600"/>
              </a:spcAft>
              <a:buSzPct val="85000"/>
              <a:buFont typeface="Wingdings"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endParaRPr lang="en-US" sz="1200" dirty="0">
              <a:solidFill>
                <a:srgbClr val="000000"/>
              </a:solidFill>
              <a:ea typeface="Arial Unicode MS" pitchFamily="34" charset="-128"/>
            </a:endParaRPr>
          </a:p>
          <a:p>
            <a:pPr marL="290513" indent="-231775" algn="just">
              <a:spcAft>
                <a:spcPts val="600"/>
              </a:spcAft>
              <a:buSzPct val="85000"/>
              <a:buFont typeface="Wingdings"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500" dirty="0">
                <a:solidFill>
                  <a:srgbClr val="000000"/>
                </a:solidFill>
                <a:ea typeface="Arial Unicode MS" pitchFamily="34" charset="-128"/>
              </a:rPr>
              <a:t>New scheme for First Time Entrepreneurs by providing term loan </a:t>
            </a:r>
            <a:r>
              <a:rPr lang="en-US" sz="2500" dirty="0" err="1">
                <a:solidFill>
                  <a:srgbClr val="000000"/>
                </a:solidFill>
                <a:ea typeface="Arial Unicode MS" pitchFamily="34" charset="-128"/>
              </a:rPr>
              <a:t>upto</a:t>
            </a:r>
            <a:r>
              <a:rPr lang="en-US" sz="2500" dirty="0">
                <a:solidFill>
                  <a:srgbClr val="000000"/>
                </a:solidFill>
                <a:ea typeface="Arial Unicode MS" pitchFamily="34" charset="-128"/>
              </a:rPr>
              <a:t> Rs. 2 Crores</a:t>
            </a:r>
          </a:p>
          <a:p>
            <a:pPr marL="290513" indent="-231775" algn="just">
              <a:spcAft>
                <a:spcPts val="600"/>
              </a:spcAft>
              <a:buSzPct val="85000"/>
              <a:buFont typeface="Wingdings"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endParaRPr lang="en-US" sz="1200" dirty="0">
              <a:solidFill>
                <a:srgbClr val="000000"/>
              </a:solidFill>
              <a:ea typeface="Arial Unicode MS" pitchFamily="34" charset="-128"/>
            </a:endParaRPr>
          </a:p>
          <a:p>
            <a:pPr marL="290513" indent="-231775" algn="just">
              <a:spcAft>
                <a:spcPts val="600"/>
              </a:spcAft>
              <a:buSzPct val="85000"/>
              <a:buFont typeface="Wingdings"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500" dirty="0">
                <a:solidFill>
                  <a:srgbClr val="000000"/>
                </a:solidFill>
                <a:ea typeface="Arial Unicode MS" pitchFamily="34" charset="-128"/>
              </a:rPr>
              <a:t>Customized Credit Card to Micro Enterprises with a Credit Limit of Rs. 5 Lakhs</a:t>
            </a:r>
          </a:p>
        </p:txBody>
      </p:sp>
      <p:sp>
        <p:nvSpPr>
          <p:cNvPr id="4" name="Rectangle 3">
            <a:extLst>
              <a:ext uri="{FF2B5EF4-FFF2-40B4-BE49-F238E27FC236}">
                <a16:creationId xmlns:a16="http://schemas.microsoft.com/office/drawing/2014/main" id="{AC5CAD13-65FE-2588-DCB0-19F5D4EBD18C}"/>
              </a:ext>
            </a:extLst>
          </p:cNvPr>
          <p:cNvSpPr/>
          <p:nvPr/>
        </p:nvSpPr>
        <p:spPr>
          <a:xfrm>
            <a:off x="228600" y="228600"/>
            <a:ext cx="7543800" cy="461665"/>
          </a:xfrm>
          <a:prstGeom prst="rect">
            <a:avLst/>
          </a:prstGeom>
        </p:spPr>
        <p:txBody>
          <a:bodyPr wrap="square">
            <a:spAutoFit/>
          </a:bodyPr>
          <a:lstStyle/>
          <a:p>
            <a:r>
              <a:rPr lang="en-US" sz="2400" b="1" dirty="0"/>
              <a:t>Major Announcements for MSME in Budget 2025</a:t>
            </a:r>
            <a:endParaRPr lang="en-US" sz="3000" dirty="0"/>
          </a:p>
        </p:txBody>
      </p:sp>
    </p:spTree>
    <p:extLst>
      <p:ext uri="{BB962C8B-B14F-4D97-AF65-F5344CB8AC3E}">
        <p14:creationId xmlns:p14="http://schemas.microsoft.com/office/powerpoint/2010/main" val="3720645629"/>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8600" y="751582"/>
            <a:ext cx="8686800" cy="5649218"/>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lIns="90000" tIns="46800" rIns="90000" bIns="46800"/>
          <a:lstStyle/>
          <a:p>
            <a:pPr marL="285750" indent="-285750">
              <a:buFont typeface="Wingdings" panose="05000000000000000000" pitchFamily="2" charset="2"/>
              <a:buChar char="Ø"/>
            </a:pPr>
            <a:r>
              <a:rPr lang="en-US" sz="2800" b="1" dirty="0">
                <a:solidFill>
                  <a:srgbClr val="000000"/>
                </a:solidFill>
                <a:ea typeface="Arial Unicode MS" pitchFamily="34" charset="-128"/>
              </a:rPr>
              <a:t>Eligible Products:</a:t>
            </a:r>
          </a:p>
          <a:p>
            <a:pPr marL="741363" indent="-457200">
              <a:buFont typeface="Courier New" panose="02070309020205020404" pitchFamily="49" charset="0"/>
              <a:buChar char="o"/>
            </a:pPr>
            <a:r>
              <a:rPr lang="en-US" sz="2400" b="1" dirty="0">
                <a:solidFill>
                  <a:srgbClr val="000000"/>
                </a:solidFill>
                <a:ea typeface="Arial Unicode MS" pitchFamily="34" charset="-128"/>
              </a:rPr>
              <a:t>Cold Storages</a:t>
            </a:r>
          </a:p>
          <a:p>
            <a:pPr marL="741363" indent="-457200">
              <a:buFont typeface="Courier New" panose="02070309020205020404" pitchFamily="49" charset="0"/>
              <a:buChar char="o"/>
            </a:pPr>
            <a:r>
              <a:rPr lang="en-US" sz="2400" b="1" dirty="0">
                <a:solidFill>
                  <a:srgbClr val="000000"/>
                </a:solidFill>
                <a:ea typeface="Arial Unicode MS" pitchFamily="34" charset="-128"/>
              </a:rPr>
              <a:t>Agri Warehouses</a:t>
            </a:r>
          </a:p>
          <a:p>
            <a:pPr marL="741363" indent="-457200">
              <a:buFont typeface="Courier New" panose="02070309020205020404" pitchFamily="49" charset="0"/>
              <a:buChar char="o"/>
            </a:pPr>
            <a:r>
              <a:rPr lang="en-US" sz="2400" b="1" dirty="0">
                <a:solidFill>
                  <a:srgbClr val="000000"/>
                </a:solidFill>
                <a:ea typeface="Arial Unicode MS" pitchFamily="34" charset="-128"/>
              </a:rPr>
              <a:t>Nursery</a:t>
            </a:r>
          </a:p>
          <a:p>
            <a:pPr marL="741363" indent="-457200">
              <a:buFont typeface="Courier New" panose="02070309020205020404" pitchFamily="49" charset="0"/>
              <a:buChar char="o"/>
            </a:pPr>
            <a:r>
              <a:rPr lang="en-US" sz="2400" b="1" dirty="0">
                <a:solidFill>
                  <a:srgbClr val="000000"/>
                </a:solidFill>
                <a:ea typeface="Arial Unicode MS" pitchFamily="34" charset="-128"/>
              </a:rPr>
              <a:t>Tissue Culture</a:t>
            </a:r>
          </a:p>
          <a:p>
            <a:pPr marL="741363" indent="-457200">
              <a:buFont typeface="Courier New" panose="02070309020205020404" pitchFamily="49" charset="0"/>
              <a:buChar char="o"/>
            </a:pPr>
            <a:r>
              <a:rPr lang="en-US" sz="2400" b="1" dirty="0">
                <a:solidFill>
                  <a:srgbClr val="000000"/>
                </a:solidFill>
                <a:ea typeface="Arial Unicode MS" pitchFamily="34" charset="-128"/>
              </a:rPr>
              <a:t>Seed Processing</a:t>
            </a:r>
          </a:p>
          <a:p>
            <a:pPr marL="741363" indent="-457200">
              <a:buFont typeface="Courier New" panose="02070309020205020404" pitchFamily="49" charset="0"/>
              <a:buChar char="o"/>
            </a:pPr>
            <a:r>
              <a:rPr lang="en-US" sz="2400" b="1" dirty="0">
                <a:solidFill>
                  <a:srgbClr val="000000"/>
                </a:solidFill>
                <a:ea typeface="Arial Unicode MS" pitchFamily="34" charset="-128"/>
              </a:rPr>
              <a:t>Organic Input Production</a:t>
            </a:r>
          </a:p>
          <a:p>
            <a:pPr marL="741363" indent="-457200">
              <a:buFont typeface="Courier New" panose="02070309020205020404" pitchFamily="49" charset="0"/>
              <a:buChar char="o"/>
            </a:pPr>
            <a:r>
              <a:rPr lang="en-US" sz="2400" b="1" dirty="0">
                <a:solidFill>
                  <a:srgbClr val="000000"/>
                </a:solidFill>
                <a:ea typeface="Arial Unicode MS" pitchFamily="34" charset="-128"/>
              </a:rPr>
              <a:t>Cold Chains, Refer Vans etc.</a:t>
            </a:r>
          </a:p>
          <a:p>
            <a:pPr marL="741363" indent="-457200">
              <a:buFont typeface="Courier New" panose="02070309020205020404" pitchFamily="49" charset="0"/>
              <a:buChar char="o"/>
            </a:pPr>
            <a:r>
              <a:rPr lang="en-US" sz="2400" b="1" dirty="0">
                <a:solidFill>
                  <a:srgbClr val="000000"/>
                </a:solidFill>
                <a:ea typeface="Arial Unicode MS" pitchFamily="34" charset="-128"/>
              </a:rPr>
              <a:t>Primary Processing Units (Cleaning, Grading, Sorting etc.)</a:t>
            </a:r>
          </a:p>
          <a:p>
            <a:pPr marL="741363" indent="-457200">
              <a:buFont typeface="Courier New" panose="02070309020205020404" pitchFamily="49" charset="0"/>
              <a:buChar char="o"/>
            </a:pPr>
            <a:r>
              <a:rPr lang="en-US" sz="2400" b="1" dirty="0">
                <a:solidFill>
                  <a:srgbClr val="FF0000"/>
                </a:solidFill>
                <a:ea typeface="Arial Unicode MS" pitchFamily="34" charset="-128"/>
              </a:rPr>
              <a:t>Secondary Food Processing Units (newly added) (like Spices, Biscuits, Ketchup unit, Syrups etc.)</a:t>
            </a:r>
          </a:p>
          <a:p>
            <a:pPr marL="285750" indent="-285750">
              <a:buFont typeface="Wingdings" panose="05000000000000000000" pitchFamily="2" charset="2"/>
              <a:buChar char="Ø"/>
            </a:pPr>
            <a:endParaRPr lang="en-US" sz="1600" b="1" dirty="0">
              <a:solidFill>
                <a:srgbClr val="000000"/>
              </a:solidFill>
              <a:ea typeface="Arial Unicode MS" pitchFamily="34" charset="-128"/>
            </a:endParaRPr>
          </a:p>
          <a:p>
            <a:pPr marL="285750" indent="-285750">
              <a:buFont typeface="Wingdings" panose="05000000000000000000" pitchFamily="2" charset="2"/>
              <a:buChar char="Ø"/>
            </a:pPr>
            <a:r>
              <a:rPr lang="en-US" sz="2800" b="1" dirty="0">
                <a:solidFill>
                  <a:srgbClr val="000000"/>
                </a:solidFill>
                <a:ea typeface="Arial Unicode MS" pitchFamily="34" charset="-128"/>
              </a:rPr>
              <a:t>Project anywhere in India</a:t>
            </a:r>
          </a:p>
          <a:p>
            <a:pPr marL="285750" indent="-285750">
              <a:buFont typeface="Wingdings" panose="05000000000000000000" pitchFamily="2" charset="2"/>
              <a:buChar char="Ø"/>
            </a:pPr>
            <a:endParaRPr lang="en-US" sz="1600" b="1" dirty="0">
              <a:solidFill>
                <a:srgbClr val="000000"/>
              </a:solidFill>
              <a:ea typeface="Arial Unicode MS" pitchFamily="34" charset="-128"/>
            </a:endParaRPr>
          </a:p>
          <a:p>
            <a:pPr marL="285750" indent="-285750">
              <a:buFont typeface="Wingdings" panose="05000000000000000000" pitchFamily="2" charset="2"/>
              <a:buChar char="Ø"/>
            </a:pPr>
            <a:r>
              <a:rPr lang="en-US" sz="2800" b="1" dirty="0">
                <a:solidFill>
                  <a:srgbClr val="000000"/>
                </a:solidFill>
                <a:ea typeface="Arial Unicode MS" pitchFamily="34" charset="-128"/>
              </a:rPr>
              <a:t>Credit linked subsidy</a:t>
            </a:r>
          </a:p>
        </p:txBody>
      </p:sp>
      <p:sp>
        <p:nvSpPr>
          <p:cNvPr id="5" name="Rectangle 4"/>
          <p:cNvSpPr/>
          <p:nvPr/>
        </p:nvSpPr>
        <p:spPr>
          <a:xfrm>
            <a:off x="228600" y="190900"/>
            <a:ext cx="7315200" cy="553998"/>
          </a:xfrm>
          <a:prstGeom prst="rect">
            <a:avLst/>
          </a:prstGeom>
        </p:spPr>
        <p:txBody>
          <a:bodyPr wrap="square">
            <a:spAutoFit/>
          </a:bodyPr>
          <a:lstStyle/>
          <a:p>
            <a:r>
              <a:rPr lang="en-US" sz="3000" b="1" dirty="0"/>
              <a:t>National Agri Infra Fund - Key Features</a:t>
            </a:r>
            <a:endParaRPr lang="en-US" sz="3000" dirty="0"/>
          </a:p>
        </p:txBody>
      </p:sp>
    </p:spTree>
    <p:extLst>
      <p:ext uri="{BB962C8B-B14F-4D97-AF65-F5344CB8AC3E}">
        <p14:creationId xmlns:p14="http://schemas.microsoft.com/office/powerpoint/2010/main" val="528436733"/>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8600" y="1056382"/>
            <a:ext cx="8686800" cy="924818"/>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lIns="90000" tIns="46800" rIns="90000" bIns="46800"/>
          <a:lstStyle/>
          <a:p>
            <a:pPr marL="285750" indent="-285750">
              <a:buFont typeface="Wingdings" panose="05000000000000000000" pitchFamily="2" charset="2"/>
              <a:buChar char="Ø"/>
            </a:pPr>
            <a:r>
              <a:rPr lang="en-US" sz="2800" b="1" dirty="0">
                <a:solidFill>
                  <a:srgbClr val="000000"/>
                </a:solidFill>
                <a:ea typeface="Arial Unicode MS" pitchFamily="34" charset="-128"/>
              </a:rPr>
              <a:t>Subsidy is Interest Subsidy of 3% on Term Loan (upto Rs. 2 Crores)</a:t>
            </a:r>
          </a:p>
          <a:p>
            <a:pPr marL="285750" indent="-285750">
              <a:buFont typeface="Wingdings" panose="05000000000000000000" pitchFamily="2" charset="2"/>
              <a:buChar char="Ø"/>
            </a:pPr>
            <a:endParaRPr lang="en-US" b="1" dirty="0">
              <a:solidFill>
                <a:srgbClr val="000000"/>
              </a:solidFill>
              <a:ea typeface="Arial Unicode MS" pitchFamily="34" charset="-128"/>
            </a:endParaRPr>
          </a:p>
          <a:p>
            <a:pPr marL="285750" indent="-285750">
              <a:buFont typeface="Wingdings" panose="05000000000000000000" pitchFamily="2" charset="2"/>
              <a:buChar char="Ø"/>
            </a:pPr>
            <a:r>
              <a:rPr lang="en-US" sz="2800" b="1" dirty="0">
                <a:solidFill>
                  <a:srgbClr val="000000"/>
                </a:solidFill>
                <a:ea typeface="Arial Unicode MS" pitchFamily="34" charset="-128"/>
              </a:rPr>
              <a:t>Project Can be of more than Rs. 2 Crores</a:t>
            </a:r>
          </a:p>
          <a:p>
            <a:pPr marL="285750" indent="-285750">
              <a:buFont typeface="Wingdings" panose="05000000000000000000" pitchFamily="2" charset="2"/>
              <a:buChar char="Ø"/>
            </a:pPr>
            <a:endParaRPr lang="en-US" b="1" dirty="0">
              <a:solidFill>
                <a:srgbClr val="000000"/>
              </a:solidFill>
              <a:ea typeface="Arial Unicode MS" pitchFamily="34" charset="-128"/>
            </a:endParaRPr>
          </a:p>
          <a:p>
            <a:pPr marL="285750" indent="-285750">
              <a:buFont typeface="Wingdings" panose="05000000000000000000" pitchFamily="2" charset="2"/>
              <a:buChar char="Ø"/>
            </a:pPr>
            <a:r>
              <a:rPr lang="en-US" sz="2800" b="1" dirty="0">
                <a:solidFill>
                  <a:srgbClr val="000000"/>
                </a:solidFill>
                <a:ea typeface="Arial Unicode MS" pitchFamily="34" charset="-128"/>
              </a:rPr>
              <a:t>Period upto the Term Loan period (Max 7 years)</a:t>
            </a:r>
          </a:p>
          <a:p>
            <a:pPr marL="285750" indent="-285750">
              <a:buFont typeface="Wingdings" panose="05000000000000000000" pitchFamily="2" charset="2"/>
              <a:buChar char="Ø"/>
            </a:pPr>
            <a:endParaRPr lang="en-US" b="1" dirty="0">
              <a:solidFill>
                <a:srgbClr val="000000"/>
              </a:solidFill>
              <a:ea typeface="Arial Unicode MS" pitchFamily="34" charset="-128"/>
            </a:endParaRPr>
          </a:p>
          <a:p>
            <a:pPr marL="285750" indent="-285750">
              <a:buFont typeface="Wingdings" panose="05000000000000000000" pitchFamily="2" charset="2"/>
              <a:buChar char="Ø"/>
            </a:pPr>
            <a:r>
              <a:rPr lang="en-US" sz="2800" b="1" dirty="0">
                <a:solidFill>
                  <a:srgbClr val="000000"/>
                </a:solidFill>
                <a:ea typeface="Arial Unicode MS" pitchFamily="34" charset="-128"/>
              </a:rPr>
              <a:t>Credited after end of Year Directly in Bank Account</a:t>
            </a:r>
          </a:p>
          <a:p>
            <a:pPr marL="285750" indent="-285750">
              <a:buFont typeface="Wingdings" panose="05000000000000000000" pitchFamily="2" charset="2"/>
              <a:buChar char="Ø"/>
            </a:pPr>
            <a:endParaRPr lang="en-US" b="1" dirty="0">
              <a:solidFill>
                <a:srgbClr val="000000"/>
              </a:solidFill>
              <a:ea typeface="Arial Unicode MS" pitchFamily="34" charset="-128"/>
            </a:endParaRPr>
          </a:p>
          <a:p>
            <a:pPr marL="285750" indent="-285750">
              <a:buFont typeface="Wingdings" panose="05000000000000000000" pitchFamily="2" charset="2"/>
              <a:buChar char="Ø"/>
            </a:pPr>
            <a:r>
              <a:rPr lang="en-US" sz="2800" b="1" dirty="0">
                <a:solidFill>
                  <a:srgbClr val="000000"/>
                </a:solidFill>
                <a:ea typeface="Arial Unicode MS" pitchFamily="34" charset="-128"/>
              </a:rPr>
              <a:t>Eligible Banks are Nationalised Banks, Private Banks, Scheduled Co Operative Banks</a:t>
            </a:r>
          </a:p>
          <a:p>
            <a:pPr marL="285750" indent="-285750">
              <a:buFont typeface="Wingdings" panose="05000000000000000000" pitchFamily="2" charset="2"/>
              <a:buChar char="Ø"/>
            </a:pPr>
            <a:endParaRPr lang="en-US" b="1" dirty="0">
              <a:solidFill>
                <a:srgbClr val="000000"/>
              </a:solidFill>
              <a:ea typeface="Arial Unicode MS" pitchFamily="34" charset="-128"/>
            </a:endParaRPr>
          </a:p>
          <a:p>
            <a:pPr marL="285750" indent="-285750">
              <a:buFont typeface="Wingdings" panose="05000000000000000000" pitchFamily="2" charset="2"/>
              <a:buChar char="Ø"/>
            </a:pPr>
            <a:r>
              <a:rPr lang="en-US" sz="2800" b="1" dirty="0">
                <a:solidFill>
                  <a:srgbClr val="000000"/>
                </a:solidFill>
                <a:ea typeface="Arial Unicode MS" pitchFamily="34" charset="-128"/>
              </a:rPr>
              <a:t>Can apply for this subsidy even after disbursement from Bank</a:t>
            </a:r>
          </a:p>
        </p:txBody>
      </p:sp>
      <p:sp>
        <p:nvSpPr>
          <p:cNvPr id="5" name="Rectangle 4"/>
          <p:cNvSpPr/>
          <p:nvPr/>
        </p:nvSpPr>
        <p:spPr>
          <a:xfrm>
            <a:off x="228600" y="190900"/>
            <a:ext cx="7315200" cy="553998"/>
          </a:xfrm>
          <a:prstGeom prst="rect">
            <a:avLst/>
          </a:prstGeom>
        </p:spPr>
        <p:txBody>
          <a:bodyPr wrap="square">
            <a:spAutoFit/>
          </a:bodyPr>
          <a:lstStyle/>
          <a:p>
            <a:r>
              <a:rPr lang="en-US" sz="3000" b="1" dirty="0"/>
              <a:t>National Agri Infra Fund - Key Features</a:t>
            </a:r>
            <a:endParaRPr lang="en-US" sz="3000" dirty="0"/>
          </a:p>
        </p:txBody>
      </p:sp>
    </p:spTree>
    <p:extLst>
      <p:ext uri="{BB962C8B-B14F-4D97-AF65-F5344CB8AC3E}">
        <p14:creationId xmlns:p14="http://schemas.microsoft.com/office/powerpoint/2010/main" val="2194573445"/>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0" y="685800"/>
            <a:ext cx="9144000" cy="2057400"/>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lIns="90000" tIns="46800" rIns="90000" bIns="46800"/>
          <a:lstStyle/>
          <a:p>
            <a:pPr marL="58738" algn="ctr">
              <a:spcAft>
                <a:spcPts val="600"/>
              </a:spcAft>
              <a:buSzPct val="85000"/>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4500" b="1" dirty="0">
                <a:solidFill>
                  <a:schemeClr val="accent4">
                    <a:lumMod val="75000"/>
                  </a:schemeClr>
                </a:solidFill>
                <a:ea typeface="Arial Unicode MS" pitchFamily="34" charset="-128"/>
              </a:rPr>
              <a:t>Central Govt Subsidy</a:t>
            </a:r>
          </a:p>
          <a:p>
            <a:pPr marL="58738" algn="ctr">
              <a:spcAft>
                <a:spcPts val="600"/>
              </a:spcAft>
              <a:buSzPct val="85000"/>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endParaRPr lang="en-US" sz="4500" b="1" dirty="0">
              <a:solidFill>
                <a:schemeClr val="accent4">
                  <a:lumMod val="75000"/>
                </a:schemeClr>
              </a:solidFill>
              <a:ea typeface="Arial Unicode MS" pitchFamily="34" charset="-128"/>
            </a:endParaRPr>
          </a:p>
          <a:p>
            <a:pPr marL="58738" algn="ctr">
              <a:spcAft>
                <a:spcPts val="600"/>
              </a:spcAft>
              <a:buSzPct val="85000"/>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4500" b="1" dirty="0">
                <a:solidFill>
                  <a:schemeClr val="accent4">
                    <a:lumMod val="75000"/>
                  </a:schemeClr>
                </a:solidFill>
                <a:ea typeface="Arial Unicode MS" pitchFamily="34" charset="-128"/>
              </a:rPr>
              <a:t>NHB Subsidy For Cold Storages</a:t>
            </a:r>
          </a:p>
        </p:txBody>
      </p:sp>
      <p:sp>
        <p:nvSpPr>
          <p:cNvPr id="20485" name="TextBox 5"/>
          <p:cNvSpPr txBox="1">
            <a:spLocks noChangeArrowheads="1"/>
          </p:cNvSpPr>
          <p:nvPr/>
        </p:nvSpPr>
        <p:spPr bwMode="auto">
          <a:xfrm>
            <a:off x="6705600" y="6581775"/>
            <a:ext cx="2438400" cy="261610"/>
          </a:xfrm>
          <a:prstGeom prst="rect">
            <a:avLst/>
          </a:prstGeom>
          <a:noFill/>
          <a:ln w="9525">
            <a:noFill/>
            <a:miter lim="800000"/>
            <a:headEnd/>
            <a:tailEnd/>
          </a:ln>
        </p:spPr>
        <p:txBody>
          <a:bodyPr wrap="square">
            <a:spAutoFit/>
          </a:bodyPr>
          <a:lstStyle/>
          <a:p>
            <a:pPr algn="r"/>
            <a:r>
              <a:rPr lang="en-US" sz="1100" i="1" dirty="0">
                <a:solidFill>
                  <a:schemeClr val="tx1"/>
                </a:solidFill>
              </a:rPr>
              <a:t>Strictly Private &amp; Confidential</a:t>
            </a:r>
          </a:p>
        </p:txBody>
      </p:sp>
    </p:spTree>
    <p:extLst>
      <p:ext uri="{BB962C8B-B14F-4D97-AF65-F5344CB8AC3E}">
        <p14:creationId xmlns:p14="http://schemas.microsoft.com/office/powerpoint/2010/main" val="76041490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8600" y="1208782"/>
            <a:ext cx="8686800" cy="5344418"/>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lIns="90000" tIns="46800" rIns="90000" bIns="46800"/>
          <a:lstStyle/>
          <a:p>
            <a:pPr marL="285750" indent="-285750">
              <a:buFont typeface="Wingdings" panose="05000000000000000000" pitchFamily="2" charset="2"/>
              <a:buChar char="Ø"/>
            </a:pPr>
            <a:r>
              <a:rPr lang="en-US" sz="2800" b="1" dirty="0">
                <a:solidFill>
                  <a:srgbClr val="000000"/>
                </a:solidFill>
                <a:ea typeface="Arial Unicode MS" pitchFamily="34" charset="-128"/>
              </a:rPr>
              <a:t>Eligible Products:</a:t>
            </a:r>
          </a:p>
          <a:p>
            <a:pPr marL="741363" indent="-457200">
              <a:buFont typeface="Courier New" panose="02070309020205020404" pitchFamily="49" charset="0"/>
              <a:buChar char="o"/>
            </a:pPr>
            <a:r>
              <a:rPr lang="en-US" sz="2800" b="1" dirty="0">
                <a:solidFill>
                  <a:srgbClr val="000000"/>
                </a:solidFill>
                <a:ea typeface="Arial Unicode MS" pitchFamily="34" charset="-128"/>
              </a:rPr>
              <a:t>Construction of Agri Product Cold Storage</a:t>
            </a:r>
          </a:p>
          <a:p>
            <a:pPr marL="741363" indent="-457200">
              <a:buFont typeface="Courier New" panose="02070309020205020404" pitchFamily="49" charset="0"/>
              <a:buChar char="o"/>
            </a:pPr>
            <a:r>
              <a:rPr lang="en-US" sz="2800" b="1" dirty="0">
                <a:solidFill>
                  <a:srgbClr val="000000"/>
                </a:solidFill>
                <a:ea typeface="Arial Unicode MS" pitchFamily="34" charset="-128"/>
              </a:rPr>
              <a:t>Expansion of Cold Storages</a:t>
            </a:r>
          </a:p>
          <a:p>
            <a:pPr marL="741363" indent="-457200">
              <a:buFont typeface="Courier New" panose="02070309020205020404" pitchFamily="49" charset="0"/>
              <a:buChar char="o"/>
            </a:pPr>
            <a:endParaRPr lang="en-US" sz="2800" b="1" dirty="0">
              <a:solidFill>
                <a:srgbClr val="000000"/>
              </a:solidFill>
              <a:ea typeface="Arial Unicode MS" pitchFamily="34" charset="-128"/>
            </a:endParaRPr>
          </a:p>
          <a:p>
            <a:pPr marL="285750" indent="-285750">
              <a:buFont typeface="Wingdings" panose="05000000000000000000" pitchFamily="2" charset="2"/>
              <a:buChar char="Ø"/>
            </a:pPr>
            <a:r>
              <a:rPr lang="en-US" sz="2800" b="1" dirty="0">
                <a:solidFill>
                  <a:srgbClr val="000000"/>
                </a:solidFill>
                <a:ea typeface="Arial Unicode MS" pitchFamily="34" charset="-128"/>
              </a:rPr>
              <a:t>Project anywhere in India</a:t>
            </a:r>
          </a:p>
          <a:p>
            <a:pPr marL="285750" indent="-285750">
              <a:buFont typeface="Wingdings" panose="05000000000000000000" pitchFamily="2" charset="2"/>
              <a:buChar char="Ø"/>
            </a:pPr>
            <a:r>
              <a:rPr lang="en-US" sz="2800" b="1" dirty="0">
                <a:solidFill>
                  <a:srgbClr val="000000"/>
                </a:solidFill>
                <a:ea typeface="Arial Unicode MS" pitchFamily="34" charset="-128"/>
              </a:rPr>
              <a:t>Credit linked subsidy</a:t>
            </a:r>
          </a:p>
          <a:p>
            <a:pPr marL="285750" indent="-285750">
              <a:buFont typeface="Wingdings" panose="05000000000000000000" pitchFamily="2" charset="2"/>
              <a:buChar char="Ø"/>
            </a:pPr>
            <a:r>
              <a:rPr lang="en-US" sz="2800" b="1" dirty="0">
                <a:solidFill>
                  <a:srgbClr val="000000"/>
                </a:solidFill>
                <a:ea typeface="Arial Unicode MS" pitchFamily="34" charset="-128"/>
              </a:rPr>
              <a:t>Back Ended Subsidy</a:t>
            </a:r>
          </a:p>
          <a:p>
            <a:pPr marL="285750" indent="-285750">
              <a:buFont typeface="Wingdings" panose="05000000000000000000" pitchFamily="2" charset="2"/>
              <a:buChar char="Ø"/>
            </a:pPr>
            <a:r>
              <a:rPr lang="en-US" sz="2800" b="1" dirty="0">
                <a:solidFill>
                  <a:srgbClr val="000000"/>
                </a:solidFill>
                <a:ea typeface="Arial Unicode MS" pitchFamily="34" charset="-128"/>
              </a:rPr>
              <a:t>Subsidy @35% of Project Cost</a:t>
            </a:r>
          </a:p>
          <a:p>
            <a:pPr marL="285750" indent="-285750">
              <a:buFont typeface="Wingdings" panose="05000000000000000000" pitchFamily="2" charset="2"/>
              <a:buChar char="Ø"/>
            </a:pPr>
            <a:r>
              <a:rPr lang="en-US" sz="2800" b="1" dirty="0">
                <a:solidFill>
                  <a:srgbClr val="000000"/>
                </a:solidFill>
                <a:ea typeface="Arial Unicode MS" pitchFamily="34" charset="-128"/>
              </a:rPr>
              <a:t>Max Capacity of Subsidy 10,000 MT</a:t>
            </a:r>
          </a:p>
          <a:p>
            <a:pPr marL="285750" indent="-285750">
              <a:buFont typeface="Wingdings" panose="05000000000000000000" pitchFamily="2" charset="2"/>
              <a:buChar char="Ø"/>
            </a:pPr>
            <a:r>
              <a:rPr lang="en-US" sz="2800" b="1" dirty="0">
                <a:solidFill>
                  <a:srgbClr val="000000"/>
                </a:solidFill>
                <a:ea typeface="Arial Unicode MS" pitchFamily="34" charset="-128"/>
              </a:rPr>
              <a:t>Minimum Capacity 5,000 MT</a:t>
            </a:r>
          </a:p>
          <a:p>
            <a:pPr marL="285750" indent="-285750">
              <a:buFont typeface="Wingdings" panose="05000000000000000000" pitchFamily="2" charset="2"/>
              <a:buChar char="Ø"/>
            </a:pPr>
            <a:r>
              <a:rPr lang="en-US" sz="2800" b="1" dirty="0">
                <a:solidFill>
                  <a:srgbClr val="000000"/>
                </a:solidFill>
                <a:ea typeface="Arial Unicode MS" pitchFamily="34" charset="-128"/>
              </a:rPr>
              <a:t>Capital Cost Per Tonne of Cold Storage capped to Rs. 8000 Per MT</a:t>
            </a:r>
          </a:p>
        </p:txBody>
      </p:sp>
      <p:sp>
        <p:nvSpPr>
          <p:cNvPr id="5" name="Rectangle 4"/>
          <p:cNvSpPr/>
          <p:nvPr/>
        </p:nvSpPr>
        <p:spPr>
          <a:xfrm>
            <a:off x="228600" y="190900"/>
            <a:ext cx="7315200" cy="461665"/>
          </a:xfrm>
          <a:prstGeom prst="rect">
            <a:avLst/>
          </a:prstGeom>
        </p:spPr>
        <p:txBody>
          <a:bodyPr wrap="square">
            <a:spAutoFit/>
          </a:bodyPr>
          <a:lstStyle/>
          <a:p>
            <a:r>
              <a:rPr lang="en-US" sz="2400" b="1" dirty="0"/>
              <a:t>NHB Subsidy for Cold Storages - Key Features</a:t>
            </a:r>
            <a:endParaRPr lang="en-US" sz="2400" dirty="0"/>
          </a:p>
        </p:txBody>
      </p:sp>
    </p:spTree>
    <p:extLst>
      <p:ext uri="{BB962C8B-B14F-4D97-AF65-F5344CB8AC3E}">
        <p14:creationId xmlns:p14="http://schemas.microsoft.com/office/powerpoint/2010/main" val="2146261969"/>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0" y="685800"/>
            <a:ext cx="9144000" cy="2057400"/>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lIns="90000" tIns="46800" rIns="90000" bIns="46800"/>
          <a:lstStyle/>
          <a:p>
            <a:pPr marL="58738" algn="ctr">
              <a:spcAft>
                <a:spcPts val="600"/>
              </a:spcAft>
              <a:buSzPct val="85000"/>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4500" b="1" dirty="0">
                <a:solidFill>
                  <a:schemeClr val="accent4">
                    <a:lumMod val="75000"/>
                  </a:schemeClr>
                </a:solidFill>
                <a:ea typeface="Arial Unicode MS" pitchFamily="34" charset="-128"/>
              </a:rPr>
              <a:t>Central Govt Subsidy</a:t>
            </a:r>
          </a:p>
          <a:p>
            <a:pPr marL="58738" algn="ctr">
              <a:spcAft>
                <a:spcPts val="600"/>
              </a:spcAft>
              <a:buSzPct val="85000"/>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endParaRPr lang="en-US" sz="4500" b="1" dirty="0">
              <a:solidFill>
                <a:schemeClr val="accent4">
                  <a:lumMod val="75000"/>
                </a:schemeClr>
              </a:solidFill>
              <a:ea typeface="Arial Unicode MS" pitchFamily="34" charset="-128"/>
            </a:endParaRPr>
          </a:p>
          <a:p>
            <a:pPr marL="58738" algn="ctr">
              <a:spcAft>
                <a:spcPts val="600"/>
              </a:spcAft>
              <a:buSzPct val="85000"/>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4500" b="1" dirty="0">
                <a:solidFill>
                  <a:schemeClr val="accent4">
                    <a:lumMod val="75000"/>
                  </a:schemeClr>
                </a:solidFill>
                <a:ea typeface="Arial Unicode MS" pitchFamily="34" charset="-128"/>
              </a:rPr>
              <a:t>PM Kisan SAMPADA Yojana – Creation / Expansion of Food Processing Units</a:t>
            </a:r>
          </a:p>
        </p:txBody>
      </p:sp>
      <p:sp>
        <p:nvSpPr>
          <p:cNvPr id="20485" name="TextBox 5"/>
          <p:cNvSpPr txBox="1">
            <a:spLocks noChangeArrowheads="1"/>
          </p:cNvSpPr>
          <p:nvPr/>
        </p:nvSpPr>
        <p:spPr bwMode="auto">
          <a:xfrm>
            <a:off x="6705600" y="6581775"/>
            <a:ext cx="2438400" cy="261610"/>
          </a:xfrm>
          <a:prstGeom prst="rect">
            <a:avLst/>
          </a:prstGeom>
          <a:noFill/>
          <a:ln w="9525">
            <a:noFill/>
            <a:miter lim="800000"/>
            <a:headEnd/>
            <a:tailEnd/>
          </a:ln>
        </p:spPr>
        <p:txBody>
          <a:bodyPr wrap="square">
            <a:spAutoFit/>
          </a:bodyPr>
          <a:lstStyle/>
          <a:p>
            <a:pPr algn="r"/>
            <a:r>
              <a:rPr lang="en-US" sz="1100" i="1" dirty="0">
                <a:solidFill>
                  <a:schemeClr val="tx1"/>
                </a:solidFill>
              </a:rPr>
              <a:t>Strictly Private &amp; Confidential</a:t>
            </a:r>
          </a:p>
        </p:txBody>
      </p:sp>
    </p:spTree>
    <p:extLst>
      <p:ext uri="{BB962C8B-B14F-4D97-AF65-F5344CB8AC3E}">
        <p14:creationId xmlns:p14="http://schemas.microsoft.com/office/powerpoint/2010/main" val="44945874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8600" y="1132582"/>
            <a:ext cx="8686800" cy="924818"/>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lIns="90000" tIns="46800" rIns="90000" bIns="46800"/>
          <a:lstStyle/>
          <a:p>
            <a:pPr marL="285750" indent="-285750">
              <a:buFont typeface="Wingdings" panose="05000000000000000000" pitchFamily="2" charset="2"/>
              <a:buChar char="Ø"/>
            </a:pPr>
            <a:r>
              <a:rPr lang="en-US" sz="2800" b="1" dirty="0">
                <a:solidFill>
                  <a:srgbClr val="000000"/>
                </a:solidFill>
                <a:ea typeface="Arial Unicode MS" pitchFamily="34" charset="-128"/>
              </a:rPr>
              <a:t>Eligible Products:</a:t>
            </a:r>
          </a:p>
          <a:p>
            <a:pPr marL="741363" indent="-457200">
              <a:buFont typeface="Courier New" panose="02070309020205020404" pitchFamily="49" charset="0"/>
              <a:buChar char="o"/>
            </a:pPr>
            <a:r>
              <a:rPr lang="en-US" sz="2800" b="1" dirty="0">
                <a:solidFill>
                  <a:srgbClr val="000000"/>
                </a:solidFill>
                <a:ea typeface="Arial Unicode MS" pitchFamily="34" charset="-128"/>
              </a:rPr>
              <a:t>Fruits &amp; Vegetable Processing</a:t>
            </a:r>
          </a:p>
          <a:p>
            <a:pPr marL="741363" indent="-457200">
              <a:buFont typeface="Courier New" panose="02070309020205020404" pitchFamily="49" charset="0"/>
              <a:buChar char="o"/>
            </a:pPr>
            <a:r>
              <a:rPr lang="en-US" sz="2800" b="1" dirty="0">
                <a:solidFill>
                  <a:srgbClr val="000000"/>
                </a:solidFill>
                <a:ea typeface="Arial Unicode MS" pitchFamily="34" charset="-128"/>
              </a:rPr>
              <a:t>Milk Processing</a:t>
            </a:r>
          </a:p>
          <a:p>
            <a:pPr marL="741363" indent="-457200">
              <a:buFont typeface="Courier New" panose="02070309020205020404" pitchFamily="49" charset="0"/>
              <a:buChar char="o"/>
            </a:pPr>
            <a:r>
              <a:rPr lang="en-US" sz="2800" b="1" dirty="0">
                <a:solidFill>
                  <a:srgbClr val="000000"/>
                </a:solidFill>
                <a:ea typeface="Arial Unicode MS" pitchFamily="34" charset="-128"/>
              </a:rPr>
              <a:t>Meat / Poultry / Fish Processing</a:t>
            </a:r>
          </a:p>
          <a:p>
            <a:pPr marL="741363" indent="-457200">
              <a:buFont typeface="Courier New" panose="02070309020205020404" pitchFamily="49" charset="0"/>
              <a:buChar char="o"/>
            </a:pPr>
            <a:r>
              <a:rPr lang="en-US" sz="2800" b="1" dirty="0">
                <a:solidFill>
                  <a:srgbClr val="000000"/>
                </a:solidFill>
                <a:ea typeface="Arial Unicode MS" pitchFamily="34" charset="-128"/>
              </a:rPr>
              <a:t>Ready to Eat / Ready to Cook / Breakfast Cereals / Snacks / Bakery / products</a:t>
            </a:r>
          </a:p>
          <a:p>
            <a:pPr marL="741363" indent="-457200">
              <a:buFont typeface="Courier New" panose="02070309020205020404" pitchFamily="49" charset="0"/>
              <a:buChar char="o"/>
            </a:pPr>
            <a:r>
              <a:rPr lang="en-US" sz="2800" b="1" dirty="0">
                <a:solidFill>
                  <a:srgbClr val="000000"/>
                </a:solidFill>
                <a:ea typeface="Arial Unicode MS" pitchFamily="34" charset="-128"/>
              </a:rPr>
              <a:t>Grains / Pulses Processing</a:t>
            </a:r>
          </a:p>
          <a:p>
            <a:pPr marL="741363" indent="-457200">
              <a:buFont typeface="Courier New" panose="02070309020205020404" pitchFamily="49" charset="0"/>
              <a:buChar char="o"/>
            </a:pPr>
            <a:r>
              <a:rPr lang="en-US" sz="2800" b="1" dirty="0">
                <a:solidFill>
                  <a:srgbClr val="000000"/>
                </a:solidFill>
                <a:ea typeface="Arial Unicode MS" pitchFamily="34" charset="-128"/>
              </a:rPr>
              <a:t>Oil Seed Milling</a:t>
            </a:r>
          </a:p>
          <a:p>
            <a:pPr marL="741363" indent="-457200">
              <a:buFont typeface="Courier New" panose="02070309020205020404" pitchFamily="49" charset="0"/>
              <a:buChar char="o"/>
            </a:pPr>
            <a:r>
              <a:rPr lang="en-US" sz="2800" b="1" dirty="0">
                <a:solidFill>
                  <a:srgbClr val="000000"/>
                </a:solidFill>
                <a:ea typeface="Arial Unicode MS" pitchFamily="34" charset="-128"/>
              </a:rPr>
              <a:t>Rice Milling</a:t>
            </a:r>
          </a:p>
          <a:p>
            <a:pPr marL="741363" indent="-457200">
              <a:buFont typeface="Courier New" panose="02070309020205020404" pitchFamily="49" charset="0"/>
              <a:buChar char="o"/>
            </a:pPr>
            <a:r>
              <a:rPr lang="en-US" sz="2800" b="1" dirty="0">
                <a:solidFill>
                  <a:srgbClr val="000000"/>
                </a:solidFill>
                <a:ea typeface="Arial Unicode MS" pitchFamily="34" charset="-128"/>
              </a:rPr>
              <a:t>Natural Food Flavours / Food Colours manufacturing</a:t>
            </a:r>
          </a:p>
          <a:p>
            <a:pPr marL="285750" indent="-285750">
              <a:buFont typeface="Wingdings" panose="05000000000000000000" pitchFamily="2" charset="2"/>
              <a:buChar char="Ø"/>
            </a:pPr>
            <a:r>
              <a:rPr lang="en-US" sz="2800" b="1" dirty="0">
                <a:solidFill>
                  <a:srgbClr val="000000"/>
                </a:solidFill>
                <a:ea typeface="Arial Unicode MS" pitchFamily="34" charset="-128"/>
              </a:rPr>
              <a:t>Project anywhere in India</a:t>
            </a:r>
          </a:p>
          <a:p>
            <a:pPr marL="285750" indent="-285750">
              <a:buFont typeface="Wingdings" panose="05000000000000000000" pitchFamily="2" charset="2"/>
              <a:buChar char="Ø"/>
            </a:pPr>
            <a:r>
              <a:rPr lang="en-US" sz="2800" b="1" dirty="0">
                <a:solidFill>
                  <a:srgbClr val="000000"/>
                </a:solidFill>
                <a:ea typeface="Arial Unicode MS" pitchFamily="34" charset="-128"/>
              </a:rPr>
              <a:t>Credit linked subsidy</a:t>
            </a:r>
          </a:p>
          <a:p>
            <a:pPr marL="285750" indent="-285750">
              <a:buFont typeface="Wingdings" panose="05000000000000000000" pitchFamily="2" charset="2"/>
              <a:buChar char="Ø"/>
            </a:pPr>
            <a:r>
              <a:rPr lang="en-US" sz="2800" b="1" dirty="0">
                <a:solidFill>
                  <a:srgbClr val="000000"/>
                </a:solidFill>
                <a:ea typeface="Arial Unicode MS" pitchFamily="34" charset="-128"/>
              </a:rPr>
              <a:t>Front Ended Subsidy (release in 2 installments)</a:t>
            </a:r>
          </a:p>
        </p:txBody>
      </p:sp>
      <p:sp>
        <p:nvSpPr>
          <p:cNvPr id="5" name="Rectangle 4"/>
          <p:cNvSpPr/>
          <p:nvPr/>
        </p:nvSpPr>
        <p:spPr>
          <a:xfrm>
            <a:off x="228600" y="190900"/>
            <a:ext cx="7315200" cy="1015663"/>
          </a:xfrm>
          <a:prstGeom prst="rect">
            <a:avLst/>
          </a:prstGeom>
        </p:spPr>
        <p:txBody>
          <a:bodyPr wrap="square">
            <a:spAutoFit/>
          </a:bodyPr>
          <a:lstStyle/>
          <a:p>
            <a:r>
              <a:rPr lang="en-US" sz="3000" b="1" dirty="0"/>
              <a:t>Creation / Expansion Food Processing Unit Subsidy:</a:t>
            </a:r>
            <a:endParaRPr lang="en-US" sz="3000" dirty="0"/>
          </a:p>
        </p:txBody>
      </p:sp>
    </p:spTree>
    <p:extLst>
      <p:ext uri="{BB962C8B-B14F-4D97-AF65-F5344CB8AC3E}">
        <p14:creationId xmlns:p14="http://schemas.microsoft.com/office/powerpoint/2010/main" val="3800297570"/>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8600" y="1437382"/>
            <a:ext cx="8686800" cy="4811018"/>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lIns="90000" tIns="46800" rIns="90000" bIns="46800"/>
          <a:lstStyle/>
          <a:p>
            <a:pPr marL="285750" indent="-285750">
              <a:buFont typeface="Wingdings" panose="05000000000000000000" pitchFamily="2" charset="2"/>
              <a:buChar char="Ø"/>
            </a:pPr>
            <a:r>
              <a:rPr lang="en-US" sz="2800" b="1" dirty="0">
                <a:solidFill>
                  <a:srgbClr val="000000"/>
                </a:solidFill>
                <a:ea typeface="Arial Unicode MS" pitchFamily="34" charset="-128"/>
              </a:rPr>
              <a:t>Subsidy is 35% of Project Cost</a:t>
            </a:r>
          </a:p>
          <a:p>
            <a:pPr marL="285750" indent="-285750">
              <a:buFont typeface="Wingdings" panose="05000000000000000000" pitchFamily="2" charset="2"/>
              <a:buChar char="Ø"/>
            </a:pPr>
            <a:endParaRPr lang="en-US" sz="2800" b="1" dirty="0">
              <a:solidFill>
                <a:srgbClr val="000000"/>
              </a:solidFill>
              <a:ea typeface="Arial Unicode MS" pitchFamily="34" charset="-128"/>
            </a:endParaRPr>
          </a:p>
          <a:p>
            <a:pPr marL="285750" indent="-285750">
              <a:buFont typeface="Wingdings" panose="05000000000000000000" pitchFamily="2" charset="2"/>
              <a:buChar char="Ø"/>
            </a:pPr>
            <a:r>
              <a:rPr lang="en-US" sz="2800" b="1" dirty="0">
                <a:solidFill>
                  <a:srgbClr val="000000"/>
                </a:solidFill>
                <a:ea typeface="Arial Unicode MS" pitchFamily="34" charset="-128"/>
              </a:rPr>
              <a:t>Max Subsidy Rs. 5 Crores</a:t>
            </a:r>
          </a:p>
          <a:p>
            <a:pPr marL="285750" indent="-285750">
              <a:buFont typeface="Wingdings" panose="05000000000000000000" pitchFamily="2" charset="2"/>
              <a:buChar char="Ø"/>
            </a:pPr>
            <a:endParaRPr lang="en-US" sz="2800" b="1" dirty="0">
              <a:solidFill>
                <a:srgbClr val="000000"/>
              </a:solidFill>
              <a:ea typeface="Arial Unicode MS" pitchFamily="34" charset="-128"/>
            </a:endParaRPr>
          </a:p>
          <a:p>
            <a:pPr marL="285750" indent="-285750">
              <a:buFont typeface="Wingdings" panose="05000000000000000000" pitchFamily="2" charset="2"/>
              <a:buChar char="Ø"/>
            </a:pPr>
            <a:r>
              <a:rPr lang="en-US" sz="2800" b="1" dirty="0">
                <a:solidFill>
                  <a:srgbClr val="000000"/>
                </a:solidFill>
                <a:ea typeface="Arial Unicode MS" pitchFamily="34" charset="-128"/>
              </a:rPr>
              <a:t>Available on Investment on Building Civil Cost, Plant &amp; Machinery (Not on Land investment)</a:t>
            </a:r>
          </a:p>
        </p:txBody>
      </p:sp>
      <p:sp>
        <p:nvSpPr>
          <p:cNvPr id="5" name="Rectangle 4"/>
          <p:cNvSpPr/>
          <p:nvPr/>
        </p:nvSpPr>
        <p:spPr>
          <a:xfrm>
            <a:off x="228600" y="190900"/>
            <a:ext cx="7315200" cy="1015663"/>
          </a:xfrm>
          <a:prstGeom prst="rect">
            <a:avLst/>
          </a:prstGeom>
        </p:spPr>
        <p:txBody>
          <a:bodyPr wrap="square">
            <a:spAutoFit/>
          </a:bodyPr>
          <a:lstStyle/>
          <a:p>
            <a:r>
              <a:rPr lang="en-US" sz="3000" b="1" dirty="0"/>
              <a:t>Creation / Expansion Food Processing Unit Subsidy:</a:t>
            </a:r>
            <a:endParaRPr lang="en-US" sz="3000" dirty="0"/>
          </a:p>
        </p:txBody>
      </p:sp>
    </p:spTree>
    <p:extLst>
      <p:ext uri="{BB962C8B-B14F-4D97-AF65-F5344CB8AC3E}">
        <p14:creationId xmlns:p14="http://schemas.microsoft.com/office/powerpoint/2010/main" val="3591710536"/>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0" y="1905000"/>
            <a:ext cx="9144000" cy="2057400"/>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lIns="90000" tIns="46800" rIns="90000" bIns="46800"/>
          <a:lstStyle/>
          <a:p>
            <a:pPr marL="58738" algn="ctr">
              <a:spcAft>
                <a:spcPts val="600"/>
              </a:spcAft>
              <a:buSzPct val="85000"/>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4500" b="1" dirty="0">
                <a:solidFill>
                  <a:schemeClr val="accent4">
                    <a:lumMod val="75000"/>
                  </a:schemeClr>
                </a:solidFill>
                <a:ea typeface="Arial Unicode MS" pitchFamily="34" charset="-128"/>
              </a:rPr>
              <a:t>Bank Funding Options for MSMEs</a:t>
            </a:r>
          </a:p>
        </p:txBody>
      </p:sp>
      <p:sp>
        <p:nvSpPr>
          <p:cNvPr id="20485" name="TextBox 5"/>
          <p:cNvSpPr txBox="1">
            <a:spLocks noChangeArrowheads="1"/>
          </p:cNvSpPr>
          <p:nvPr/>
        </p:nvSpPr>
        <p:spPr bwMode="auto">
          <a:xfrm>
            <a:off x="6705600" y="6581775"/>
            <a:ext cx="2438400" cy="261610"/>
          </a:xfrm>
          <a:prstGeom prst="rect">
            <a:avLst/>
          </a:prstGeom>
          <a:noFill/>
          <a:ln w="9525">
            <a:noFill/>
            <a:miter lim="800000"/>
            <a:headEnd/>
            <a:tailEnd/>
          </a:ln>
        </p:spPr>
        <p:txBody>
          <a:bodyPr wrap="square">
            <a:spAutoFit/>
          </a:bodyPr>
          <a:lstStyle/>
          <a:p>
            <a:pPr algn="r"/>
            <a:r>
              <a:rPr lang="en-US" sz="1100" i="1" dirty="0">
                <a:solidFill>
                  <a:schemeClr val="tx1"/>
                </a:solidFill>
              </a:rPr>
              <a:t>Strictly Private &amp; Confidential</a:t>
            </a:r>
          </a:p>
        </p:txBody>
      </p:sp>
    </p:spTree>
    <p:extLst>
      <p:ext uri="{BB962C8B-B14F-4D97-AF65-F5344CB8AC3E}">
        <p14:creationId xmlns:p14="http://schemas.microsoft.com/office/powerpoint/2010/main" val="27582581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8600" y="827782"/>
            <a:ext cx="8686800" cy="924818"/>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lIns="90000" tIns="46800" rIns="90000" bIns="46800"/>
          <a:lstStyle/>
          <a:p>
            <a:pPr marL="285750" indent="-285750">
              <a:buFont typeface="Wingdings" panose="05000000000000000000" pitchFamily="2" charset="2"/>
              <a:buChar char="Ø"/>
            </a:pPr>
            <a:r>
              <a:rPr lang="en-US" sz="2800" b="1" dirty="0">
                <a:solidFill>
                  <a:srgbClr val="000000"/>
                </a:solidFill>
                <a:ea typeface="Arial Unicode MS" pitchFamily="34" charset="-128"/>
              </a:rPr>
              <a:t>CGTMSE Scheme Collateral Free Loans</a:t>
            </a:r>
          </a:p>
          <a:p>
            <a:pPr marL="1087438" indent="-457200">
              <a:buFont typeface="Courier New" panose="02070309020205020404" pitchFamily="49" charset="0"/>
              <a:buChar char="o"/>
            </a:pPr>
            <a:r>
              <a:rPr lang="en-US" sz="2800" b="1" dirty="0">
                <a:solidFill>
                  <a:srgbClr val="000000"/>
                </a:solidFill>
                <a:ea typeface="Arial Unicode MS" pitchFamily="34" charset="-128"/>
              </a:rPr>
              <a:t>Currently Upto Rs. 10 Crores</a:t>
            </a:r>
          </a:p>
          <a:p>
            <a:pPr marL="1087438" indent="-457200">
              <a:buFont typeface="Courier New" panose="02070309020205020404" pitchFamily="49" charset="0"/>
              <a:buChar char="o"/>
            </a:pPr>
            <a:r>
              <a:rPr lang="en-US" sz="2800" b="1" dirty="0">
                <a:solidFill>
                  <a:srgbClr val="000000"/>
                </a:solidFill>
                <a:ea typeface="Arial Unicode MS" pitchFamily="34" charset="-128"/>
              </a:rPr>
              <a:t>For Both Term Loan and Working Capital</a:t>
            </a:r>
          </a:p>
          <a:p>
            <a:pPr marL="1087438" indent="-457200">
              <a:buFont typeface="Courier New" panose="02070309020205020404" pitchFamily="49" charset="0"/>
              <a:buChar char="o"/>
            </a:pPr>
            <a:r>
              <a:rPr lang="en-US" sz="2800" b="1" dirty="0">
                <a:solidFill>
                  <a:srgbClr val="000000"/>
                </a:solidFill>
                <a:ea typeface="Arial Unicode MS" pitchFamily="34" charset="-128"/>
              </a:rPr>
              <a:t>Insurance Premium currently around 1%</a:t>
            </a:r>
          </a:p>
          <a:p>
            <a:pPr marL="1087438" indent="-457200">
              <a:buFont typeface="Courier New" panose="02070309020205020404" pitchFamily="49" charset="0"/>
              <a:buChar char="o"/>
            </a:pPr>
            <a:r>
              <a:rPr lang="en-US" sz="2800" b="1" dirty="0">
                <a:solidFill>
                  <a:srgbClr val="000000"/>
                </a:solidFill>
                <a:ea typeface="Arial Unicode MS" pitchFamily="34" charset="-128"/>
              </a:rPr>
              <a:t>Some nationalized banks are aggressive in this Scheme</a:t>
            </a:r>
          </a:p>
          <a:p>
            <a:pPr marL="1087438" indent="-457200">
              <a:buFont typeface="Courier New" panose="02070309020205020404" pitchFamily="49" charset="0"/>
              <a:buChar char="o"/>
            </a:pPr>
            <a:endParaRPr lang="en-US" sz="1600" b="1" dirty="0">
              <a:solidFill>
                <a:srgbClr val="000000"/>
              </a:solidFill>
              <a:ea typeface="Arial Unicode MS" pitchFamily="34" charset="-128"/>
            </a:endParaRPr>
          </a:p>
          <a:p>
            <a:pPr marL="285750" indent="-285750">
              <a:buFont typeface="Wingdings" panose="05000000000000000000" pitchFamily="2" charset="2"/>
              <a:buChar char="Ø"/>
            </a:pPr>
            <a:r>
              <a:rPr lang="en-US" sz="2800" b="1" dirty="0">
                <a:solidFill>
                  <a:srgbClr val="000000"/>
                </a:solidFill>
                <a:ea typeface="Arial Unicode MS" pitchFamily="34" charset="-128"/>
              </a:rPr>
              <a:t>Stand Up India Scheme</a:t>
            </a:r>
          </a:p>
          <a:p>
            <a:pPr marL="1030288" indent="-457200">
              <a:buFont typeface="Courier New" panose="02070309020205020404" pitchFamily="49" charset="0"/>
              <a:buChar char="o"/>
            </a:pPr>
            <a:r>
              <a:rPr lang="en-US" sz="2800" b="1" dirty="0">
                <a:solidFill>
                  <a:srgbClr val="000000"/>
                </a:solidFill>
                <a:ea typeface="Arial Unicode MS" pitchFamily="34" charset="-128"/>
              </a:rPr>
              <a:t>Loan upto Rs. 50 Lacs</a:t>
            </a:r>
          </a:p>
          <a:p>
            <a:pPr marL="1030288" indent="-457200">
              <a:buFont typeface="Courier New" panose="02070309020205020404" pitchFamily="49" charset="0"/>
              <a:buChar char="o"/>
            </a:pPr>
            <a:r>
              <a:rPr lang="en-US" sz="2800" b="1" dirty="0">
                <a:solidFill>
                  <a:srgbClr val="000000"/>
                </a:solidFill>
                <a:ea typeface="Arial Unicode MS" pitchFamily="34" charset="-128"/>
              </a:rPr>
              <a:t>For Term Loan and Working Capital Both</a:t>
            </a:r>
          </a:p>
          <a:p>
            <a:pPr marL="1030288" indent="-457200">
              <a:buFont typeface="Courier New" panose="02070309020205020404" pitchFamily="49" charset="0"/>
              <a:buChar char="o"/>
            </a:pPr>
            <a:r>
              <a:rPr lang="en-US" sz="2800" b="1" dirty="0">
                <a:solidFill>
                  <a:srgbClr val="000000"/>
                </a:solidFill>
                <a:ea typeface="Arial Unicode MS" pitchFamily="34" charset="-128"/>
              </a:rPr>
              <a:t>Interest rate concession for Women Entrepreneur</a:t>
            </a:r>
          </a:p>
          <a:p>
            <a:pPr marL="1030288" indent="-457200">
              <a:buFont typeface="Courier New" panose="02070309020205020404" pitchFamily="49" charset="0"/>
              <a:buChar char="o"/>
            </a:pPr>
            <a:r>
              <a:rPr lang="en-US" sz="2800" b="1" dirty="0">
                <a:solidFill>
                  <a:srgbClr val="000000"/>
                </a:solidFill>
                <a:ea typeface="Arial Unicode MS" pitchFamily="34" charset="-128"/>
              </a:rPr>
              <a:t>Fast Processing</a:t>
            </a:r>
          </a:p>
          <a:p>
            <a:pPr marL="1030288" indent="-457200">
              <a:buFont typeface="Courier New" panose="02070309020205020404" pitchFamily="49" charset="0"/>
              <a:buChar char="o"/>
            </a:pPr>
            <a:r>
              <a:rPr lang="en-US" sz="2800" b="1" dirty="0">
                <a:solidFill>
                  <a:srgbClr val="000000"/>
                </a:solidFill>
                <a:ea typeface="Arial Unicode MS" pitchFamily="34" charset="-128"/>
              </a:rPr>
              <a:t>Separate Department in some Nationalised Banks for this Scheme</a:t>
            </a:r>
          </a:p>
        </p:txBody>
      </p:sp>
      <p:sp>
        <p:nvSpPr>
          <p:cNvPr id="5" name="Rectangle 4"/>
          <p:cNvSpPr/>
          <p:nvPr/>
        </p:nvSpPr>
        <p:spPr>
          <a:xfrm>
            <a:off x="228600" y="190900"/>
            <a:ext cx="7315200" cy="553998"/>
          </a:xfrm>
          <a:prstGeom prst="rect">
            <a:avLst/>
          </a:prstGeom>
        </p:spPr>
        <p:txBody>
          <a:bodyPr wrap="square">
            <a:spAutoFit/>
          </a:bodyPr>
          <a:lstStyle/>
          <a:p>
            <a:r>
              <a:rPr lang="en-US" sz="3000" b="1" dirty="0"/>
              <a:t>Bank Funding for MSMEs</a:t>
            </a:r>
            <a:endParaRPr lang="en-US" sz="3000" dirty="0"/>
          </a:p>
        </p:txBody>
      </p:sp>
    </p:spTree>
    <p:extLst>
      <p:ext uri="{BB962C8B-B14F-4D97-AF65-F5344CB8AC3E}">
        <p14:creationId xmlns:p14="http://schemas.microsoft.com/office/powerpoint/2010/main" val="1104029650"/>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8600" y="827782"/>
            <a:ext cx="8686800" cy="5496818"/>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lIns="90000" tIns="46800" rIns="90000" bIns="46800"/>
          <a:lstStyle/>
          <a:p>
            <a:pPr marL="285750" indent="-285750">
              <a:buFont typeface="Wingdings" panose="05000000000000000000" pitchFamily="2" charset="2"/>
              <a:buChar char="Ø"/>
            </a:pPr>
            <a:r>
              <a:rPr lang="en-US" sz="2800" b="1" dirty="0">
                <a:solidFill>
                  <a:srgbClr val="000000"/>
                </a:solidFill>
                <a:ea typeface="Arial Unicode MS" pitchFamily="34" charset="-128"/>
              </a:rPr>
              <a:t>MSME dedicated branches of PSU banks across country</a:t>
            </a:r>
          </a:p>
          <a:p>
            <a:pPr marL="285750" indent="-285750">
              <a:buFont typeface="Wingdings" panose="05000000000000000000" pitchFamily="2" charset="2"/>
              <a:buChar char="Ø"/>
            </a:pPr>
            <a:endParaRPr lang="en-US" sz="2800" b="1" dirty="0">
              <a:solidFill>
                <a:srgbClr val="000000"/>
              </a:solidFill>
              <a:ea typeface="Arial Unicode MS" pitchFamily="34" charset="-128"/>
            </a:endParaRPr>
          </a:p>
          <a:p>
            <a:pPr marL="285750" indent="-285750">
              <a:buFont typeface="Wingdings" panose="05000000000000000000" pitchFamily="2" charset="2"/>
              <a:buChar char="Ø"/>
            </a:pPr>
            <a:r>
              <a:rPr lang="en-US" sz="2800" b="1" dirty="0">
                <a:solidFill>
                  <a:srgbClr val="000000"/>
                </a:solidFill>
                <a:ea typeface="Arial Unicode MS" pitchFamily="34" charset="-128"/>
              </a:rPr>
              <a:t>PSU Banks recently opened Startup dedicated branches also (BOB SME Loan Factory, SBI SME Cell,, Central Bank of India, Bank of India etc.)</a:t>
            </a:r>
          </a:p>
          <a:p>
            <a:pPr marL="285750" indent="-285750">
              <a:buFont typeface="Wingdings" panose="05000000000000000000" pitchFamily="2" charset="2"/>
              <a:buChar char="Ø"/>
            </a:pPr>
            <a:endParaRPr lang="en-US" sz="2800" b="1" dirty="0">
              <a:solidFill>
                <a:srgbClr val="000000"/>
              </a:solidFill>
              <a:ea typeface="Arial Unicode MS" pitchFamily="34" charset="-128"/>
            </a:endParaRPr>
          </a:p>
          <a:p>
            <a:pPr marL="285750" indent="-285750">
              <a:buFont typeface="Wingdings" panose="05000000000000000000" pitchFamily="2" charset="2"/>
              <a:buChar char="Ø"/>
            </a:pPr>
            <a:r>
              <a:rPr lang="en-US" sz="2800" b="1" dirty="0">
                <a:solidFill>
                  <a:srgbClr val="000000"/>
                </a:solidFill>
                <a:ea typeface="Arial Unicode MS" pitchFamily="34" charset="-128"/>
              </a:rPr>
              <a:t>SIDBI branches across countries catering to needs of MSMEs</a:t>
            </a:r>
          </a:p>
          <a:p>
            <a:pPr marL="285750" indent="-285750">
              <a:buFont typeface="Wingdings" panose="05000000000000000000" pitchFamily="2" charset="2"/>
              <a:buChar char="Ø"/>
            </a:pPr>
            <a:endParaRPr lang="en-US" sz="2800" b="1" dirty="0">
              <a:solidFill>
                <a:srgbClr val="000000"/>
              </a:solidFill>
              <a:ea typeface="Arial Unicode MS" pitchFamily="34" charset="-128"/>
            </a:endParaRPr>
          </a:p>
          <a:p>
            <a:pPr marL="285750" indent="-285750">
              <a:buFont typeface="Wingdings" panose="05000000000000000000" pitchFamily="2" charset="2"/>
              <a:buChar char="Ø"/>
            </a:pPr>
            <a:r>
              <a:rPr lang="en-US" sz="2800" b="1" dirty="0">
                <a:solidFill>
                  <a:srgbClr val="000000"/>
                </a:solidFill>
                <a:ea typeface="Arial Unicode MS" pitchFamily="34" charset="-128"/>
              </a:rPr>
              <a:t>SIDBI loans at very concessional rates and lesser collateral security</a:t>
            </a:r>
          </a:p>
        </p:txBody>
      </p:sp>
      <p:sp>
        <p:nvSpPr>
          <p:cNvPr id="5" name="Rectangle 4"/>
          <p:cNvSpPr/>
          <p:nvPr/>
        </p:nvSpPr>
        <p:spPr>
          <a:xfrm>
            <a:off x="228600" y="190900"/>
            <a:ext cx="7315200" cy="553998"/>
          </a:xfrm>
          <a:prstGeom prst="rect">
            <a:avLst/>
          </a:prstGeom>
        </p:spPr>
        <p:txBody>
          <a:bodyPr wrap="square">
            <a:spAutoFit/>
          </a:bodyPr>
          <a:lstStyle/>
          <a:p>
            <a:r>
              <a:rPr lang="en-US" sz="3000" b="1" dirty="0"/>
              <a:t>Bank Funding for MSMEs</a:t>
            </a:r>
            <a:endParaRPr lang="en-US" sz="3000" dirty="0"/>
          </a:p>
        </p:txBody>
      </p:sp>
    </p:spTree>
    <p:extLst>
      <p:ext uri="{BB962C8B-B14F-4D97-AF65-F5344CB8AC3E}">
        <p14:creationId xmlns:p14="http://schemas.microsoft.com/office/powerpoint/2010/main" val="321545389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0" y="1905000"/>
            <a:ext cx="9144000" cy="2057400"/>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lIns="90000" tIns="46800" rIns="90000" bIns="46800"/>
          <a:lstStyle/>
          <a:p>
            <a:pPr marL="58738" algn="ctr">
              <a:spcAft>
                <a:spcPts val="600"/>
              </a:spcAft>
              <a:buSzPct val="85000"/>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4500" b="1" dirty="0">
                <a:solidFill>
                  <a:schemeClr val="accent4">
                    <a:lumMod val="75000"/>
                  </a:schemeClr>
                </a:solidFill>
                <a:ea typeface="Arial Unicode MS" pitchFamily="34" charset="-128"/>
              </a:rPr>
              <a:t>Definition of MSME</a:t>
            </a:r>
          </a:p>
        </p:txBody>
      </p:sp>
      <p:sp>
        <p:nvSpPr>
          <p:cNvPr id="20485" name="TextBox 5"/>
          <p:cNvSpPr txBox="1">
            <a:spLocks noChangeArrowheads="1"/>
          </p:cNvSpPr>
          <p:nvPr/>
        </p:nvSpPr>
        <p:spPr bwMode="auto">
          <a:xfrm>
            <a:off x="6705600" y="6581775"/>
            <a:ext cx="2438400" cy="261610"/>
          </a:xfrm>
          <a:prstGeom prst="rect">
            <a:avLst/>
          </a:prstGeom>
          <a:noFill/>
          <a:ln w="9525">
            <a:noFill/>
            <a:miter lim="800000"/>
            <a:headEnd/>
            <a:tailEnd/>
          </a:ln>
        </p:spPr>
        <p:txBody>
          <a:bodyPr wrap="square">
            <a:spAutoFit/>
          </a:bodyPr>
          <a:lstStyle/>
          <a:p>
            <a:pPr algn="r"/>
            <a:r>
              <a:rPr lang="en-US" sz="1100" i="1" dirty="0">
                <a:solidFill>
                  <a:schemeClr val="tx1"/>
                </a:solidFill>
              </a:rPr>
              <a:t>Strictly Private &amp; Confidential</a:t>
            </a:r>
          </a:p>
        </p:txBody>
      </p:sp>
    </p:spTree>
    <p:extLst>
      <p:ext uri="{BB962C8B-B14F-4D97-AF65-F5344CB8AC3E}">
        <p14:creationId xmlns:p14="http://schemas.microsoft.com/office/powerpoint/2010/main" val="15230872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0" y="2286000"/>
            <a:ext cx="9144000" cy="2057400"/>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lIns="90000" tIns="46800" rIns="90000" bIns="46800"/>
          <a:lstStyle/>
          <a:p>
            <a:pPr marL="58738" algn="ctr">
              <a:spcAft>
                <a:spcPts val="600"/>
              </a:spcAft>
              <a:buSzPct val="85000"/>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4500" b="1" dirty="0">
                <a:solidFill>
                  <a:schemeClr val="accent4">
                    <a:lumMod val="75000"/>
                  </a:schemeClr>
                </a:solidFill>
                <a:ea typeface="Arial Unicode MS" pitchFamily="34" charset="-128"/>
              </a:rPr>
              <a:t>GEM Portal for MSMEs</a:t>
            </a:r>
          </a:p>
        </p:txBody>
      </p:sp>
      <p:sp>
        <p:nvSpPr>
          <p:cNvPr id="20485" name="TextBox 5"/>
          <p:cNvSpPr txBox="1">
            <a:spLocks noChangeArrowheads="1"/>
          </p:cNvSpPr>
          <p:nvPr/>
        </p:nvSpPr>
        <p:spPr bwMode="auto">
          <a:xfrm>
            <a:off x="6705600" y="6581775"/>
            <a:ext cx="2438400" cy="261610"/>
          </a:xfrm>
          <a:prstGeom prst="rect">
            <a:avLst/>
          </a:prstGeom>
          <a:noFill/>
          <a:ln w="9525">
            <a:noFill/>
            <a:miter lim="800000"/>
            <a:headEnd/>
            <a:tailEnd/>
          </a:ln>
        </p:spPr>
        <p:txBody>
          <a:bodyPr wrap="square">
            <a:spAutoFit/>
          </a:bodyPr>
          <a:lstStyle/>
          <a:p>
            <a:pPr algn="r"/>
            <a:r>
              <a:rPr lang="en-US" sz="1100" i="1" dirty="0">
                <a:solidFill>
                  <a:schemeClr val="tx1"/>
                </a:solidFill>
              </a:rPr>
              <a:t>Strictly Private &amp; Confidential</a:t>
            </a:r>
          </a:p>
        </p:txBody>
      </p:sp>
    </p:spTree>
    <p:extLst>
      <p:ext uri="{BB962C8B-B14F-4D97-AF65-F5344CB8AC3E}">
        <p14:creationId xmlns:p14="http://schemas.microsoft.com/office/powerpoint/2010/main" val="190042444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190900"/>
            <a:ext cx="7315200" cy="553998"/>
          </a:xfrm>
          <a:prstGeom prst="rect">
            <a:avLst/>
          </a:prstGeom>
        </p:spPr>
        <p:txBody>
          <a:bodyPr wrap="square">
            <a:spAutoFit/>
          </a:bodyPr>
          <a:lstStyle/>
          <a:p>
            <a:r>
              <a:rPr lang="en-US" sz="3000" b="1" dirty="0"/>
              <a:t>Benefits of GEM Portal Registration</a:t>
            </a:r>
            <a:endParaRPr lang="en-US" sz="3000" dirty="0"/>
          </a:p>
        </p:txBody>
      </p:sp>
      <p:sp>
        <p:nvSpPr>
          <p:cNvPr id="8" name="Text Box 3"/>
          <p:cNvSpPr txBox="1">
            <a:spLocks noChangeArrowheads="1"/>
          </p:cNvSpPr>
          <p:nvPr/>
        </p:nvSpPr>
        <p:spPr bwMode="auto">
          <a:xfrm>
            <a:off x="228600" y="838200"/>
            <a:ext cx="8686800" cy="5715000"/>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lIns="90000" tIns="46800" rIns="90000" bIns="46800"/>
          <a:lstStyle/>
          <a:p>
            <a:pPr marL="58738" algn="just">
              <a:spcAft>
                <a:spcPts val="600"/>
              </a:spcAft>
              <a:buSzPct val="85000"/>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800" dirty="0">
                <a:solidFill>
                  <a:srgbClr val="000000"/>
                </a:solidFill>
                <a:ea typeface="Arial Unicode MS" pitchFamily="34" charset="-128"/>
              </a:rPr>
              <a:t>What is GEM Portal:</a:t>
            </a:r>
          </a:p>
          <a:p>
            <a:pPr marL="58738" algn="just">
              <a:spcAft>
                <a:spcPts val="600"/>
              </a:spcAft>
              <a:buSzPct val="85000"/>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800" dirty="0"/>
              <a:t>The Government e-Marketplace (GeM) is basically an e-commerce portal operated by the Government of India. It is an online platform where sellers and government buyers meet to facilitate the procurement of Goods &amp; Services that are required by different Government Departments, Organizations, and Public Sector Undertakings.</a:t>
            </a:r>
          </a:p>
          <a:p>
            <a:pPr marL="58738" algn="just">
              <a:spcAft>
                <a:spcPts val="600"/>
              </a:spcAft>
              <a:buSzPct val="85000"/>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endParaRPr lang="en-US" sz="2800" dirty="0">
              <a:solidFill>
                <a:srgbClr val="000000"/>
              </a:solidFill>
              <a:ea typeface="Arial Unicode MS" pitchFamily="34" charset="-128"/>
            </a:endParaRPr>
          </a:p>
          <a:p>
            <a:pPr marL="58738" algn="just">
              <a:spcAft>
                <a:spcPts val="600"/>
              </a:spcAft>
              <a:buSzPct val="85000"/>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800" dirty="0">
                <a:solidFill>
                  <a:srgbClr val="000000"/>
                </a:solidFill>
                <a:ea typeface="Arial Unicode MS" pitchFamily="34" charset="-128"/>
              </a:rPr>
              <a:t> - GEM Portal was launched in August 2016</a:t>
            </a:r>
          </a:p>
          <a:p>
            <a:pPr marL="58738" algn="just">
              <a:spcAft>
                <a:spcPts val="600"/>
              </a:spcAft>
              <a:buSzPct val="85000"/>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endParaRPr lang="en-US" sz="2800" dirty="0">
              <a:solidFill>
                <a:srgbClr val="000000"/>
              </a:solidFill>
              <a:ea typeface="Arial Unicode MS" pitchFamily="34" charset="-128"/>
            </a:endParaRPr>
          </a:p>
          <a:p>
            <a:pPr marL="58738" algn="just">
              <a:spcAft>
                <a:spcPts val="600"/>
              </a:spcAft>
              <a:buSzPct val="85000"/>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800" dirty="0">
                <a:solidFill>
                  <a:srgbClr val="000000"/>
                </a:solidFill>
                <a:ea typeface="Arial Unicode MS" pitchFamily="34" charset="-128"/>
              </a:rPr>
              <a:t> - It took pace of registrations in the year 2020 onwards</a:t>
            </a:r>
            <a:endParaRPr lang="en-US" sz="2500" dirty="0">
              <a:solidFill>
                <a:srgbClr val="000000"/>
              </a:solidFill>
              <a:ea typeface="Arial Unicode MS" pitchFamily="34" charset="-128"/>
            </a:endParaRPr>
          </a:p>
        </p:txBody>
      </p:sp>
    </p:spTree>
    <p:extLst>
      <p:ext uri="{BB962C8B-B14F-4D97-AF65-F5344CB8AC3E}">
        <p14:creationId xmlns:p14="http://schemas.microsoft.com/office/powerpoint/2010/main" val="4010914081"/>
      </p:ext>
    </p:extLst>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190900"/>
            <a:ext cx="7315200" cy="553998"/>
          </a:xfrm>
          <a:prstGeom prst="rect">
            <a:avLst/>
          </a:prstGeom>
        </p:spPr>
        <p:txBody>
          <a:bodyPr wrap="square">
            <a:spAutoFit/>
          </a:bodyPr>
          <a:lstStyle/>
          <a:p>
            <a:r>
              <a:rPr lang="en-US" sz="3000" b="1" dirty="0"/>
              <a:t>Who Can Be Seller on  GEM Portal</a:t>
            </a:r>
            <a:endParaRPr lang="en-US" sz="3000" dirty="0"/>
          </a:p>
        </p:txBody>
      </p:sp>
      <p:sp>
        <p:nvSpPr>
          <p:cNvPr id="8" name="Text Box 3"/>
          <p:cNvSpPr txBox="1">
            <a:spLocks noChangeArrowheads="1"/>
          </p:cNvSpPr>
          <p:nvPr/>
        </p:nvSpPr>
        <p:spPr bwMode="auto">
          <a:xfrm>
            <a:off x="228600" y="1208782"/>
            <a:ext cx="8686800" cy="5268218"/>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lIns="90000" tIns="46800" rIns="90000" bIns="46800"/>
          <a:lstStyle/>
          <a:p>
            <a:pPr marL="58738" algn="just">
              <a:spcAft>
                <a:spcPts val="600"/>
              </a:spcAft>
              <a:buSzPct val="85000"/>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800" dirty="0">
                <a:solidFill>
                  <a:srgbClr val="000000"/>
                </a:solidFill>
                <a:ea typeface="Arial Unicode MS" pitchFamily="34" charset="-128"/>
              </a:rPr>
              <a:t>Who can be seller on GEM Portal ? ? ?</a:t>
            </a:r>
          </a:p>
          <a:p>
            <a:pPr marL="58738" algn="just">
              <a:spcAft>
                <a:spcPts val="600"/>
              </a:spcAft>
              <a:buSzPct val="85000"/>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endParaRPr lang="en-US" sz="2800" dirty="0">
              <a:solidFill>
                <a:srgbClr val="000000"/>
              </a:solidFill>
              <a:ea typeface="Arial Unicode MS" pitchFamily="34" charset="-128"/>
            </a:endParaRPr>
          </a:p>
          <a:p>
            <a:pPr marL="401638" indent="-342900" algn="just">
              <a:spcAft>
                <a:spcPts val="600"/>
              </a:spcAft>
              <a:buSzPct val="85000"/>
              <a:buFont typeface="Wingdings" panose="05000000000000000000"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800" dirty="0">
                <a:solidFill>
                  <a:srgbClr val="000000"/>
                </a:solidFill>
                <a:ea typeface="Arial Unicode MS" pitchFamily="34" charset="-128"/>
              </a:rPr>
              <a:t>Any OEM Manufacturer</a:t>
            </a:r>
          </a:p>
          <a:p>
            <a:pPr marL="401638" indent="-342900" algn="just">
              <a:spcAft>
                <a:spcPts val="600"/>
              </a:spcAft>
              <a:buSzPct val="85000"/>
              <a:buFont typeface="Wingdings" panose="05000000000000000000"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800" dirty="0">
                <a:solidFill>
                  <a:srgbClr val="000000"/>
                </a:solidFill>
                <a:ea typeface="Arial Unicode MS" pitchFamily="34" charset="-128"/>
              </a:rPr>
              <a:t>Authorised Channel Partners of OEMs</a:t>
            </a:r>
          </a:p>
          <a:p>
            <a:pPr marL="401638" indent="-342900" algn="just">
              <a:spcAft>
                <a:spcPts val="600"/>
              </a:spcAft>
              <a:buSzPct val="85000"/>
              <a:buFont typeface="Wingdings" panose="05000000000000000000"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800" dirty="0">
                <a:solidFill>
                  <a:srgbClr val="000000"/>
                </a:solidFill>
                <a:ea typeface="Arial Unicode MS" pitchFamily="34" charset="-128"/>
              </a:rPr>
              <a:t>Authorisesd Dealers of OEMs</a:t>
            </a:r>
          </a:p>
          <a:p>
            <a:pPr marL="401638" indent="-342900" algn="just">
              <a:spcAft>
                <a:spcPts val="600"/>
              </a:spcAft>
              <a:buSzPct val="85000"/>
              <a:buFont typeface="Wingdings" panose="05000000000000000000"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800" dirty="0">
                <a:solidFill>
                  <a:srgbClr val="000000"/>
                </a:solidFill>
                <a:ea typeface="Arial Unicode MS" pitchFamily="34" charset="-128"/>
              </a:rPr>
              <a:t>In Case of Imported Goods, Authorised Importers of OEMs</a:t>
            </a:r>
          </a:p>
          <a:p>
            <a:pPr marL="401638" indent="-342900" algn="just">
              <a:spcAft>
                <a:spcPts val="600"/>
              </a:spcAft>
              <a:buSzPct val="85000"/>
              <a:buFont typeface="Wingdings" panose="05000000000000000000"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endParaRPr lang="en-US" sz="2800" dirty="0">
              <a:solidFill>
                <a:srgbClr val="000000"/>
              </a:solidFill>
              <a:ea typeface="Arial Unicode MS" pitchFamily="34" charset="-128"/>
            </a:endParaRPr>
          </a:p>
          <a:p>
            <a:pPr marL="401638" indent="-342900" algn="just">
              <a:spcAft>
                <a:spcPts val="600"/>
              </a:spcAft>
              <a:buSzPct val="85000"/>
              <a:buFont typeface="Wingdings" panose="05000000000000000000"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800" dirty="0">
                <a:solidFill>
                  <a:srgbClr val="000000"/>
                </a:solidFill>
                <a:highlight>
                  <a:srgbClr val="FFFF00"/>
                </a:highlight>
                <a:ea typeface="Arial Unicode MS" pitchFamily="34" charset="-128"/>
              </a:rPr>
              <a:t>Can CA Firms register themselves on GEM portal as service Providers???</a:t>
            </a:r>
            <a:endParaRPr lang="en-US" sz="2500" dirty="0">
              <a:solidFill>
                <a:srgbClr val="000000"/>
              </a:solidFill>
              <a:highlight>
                <a:srgbClr val="FFFF00"/>
              </a:highlight>
              <a:ea typeface="Arial Unicode MS" pitchFamily="34" charset="-128"/>
            </a:endParaRPr>
          </a:p>
        </p:txBody>
      </p:sp>
    </p:spTree>
    <p:extLst>
      <p:ext uri="{BB962C8B-B14F-4D97-AF65-F5344CB8AC3E}">
        <p14:creationId xmlns:p14="http://schemas.microsoft.com/office/powerpoint/2010/main" val="1545868900"/>
      </p:ext>
    </p:extLst>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190900"/>
            <a:ext cx="7315200" cy="553998"/>
          </a:xfrm>
          <a:prstGeom prst="rect">
            <a:avLst/>
          </a:prstGeom>
        </p:spPr>
        <p:txBody>
          <a:bodyPr wrap="square">
            <a:spAutoFit/>
          </a:bodyPr>
          <a:lstStyle/>
          <a:p>
            <a:r>
              <a:rPr lang="en-US" sz="3000" b="1" dirty="0"/>
              <a:t>ICAI Clarification on GEM portal</a:t>
            </a:r>
            <a:endParaRPr lang="en-US" sz="3000" dirty="0"/>
          </a:p>
        </p:txBody>
      </p:sp>
      <p:sp>
        <p:nvSpPr>
          <p:cNvPr id="8" name="Text Box 3"/>
          <p:cNvSpPr txBox="1">
            <a:spLocks noChangeArrowheads="1"/>
          </p:cNvSpPr>
          <p:nvPr/>
        </p:nvSpPr>
        <p:spPr bwMode="auto">
          <a:xfrm>
            <a:off x="228600" y="1208782"/>
            <a:ext cx="8686800" cy="5344418"/>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lIns="90000" tIns="46800" rIns="90000" bIns="46800"/>
          <a:lstStyle/>
          <a:p>
            <a:pPr marL="58738" algn="just">
              <a:spcAft>
                <a:spcPts val="600"/>
              </a:spcAft>
              <a:buSzPct val="85000"/>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800" b="0" i="0" dirty="0">
                <a:solidFill>
                  <a:srgbClr val="000000"/>
                </a:solidFill>
                <a:effectLst/>
                <a:latin typeface="Roboto" panose="02000000000000000000" pitchFamily="2" charset="0"/>
              </a:rPr>
              <a:t>The ICAI vide </a:t>
            </a:r>
            <a:r>
              <a:rPr lang="en-US" sz="2800" b="1" i="1" dirty="0">
                <a:solidFill>
                  <a:srgbClr val="000000"/>
                </a:solidFill>
                <a:effectLst/>
                <a:latin typeface="inherit"/>
              </a:rPr>
              <a:t>Announcement dated March 04, 2022</a:t>
            </a:r>
            <a:r>
              <a:rPr lang="en-US" sz="2800" b="0" i="0" dirty="0">
                <a:solidFill>
                  <a:srgbClr val="000000"/>
                </a:solidFill>
                <a:effectLst/>
                <a:latin typeface="Roboto" panose="02000000000000000000" pitchFamily="2" charset="0"/>
              </a:rPr>
              <a:t> issued clarification with regard to chartered accountants in Practice/Firms of chartered accountants registering themselves on Government e-marketplace </a:t>
            </a:r>
            <a:r>
              <a:rPr lang="en-US" sz="2800" b="1" i="0" dirty="0">
                <a:solidFill>
                  <a:srgbClr val="000000"/>
                </a:solidFill>
                <a:effectLst/>
                <a:latin typeface="inherit"/>
              </a:rPr>
              <a:t>(“GeM”)</a:t>
            </a:r>
            <a:r>
              <a:rPr lang="en-US" sz="2800" b="0" i="0" dirty="0">
                <a:solidFill>
                  <a:srgbClr val="000000"/>
                </a:solidFill>
                <a:effectLst/>
                <a:latin typeface="Roboto" panose="02000000000000000000" pitchFamily="2" charset="0"/>
              </a:rPr>
              <a:t> Portal.</a:t>
            </a:r>
          </a:p>
          <a:p>
            <a:pPr marL="58738" algn="just">
              <a:spcAft>
                <a:spcPts val="600"/>
              </a:spcAft>
              <a:buSzPct val="85000"/>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endParaRPr lang="en-US" sz="2800" dirty="0">
              <a:solidFill>
                <a:srgbClr val="000000"/>
              </a:solidFill>
              <a:highlight>
                <a:srgbClr val="FFFF00"/>
              </a:highlight>
              <a:latin typeface="Roboto" panose="02000000000000000000" pitchFamily="2" charset="0"/>
              <a:ea typeface="Arial Unicode MS" pitchFamily="34" charset="-128"/>
            </a:endParaRPr>
          </a:p>
          <a:p>
            <a:pPr marL="58738" algn="just">
              <a:spcAft>
                <a:spcPts val="600"/>
              </a:spcAft>
              <a:buSzPct val="85000"/>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800" b="0" i="0" dirty="0">
                <a:solidFill>
                  <a:srgbClr val="000000"/>
                </a:solidFill>
                <a:effectLst/>
                <a:latin typeface="Roboto" panose="02000000000000000000" pitchFamily="2" charset="0"/>
              </a:rPr>
              <a:t>It is hereby clarified that the </a:t>
            </a:r>
            <a:r>
              <a:rPr lang="en-US" sz="2800" b="0" i="0" dirty="0">
                <a:solidFill>
                  <a:srgbClr val="000000"/>
                </a:solidFill>
                <a:effectLst/>
                <a:highlight>
                  <a:srgbClr val="FFFF00"/>
                </a:highlight>
                <a:latin typeface="Roboto" panose="02000000000000000000" pitchFamily="2" charset="0"/>
              </a:rPr>
              <a:t>Chartered Accountants in Practice/Firms of chartered accountants are permitted to register on GeM Portal </a:t>
            </a:r>
            <a:r>
              <a:rPr lang="en-US" sz="2800" b="0" i="0" dirty="0">
                <a:solidFill>
                  <a:srgbClr val="000000"/>
                </a:solidFill>
                <a:effectLst/>
                <a:latin typeface="Roboto" panose="02000000000000000000" pitchFamily="2" charset="0"/>
              </a:rPr>
              <a:t>for rendering professional services. The information being published on the portal should be in compliance with the provisions of Code of Ethics.</a:t>
            </a:r>
            <a:endParaRPr lang="en-US" sz="2500" dirty="0">
              <a:solidFill>
                <a:srgbClr val="000000"/>
              </a:solidFill>
              <a:highlight>
                <a:srgbClr val="FFFF00"/>
              </a:highlight>
              <a:ea typeface="Arial Unicode MS" pitchFamily="34" charset="-128"/>
            </a:endParaRPr>
          </a:p>
        </p:txBody>
      </p:sp>
    </p:spTree>
    <p:extLst>
      <p:ext uri="{BB962C8B-B14F-4D97-AF65-F5344CB8AC3E}">
        <p14:creationId xmlns:p14="http://schemas.microsoft.com/office/powerpoint/2010/main" val="1756580599"/>
      </p:ext>
    </p:extLst>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190900"/>
            <a:ext cx="7315200" cy="553998"/>
          </a:xfrm>
          <a:prstGeom prst="rect">
            <a:avLst/>
          </a:prstGeom>
        </p:spPr>
        <p:txBody>
          <a:bodyPr wrap="square">
            <a:spAutoFit/>
          </a:bodyPr>
          <a:lstStyle/>
          <a:p>
            <a:r>
              <a:rPr lang="en-US" sz="3000" b="1" dirty="0"/>
              <a:t>Who Can Be Buyers on GEM Portal</a:t>
            </a:r>
            <a:endParaRPr lang="en-US" sz="3000" dirty="0"/>
          </a:p>
        </p:txBody>
      </p:sp>
      <p:sp>
        <p:nvSpPr>
          <p:cNvPr id="8" name="Text Box 3"/>
          <p:cNvSpPr txBox="1">
            <a:spLocks noChangeArrowheads="1"/>
          </p:cNvSpPr>
          <p:nvPr/>
        </p:nvSpPr>
        <p:spPr bwMode="auto">
          <a:xfrm>
            <a:off x="228600" y="1208782"/>
            <a:ext cx="8686800" cy="5039618"/>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lIns="90000" tIns="46800" rIns="90000" bIns="46800"/>
          <a:lstStyle/>
          <a:p>
            <a:pPr marL="58738" algn="just">
              <a:spcAft>
                <a:spcPts val="600"/>
              </a:spcAft>
              <a:buSzPct val="85000"/>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800" dirty="0">
                <a:solidFill>
                  <a:srgbClr val="000000"/>
                </a:solidFill>
                <a:ea typeface="Arial Unicode MS" pitchFamily="34" charset="-128"/>
              </a:rPr>
              <a:t>Who can be Buyers on GEM Portal ? ? ?</a:t>
            </a:r>
          </a:p>
          <a:p>
            <a:pPr marL="58738" algn="just">
              <a:spcAft>
                <a:spcPts val="600"/>
              </a:spcAft>
              <a:buSzPct val="85000"/>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endParaRPr lang="en-US" sz="2800" dirty="0">
              <a:solidFill>
                <a:srgbClr val="000000"/>
              </a:solidFill>
              <a:ea typeface="Arial Unicode MS" pitchFamily="34" charset="-128"/>
            </a:endParaRPr>
          </a:p>
          <a:p>
            <a:pPr marL="401638" indent="-342900" algn="just">
              <a:spcAft>
                <a:spcPts val="600"/>
              </a:spcAft>
              <a:buSzPct val="85000"/>
              <a:buFont typeface="Wingdings" panose="05000000000000000000"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800" dirty="0">
                <a:solidFill>
                  <a:srgbClr val="000000"/>
                </a:solidFill>
                <a:ea typeface="Arial Unicode MS" pitchFamily="34" charset="-128"/>
              </a:rPr>
              <a:t>Central and State Govt Ministries (Railway, </a:t>
            </a:r>
            <a:r>
              <a:rPr lang="en-US" sz="2800" dirty="0" err="1">
                <a:solidFill>
                  <a:srgbClr val="000000"/>
                </a:solidFill>
                <a:ea typeface="Arial Unicode MS" pitchFamily="34" charset="-128"/>
              </a:rPr>
              <a:t>Defence</a:t>
            </a:r>
            <a:r>
              <a:rPr lang="en-US" sz="2800" dirty="0">
                <a:solidFill>
                  <a:srgbClr val="000000"/>
                </a:solidFill>
                <a:ea typeface="Arial Unicode MS" pitchFamily="34" charset="-128"/>
              </a:rPr>
              <a:t>)</a:t>
            </a:r>
          </a:p>
          <a:p>
            <a:pPr marL="401638" indent="-342900" algn="just">
              <a:spcAft>
                <a:spcPts val="600"/>
              </a:spcAft>
              <a:buSzPct val="85000"/>
              <a:buFont typeface="Wingdings" panose="05000000000000000000"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800" dirty="0">
                <a:solidFill>
                  <a:srgbClr val="000000"/>
                </a:solidFill>
                <a:ea typeface="Arial Unicode MS" pitchFamily="34" charset="-128"/>
              </a:rPr>
              <a:t>Public Sector Enterprises</a:t>
            </a:r>
          </a:p>
          <a:p>
            <a:pPr marL="401638" indent="-342900" algn="just">
              <a:spcAft>
                <a:spcPts val="600"/>
              </a:spcAft>
              <a:buSzPct val="85000"/>
              <a:buFont typeface="Wingdings" panose="05000000000000000000"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800" dirty="0">
                <a:solidFill>
                  <a:srgbClr val="000000"/>
                </a:solidFill>
                <a:ea typeface="Arial Unicode MS" pitchFamily="34" charset="-128"/>
              </a:rPr>
              <a:t>Public Sector Banks</a:t>
            </a:r>
          </a:p>
          <a:p>
            <a:pPr marL="401638" indent="-342900" algn="just">
              <a:spcAft>
                <a:spcPts val="600"/>
              </a:spcAft>
              <a:buSzPct val="85000"/>
              <a:buFont typeface="Wingdings" panose="05000000000000000000"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800" dirty="0">
                <a:solidFill>
                  <a:srgbClr val="000000"/>
                </a:solidFill>
                <a:ea typeface="Arial Unicode MS" pitchFamily="34" charset="-128"/>
              </a:rPr>
              <a:t>Public Sector Finance Companies</a:t>
            </a:r>
          </a:p>
          <a:p>
            <a:pPr marL="401638" indent="-342900" algn="just">
              <a:spcAft>
                <a:spcPts val="600"/>
              </a:spcAft>
              <a:buSzPct val="85000"/>
              <a:buFont typeface="Wingdings" panose="05000000000000000000"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800" dirty="0">
                <a:solidFill>
                  <a:srgbClr val="000000"/>
                </a:solidFill>
                <a:ea typeface="Arial Unicode MS" pitchFamily="34" charset="-128"/>
              </a:rPr>
              <a:t>Public Sector Insurance Companies</a:t>
            </a:r>
          </a:p>
          <a:p>
            <a:pPr marL="401638" indent="-342900" algn="just">
              <a:spcAft>
                <a:spcPts val="600"/>
              </a:spcAft>
              <a:buSzPct val="85000"/>
              <a:buFont typeface="Wingdings" panose="05000000000000000000"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800" dirty="0">
                <a:solidFill>
                  <a:srgbClr val="000000"/>
                </a:solidFill>
                <a:ea typeface="Arial Unicode MS" pitchFamily="34" charset="-128"/>
              </a:rPr>
              <a:t>Local Bodies like BMC, PMC etc. in Maharashtra</a:t>
            </a:r>
          </a:p>
          <a:p>
            <a:pPr marL="401638" indent="-342900" algn="just">
              <a:spcAft>
                <a:spcPts val="600"/>
              </a:spcAft>
              <a:buSzPct val="85000"/>
              <a:buFont typeface="Wingdings" panose="05000000000000000000"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endParaRPr lang="en-US" sz="2500" dirty="0">
              <a:solidFill>
                <a:srgbClr val="000000"/>
              </a:solidFill>
              <a:ea typeface="Arial Unicode MS" pitchFamily="34" charset="-128"/>
            </a:endParaRPr>
          </a:p>
        </p:txBody>
      </p:sp>
    </p:spTree>
    <p:extLst>
      <p:ext uri="{BB962C8B-B14F-4D97-AF65-F5344CB8AC3E}">
        <p14:creationId xmlns:p14="http://schemas.microsoft.com/office/powerpoint/2010/main" val="1886092129"/>
      </p:ext>
    </p:extLst>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190900"/>
            <a:ext cx="7315200" cy="553998"/>
          </a:xfrm>
          <a:prstGeom prst="rect">
            <a:avLst/>
          </a:prstGeom>
        </p:spPr>
        <p:txBody>
          <a:bodyPr wrap="square">
            <a:spAutoFit/>
          </a:bodyPr>
          <a:lstStyle/>
          <a:p>
            <a:r>
              <a:rPr lang="en-US" sz="3000" b="1" dirty="0"/>
              <a:t>Why to Use GEM Portal</a:t>
            </a:r>
            <a:endParaRPr lang="en-US" sz="3000" dirty="0"/>
          </a:p>
        </p:txBody>
      </p:sp>
      <p:pic>
        <p:nvPicPr>
          <p:cNvPr id="4" name="Picture 3">
            <a:extLst>
              <a:ext uri="{FF2B5EF4-FFF2-40B4-BE49-F238E27FC236}">
                <a16:creationId xmlns:a16="http://schemas.microsoft.com/office/drawing/2014/main" id="{B9BEBB9F-B3D1-C839-464E-0DCA0115BF53}"/>
              </a:ext>
            </a:extLst>
          </p:cNvPr>
          <p:cNvPicPr>
            <a:picLocks noChangeAspect="1"/>
          </p:cNvPicPr>
          <p:nvPr/>
        </p:nvPicPr>
        <p:blipFill>
          <a:blip r:embed="rId3"/>
          <a:stretch>
            <a:fillRect/>
          </a:stretch>
        </p:blipFill>
        <p:spPr>
          <a:xfrm>
            <a:off x="0" y="1886879"/>
            <a:ext cx="9144000" cy="3084241"/>
          </a:xfrm>
          <a:prstGeom prst="rect">
            <a:avLst/>
          </a:prstGeom>
        </p:spPr>
      </p:pic>
    </p:spTree>
    <p:extLst>
      <p:ext uri="{BB962C8B-B14F-4D97-AF65-F5344CB8AC3E}">
        <p14:creationId xmlns:p14="http://schemas.microsoft.com/office/powerpoint/2010/main" val="3202583035"/>
      </p:ext>
    </p:extLst>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190900"/>
            <a:ext cx="7315200" cy="553998"/>
          </a:xfrm>
          <a:prstGeom prst="rect">
            <a:avLst/>
          </a:prstGeom>
        </p:spPr>
        <p:txBody>
          <a:bodyPr wrap="square">
            <a:spAutoFit/>
          </a:bodyPr>
          <a:lstStyle/>
          <a:p>
            <a:r>
              <a:rPr lang="en-US" sz="3000" b="1" dirty="0"/>
              <a:t>Some Date Points of GEM Portal</a:t>
            </a:r>
            <a:endParaRPr lang="en-US" sz="3000" dirty="0"/>
          </a:p>
        </p:txBody>
      </p:sp>
      <p:sp>
        <p:nvSpPr>
          <p:cNvPr id="2" name="Text Box 3">
            <a:extLst>
              <a:ext uri="{FF2B5EF4-FFF2-40B4-BE49-F238E27FC236}">
                <a16:creationId xmlns:a16="http://schemas.microsoft.com/office/drawing/2014/main" id="{258459DE-78EF-58A8-C192-D40B847477F7}"/>
              </a:ext>
            </a:extLst>
          </p:cNvPr>
          <p:cNvSpPr txBox="1">
            <a:spLocks noChangeArrowheads="1"/>
          </p:cNvSpPr>
          <p:nvPr/>
        </p:nvSpPr>
        <p:spPr bwMode="auto">
          <a:xfrm>
            <a:off x="228600" y="1208782"/>
            <a:ext cx="8686800" cy="4963418"/>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lIns="90000" tIns="46800" rIns="90000" bIns="46800"/>
          <a:lstStyle/>
          <a:p>
            <a:pPr marL="401638" indent="-342900" algn="just">
              <a:spcAft>
                <a:spcPts val="600"/>
              </a:spcAft>
              <a:buSzPct val="85000"/>
              <a:buFont typeface="Wingdings" panose="05000000000000000000"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800" dirty="0">
                <a:solidFill>
                  <a:srgbClr val="000000"/>
                </a:solidFill>
                <a:ea typeface="Arial Unicode MS" pitchFamily="34" charset="-128"/>
              </a:rPr>
              <a:t>Till Date approx. 9.00 Lacs sellers registered on GEM portal</a:t>
            </a:r>
          </a:p>
          <a:p>
            <a:pPr marL="401638" indent="-342900" algn="just">
              <a:spcAft>
                <a:spcPts val="600"/>
              </a:spcAft>
              <a:buSzPct val="85000"/>
              <a:buFont typeface="Wingdings" panose="05000000000000000000"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endParaRPr lang="en-US" sz="2800" dirty="0">
              <a:solidFill>
                <a:srgbClr val="000000"/>
              </a:solidFill>
              <a:ea typeface="Arial Unicode MS" pitchFamily="34" charset="-128"/>
            </a:endParaRPr>
          </a:p>
          <a:p>
            <a:pPr marL="401638" indent="-342900" algn="just">
              <a:spcAft>
                <a:spcPts val="600"/>
              </a:spcAft>
              <a:buSzPct val="85000"/>
              <a:buFont typeface="Wingdings" panose="05000000000000000000"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800" dirty="0">
                <a:solidFill>
                  <a:srgbClr val="000000"/>
                </a:solidFill>
                <a:ea typeface="Arial Unicode MS" pitchFamily="34" charset="-128"/>
              </a:rPr>
              <a:t>Processed orders worth Rs. 2.50 Lakh Crores in FY 2023-24</a:t>
            </a:r>
          </a:p>
          <a:p>
            <a:pPr marL="401638" indent="-342900" algn="just">
              <a:spcAft>
                <a:spcPts val="600"/>
              </a:spcAft>
              <a:buSzPct val="85000"/>
              <a:buFont typeface="Wingdings" panose="05000000000000000000"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endParaRPr lang="en-US" sz="2800" dirty="0">
              <a:solidFill>
                <a:srgbClr val="000000"/>
              </a:solidFill>
              <a:ea typeface="Arial Unicode MS" pitchFamily="34" charset="-128"/>
            </a:endParaRPr>
          </a:p>
          <a:p>
            <a:pPr marL="401638" indent="-342900" algn="just">
              <a:spcAft>
                <a:spcPts val="600"/>
              </a:spcAft>
              <a:buSzPct val="85000"/>
              <a:buFont typeface="Wingdings" panose="05000000000000000000"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800" dirty="0">
                <a:solidFill>
                  <a:srgbClr val="000000"/>
                </a:solidFill>
                <a:ea typeface="Arial Unicode MS" pitchFamily="34" charset="-128"/>
              </a:rPr>
              <a:t>Processed orders worth Rs. 1.52 Lakh Crores in FY 2022-23</a:t>
            </a:r>
          </a:p>
          <a:p>
            <a:pPr marL="401638" indent="-342900" algn="just">
              <a:spcAft>
                <a:spcPts val="600"/>
              </a:spcAft>
              <a:buSzPct val="85000"/>
              <a:buFont typeface="Wingdings" panose="05000000000000000000"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endParaRPr lang="en-US" sz="2800" dirty="0">
              <a:solidFill>
                <a:srgbClr val="000000"/>
              </a:solidFill>
              <a:ea typeface="Arial Unicode MS" pitchFamily="34" charset="-128"/>
            </a:endParaRPr>
          </a:p>
          <a:p>
            <a:pPr marL="401638" indent="-342900" algn="just">
              <a:spcAft>
                <a:spcPts val="600"/>
              </a:spcAft>
              <a:buSzPct val="85000"/>
              <a:buFont typeface="Wingdings" panose="05000000000000000000"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800" dirty="0">
                <a:solidFill>
                  <a:srgbClr val="000000"/>
                </a:solidFill>
                <a:ea typeface="Arial Unicode MS" pitchFamily="34" charset="-128"/>
              </a:rPr>
              <a:t>In FY 2021-22 it was Rs. 1.06 Lakh crores orders processed on GEM portal</a:t>
            </a:r>
          </a:p>
        </p:txBody>
      </p:sp>
    </p:spTree>
    <p:extLst>
      <p:ext uri="{BB962C8B-B14F-4D97-AF65-F5344CB8AC3E}">
        <p14:creationId xmlns:p14="http://schemas.microsoft.com/office/powerpoint/2010/main" val="90230211"/>
      </p:ext>
    </p:extLst>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190900"/>
            <a:ext cx="7315200" cy="553998"/>
          </a:xfrm>
          <a:prstGeom prst="rect">
            <a:avLst/>
          </a:prstGeom>
        </p:spPr>
        <p:txBody>
          <a:bodyPr wrap="square">
            <a:spAutoFit/>
          </a:bodyPr>
          <a:lstStyle/>
          <a:p>
            <a:r>
              <a:rPr lang="en-US" sz="3000" b="1" dirty="0"/>
              <a:t>Benefits of GEM Portal Registration</a:t>
            </a:r>
            <a:endParaRPr lang="en-US" sz="3000" dirty="0"/>
          </a:p>
        </p:txBody>
      </p:sp>
      <p:sp>
        <p:nvSpPr>
          <p:cNvPr id="8" name="Text Box 3"/>
          <p:cNvSpPr txBox="1">
            <a:spLocks noChangeArrowheads="1"/>
          </p:cNvSpPr>
          <p:nvPr/>
        </p:nvSpPr>
        <p:spPr bwMode="auto">
          <a:xfrm>
            <a:off x="228600" y="685800"/>
            <a:ext cx="8686800" cy="924818"/>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lIns="90000" tIns="46800" rIns="90000" bIns="46800"/>
          <a:lstStyle/>
          <a:p>
            <a:pPr marL="58738" algn="just">
              <a:spcAft>
                <a:spcPts val="600"/>
              </a:spcAft>
              <a:buSzPct val="85000"/>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800" dirty="0">
                <a:solidFill>
                  <a:srgbClr val="000000"/>
                </a:solidFill>
                <a:ea typeface="Arial Unicode MS" pitchFamily="34" charset="-128"/>
              </a:rPr>
              <a:t>Some Popular Product Categories:</a:t>
            </a:r>
          </a:p>
          <a:p>
            <a:pPr marL="58738" algn="just">
              <a:spcAft>
                <a:spcPts val="600"/>
              </a:spcAft>
              <a:buSzPct val="85000"/>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endParaRPr lang="en-US" sz="2800" dirty="0">
              <a:solidFill>
                <a:srgbClr val="000000"/>
              </a:solidFill>
              <a:ea typeface="Arial Unicode MS" pitchFamily="34" charset="-128"/>
            </a:endParaRPr>
          </a:p>
          <a:p>
            <a:pPr marL="58738" algn="just">
              <a:spcAft>
                <a:spcPts val="600"/>
              </a:spcAft>
              <a:buSzPct val="85000"/>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endParaRPr lang="en-US" sz="2800" dirty="0">
              <a:solidFill>
                <a:srgbClr val="000000"/>
              </a:solidFill>
              <a:ea typeface="Arial Unicode MS" pitchFamily="34" charset="-128"/>
            </a:endParaRPr>
          </a:p>
          <a:p>
            <a:pPr marL="58738" algn="just">
              <a:spcAft>
                <a:spcPts val="600"/>
              </a:spcAft>
              <a:buSzPct val="85000"/>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endParaRPr lang="en-US" sz="2800" dirty="0">
              <a:solidFill>
                <a:srgbClr val="000000"/>
              </a:solidFill>
              <a:ea typeface="Arial Unicode MS" pitchFamily="34" charset="-128"/>
            </a:endParaRPr>
          </a:p>
          <a:p>
            <a:pPr marL="58738" algn="just">
              <a:spcAft>
                <a:spcPts val="600"/>
              </a:spcAft>
              <a:buSzPct val="85000"/>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endParaRPr lang="en-US" sz="2800" dirty="0">
              <a:solidFill>
                <a:srgbClr val="000000"/>
              </a:solidFill>
              <a:ea typeface="Arial Unicode MS" pitchFamily="34" charset="-128"/>
            </a:endParaRPr>
          </a:p>
          <a:p>
            <a:pPr marL="58738" algn="just">
              <a:spcAft>
                <a:spcPts val="600"/>
              </a:spcAft>
              <a:buSzPct val="85000"/>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endParaRPr lang="en-US" sz="2800" dirty="0">
              <a:solidFill>
                <a:srgbClr val="000000"/>
              </a:solidFill>
              <a:ea typeface="Arial Unicode MS" pitchFamily="34" charset="-128"/>
            </a:endParaRPr>
          </a:p>
          <a:p>
            <a:pPr marL="58738" algn="just">
              <a:spcAft>
                <a:spcPts val="600"/>
              </a:spcAft>
              <a:buSzPct val="85000"/>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endParaRPr lang="en-US" sz="2800" dirty="0">
              <a:solidFill>
                <a:srgbClr val="000000"/>
              </a:solidFill>
              <a:ea typeface="Arial Unicode MS" pitchFamily="34" charset="-128"/>
            </a:endParaRPr>
          </a:p>
          <a:p>
            <a:pPr marL="58738" algn="just">
              <a:spcAft>
                <a:spcPts val="600"/>
              </a:spcAft>
              <a:buSzPct val="85000"/>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endParaRPr lang="en-US" sz="2800" dirty="0">
              <a:solidFill>
                <a:srgbClr val="000000"/>
              </a:solidFill>
              <a:ea typeface="Arial Unicode MS" pitchFamily="34" charset="-128"/>
            </a:endParaRPr>
          </a:p>
          <a:p>
            <a:pPr marL="58738" algn="just">
              <a:spcAft>
                <a:spcPts val="600"/>
              </a:spcAft>
              <a:buSzPct val="85000"/>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endParaRPr lang="en-US" sz="2800" dirty="0">
              <a:solidFill>
                <a:srgbClr val="000000"/>
              </a:solidFill>
              <a:ea typeface="Arial Unicode MS" pitchFamily="34" charset="-128"/>
            </a:endParaRPr>
          </a:p>
        </p:txBody>
      </p:sp>
      <p:pic>
        <p:nvPicPr>
          <p:cNvPr id="2" name="Picture 1"/>
          <p:cNvPicPr>
            <a:picLocks noChangeAspect="1"/>
          </p:cNvPicPr>
          <p:nvPr/>
        </p:nvPicPr>
        <p:blipFill rotWithShape="1">
          <a:blip r:embed="rId3"/>
          <a:srcRect t="4814" r="5833" b="23333"/>
          <a:stretch/>
        </p:blipFill>
        <p:spPr>
          <a:xfrm>
            <a:off x="216031" y="1219200"/>
            <a:ext cx="8699369" cy="3733800"/>
          </a:xfrm>
          <a:prstGeom prst="rect">
            <a:avLst/>
          </a:prstGeom>
        </p:spPr>
      </p:pic>
      <p:pic>
        <p:nvPicPr>
          <p:cNvPr id="3" name="Picture 2"/>
          <p:cNvPicPr>
            <a:picLocks noChangeAspect="1"/>
          </p:cNvPicPr>
          <p:nvPr/>
        </p:nvPicPr>
        <p:blipFill rotWithShape="1">
          <a:blip r:embed="rId4"/>
          <a:srcRect l="5000" t="27037" r="6250" b="37407"/>
          <a:stretch/>
        </p:blipFill>
        <p:spPr>
          <a:xfrm>
            <a:off x="381000" y="4953000"/>
            <a:ext cx="8272463" cy="1864217"/>
          </a:xfrm>
          <a:prstGeom prst="rect">
            <a:avLst/>
          </a:prstGeom>
        </p:spPr>
      </p:pic>
    </p:spTree>
    <p:extLst>
      <p:ext uri="{BB962C8B-B14F-4D97-AF65-F5344CB8AC3E}">
        <p14:creationId xmlns:p14="http://schemas.microsoft.com/office/powerpoint/2010/main" val="303477158"/>
      </p:ext>
    </p:extLst>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190900"/>
            <a:ext cx="7315200" cy="553998"/>
          </a:xfrm>
          <a:prstGeom prst="rect">
            <a:avLst/>
          </a:prstGeom>
        </p:spPr>
        <p:txBody>
          <a:bodyPr wrap="square">
            <a:spAutoFit/>
          </a:bodyPr>
          <a:lstStyle/>
          <a:p>
            <a:r>
              <a:rPr lang="en-US" sz="3000" b="1" dirty="0"/>
              <a:t>Benefits of GEM Portal Registration</a:t>
            </a:r>
            <a:endParaRPr lang="en-US" sz="3000" dirty="0"/>
          </a:p>
        </p:txBody>
      </p:sp>
      <p:sp>
        <p:nvSpPr>
          <p:cNvPr id="8" name="Text Box 3"/>
          <p:cNvSpPr txBox="1">
            <a:spLocks noChangeArrowheads="1"/>
          </p:cNvSpPr>
          <p:nvPr/>
        </p:nvSpPr>
        <p:spPr bwMode="auto">
          <a:xfrm>
            <a:off x="228600" y="838200"/>
            <a:ext cx="8686800" cy="5486400"/>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lIns="90000" tIns="46800" rIns="90000" bIns="46800"/>
          <a:lstStyle/>
          <a:p>
            <a:pPr marL="58738" algn="just">
              <a:spcAft>
                <a:spcPts val="600"/>
              </a:spcAft>
              <a:buSzPct val="85000"/>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800" dirty="0"/>
              <a:t>GeM Portal Advantages for Sellers</a:t>
            </a:r>
          </a:p>
          <a:p>
            <a:pPr marL="58738" algn="just">
              <a:spcAft>
                <a:spcPts val="600"/>
              </a:spcAft>
              <a:buSzPct val="85000"/>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endParaRPr lang="en-US" sz="2800" dirty="0">
              <a:solidFill>
                <a:srgbClr val="000000"/>
              </a:solidFill>
              <a:ea typeface="Arial Unicode MS" pitchFamily="34" charset="-128"/>
            </a:endParaRPr>
          </a:p>
          <a:p>
            <a:pPr marL="515938" indent="-457200" algn="just">
              <a:spcAft>
                <a:spcPts val="600"/>
              </a:spcAft>
              <a:buSzPct val="85000"/>
              <a:buFont typeface="Wingdings" panose="05000000000000000000"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800" dirty="0"/>
              <a:t>Sellers get access to the National Public Procurement market. </a:t>
            </a:r>
          </a:p>
          <a:p>
            <a:pPr marL="515938" indent="-457200" algn="just">
              <a:spcAft>
                <a:spcPts val="600"/>
              </a:spcAft>
              <a:buSzPct val="85000"/>
              <a:buFont typeface="Wingdings" panose="05000000000000000000"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800" dirty="0"/>
              <a:t>There is no fee or charge for registration. </a:t>
            </a:r>
          </a:p>
          <a:p>
            <a:pPr marL="515938" indent="-457200" algn="just">
              <a:spcAft>
                <a:spcPts val="600"/>
              </a:spcAft>
              <a:buSzPct val="85000"/>
              <a:buFont typeface="Wingdings" panose="05000000000000000000"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800" dirty="0"/>
              <a:t>The sellers will be able to view the reasons for rejection if the consignee rejects goods. </a:t>
            </a:r>
          </a:p>
          <a:p>
            <a:pPr marL="515938" indent="-457200" algn="just">
              <a:spcAft>
                <a:spcPts val="600"/>
              </a:spcAft>
              <a:buSzPct val="85000"/>
              <a:buFont typeface="Wingdings" panose="05000000000000000000"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800" dirty="0"/>
              <a:t>Direct access to government organizations and departments. </a:t>
            </a:r>
          </a:p>
          <a:p>
            <a:pPr marL="515938" indent="-457200" algn="just">
              <a:spcAft>
                <a:spcPts val="600"/>
              </a:spcAft>
              <a:buSzPct val="85000"/>
              <a:buFont typeface="Wingdings" panose="05000000000000000000"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800" dirty="0"/>
              <a:t>Price can be changed based on the market conditions.</a:t>
            </a:r>
            <a:endParaRPr lang="en-US" sz="2500" dirty="0">
              <a:solidFill>
                <a:srgbClr val="000000"/>
              </a:solidFill>
              <a:ea typeface="Arial Unicode MS" pitchFamily="34" charset="-128"/>
            </a:endParaRPr>
          </a:p>
        </p:txBody>
      </p:sp>
    </p:spTree>
    <p:extLst>
      <p:ext uri="{BB962C8B-B14F-4D97-AF65-F5344CB8AC3E}">
        <p14:creationId xmlns:p14="http://schemas.microsoft.com/office/powerpoint/2010/main" val="2140859822"/>
      </p:ext>
    </p:extLst>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0" y="2286000"/>
            <a:ext cx="9144000" cy="2057400"/>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lIns="90000" tIns="46800" rIns="90000" bIns="46800"/>
          <a:lstStyle/>
          <a:p>
            <a:pPr marL="58738" algn="ctr">
              <a:spcAft>
                <a:spcPts val="600"/>
              </a:spcAft>
              <a:buSzPct val="85000"/>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4500" b="1" dirty="0">
                <a:solidFill>
                  <a:schemeClr val="accent4">
                    <a:lumMod val="75000"/>
                  </a:schemeClr>
                </a:solidFill>
                <a:ea typeface="Arial Unicode MS" pitchFamily="34" charset="-128"/>
              </a:rPr>
              <a:t>TReDS Portal for MSMEs</a:t>
            </a:r>
          </a:p>
        </p:txBody>
      </p:sp>
      <p:sp>
        <p:nvSpPr>
          <p:cNvPr id="20485" name="TextBox 5"/>
          <p:cNvSpPr txBox="1">
            <a:spLocks noChangeArrowheads="1"/>
          </p:cNvSpPr>
          <p:nvPr/>
        </p:nvSpPr>
        <p:spPr bwMode="auto">
          <a:xfrm>
            <a:off x="6705600" y="6581775"/>
            <a:ext cx="2438400" cy="261610"/>
          </a:xfrm>
          <a:prstGeom prst="rect">
            <a:avLst/>
          </a:prstGeom>
          <a:noFill/>
          <a:ln w="9525">
            <a:noFill/>
            <a:miter lim="800000"/>
            <a:headEnd/>
            <a:tailEnd/>
          </a:ln>
        </p:spPr>
        <p:txBody>
          <a:bodyPr wrap="square">
            <a:spAutoFit/>
          </a:bodyPr>
          <a:lstStyle/>
          <a:p>
            <a:pPr algn="r"/>
            <a:r>
              <a:rPr lang="en-US" sz="1100" i="1" dirty="0">
                <a:solidFill>
                  <a:schemeClr val="tx1"/>
                </a:solidFill>
              </a:rPr>
              <a:t>Strictly Private &amp; Confidential</a:t>
            </a:r>
          </a:p>
        </p:txBody>
      </p:sp>
    </p:spTree>
    <p:extLst>
      <p:ext uri="{BB962C8B-B14F-4D97-AF65-F5344CB8AC3E}">
        <p14:creationId xmlns:p14="http://schemas.microsoft.com/office/powerpoint/2010/main" val="29166958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190900"/>
            <a:ext cx="7315200" cy="553998"/>
          </a:xfrm>
          <a:prstGeom prst="rect">
            <a:avLst/>
          </a:prstGeom>
        </p:spPr>
        <p:txBody>
          <a:bodyPr wrap="square">
            <a:spAutoFit/>
          </a:bodyPr>
          <a:lstStyle/>
          <a:p>
            <a:r>
              <a:rPr lang="en-US" sz="3000" b="1" dirty="0"/>
              <a:t>New Definition of MSMEs</a:t>
            </a:r>
            <a:endParaRPr lang="en-US" sz="3000" dirty="0"/>
          </a:p>
        </p:txBody>
      </p:sp>
      <p:graphicFrame>
        <p:nvGraphicFramePr>
          <p:cNvPr id="4" name="Table 3"/>
          <p:cNvGraphicFramePr>
            <a:graphicFrameLocks noGrp="1"/>
          </p:cNvGraphicFramePr>
          <p:nvPr>
            <p:extLst>
              <p:ext uri="{D42A27DB-BD31-4B8C-83A1-F6EECF244321}">
                <p14:modId xmlns:p14="http://schemas.microsoft.com/office/powerpoint/2010/main" val="3084844975"/>
              </p:ext>
            </p:extLst>
          </p:nvPr>
        </p:nvGraphicFramePr>
        <p:xfrm>
          <a:off x="381000" y="1960880"/>
          <a:ext cx="8305801" cy="4183558"/>
        </p:xfrm>
        <a:graphic>
          <a:graphicData uri="http://schemas.openxmlformats.org/drawingml/2006/table">
            <a:tbl>
              <a:tblPr firstRow="1" bandRow="1">
                <a:tableStyleId>{5C22544A-7EE6-4342-B048-85BDC9FD1C3A}</a:tableStyleId>
              </a:tblPr>
              <a:tblGrid>
                <a:gridCol w="3968327">
                  <a:extLst>
                    <a:ext uri="{9D8B030D-6E8A-4147-A177-3AD203B41FA5}">
                      <a16:colId xmlns:a16="http://schemas.microsoft.com/office/drawing/2014/main" val="1388541048"/>
                    </a:ext>
                  </a:extLst>
                </a:gridCol>
                <a:gridCol w="2307167">
                  <a:extLst>
                    <a:ext uri="{9D8B030D-6E8A-4147-A177-3AD203B41FA5}">
                      <a16:colId xmlns:a16="http://schemas.microsoft.com/office/drawing/2014/main" val="818381483"/>
                    </a:ext>
                  </a:extLst>
                </a:gridCol>
                <a:gridCol w="2030307">
                  <a:extLst>
                    <a:ext uri="{9D8B030D-6E8A-4147-A177-3AD203B41FA5}">
                      <a16:colId xmlns:a16="http://schemas.microsoft.com/office/drawing/2014/main" val="1037536571"/>
                    </a:ext>
                  </a:extLst>
                </a:gridCol>
              </a:tblGrid>
              <a:tr h="500203">
                <a:tc>
                  <a:txBody>
                    <a:bodyPr/>
                    <a:lstStyle/>
                    <a:p>
                      <a:r>
                        <a:rPr lang="en-US" sz="2500" dirty="0"/>
                        <a:t>Type of Enterprise</a:t>
                      </a:r>
                    </a:p>
                  </a:txBody>
                  <a:tcPr/>
                </a:tc>
                <a:tc>
                  <a:txBody>
                    <a:bodyPr/>
                    <a:lstStyle/>
                    <a:p>
                      <a:r>
                        <a:rPr lang="en-US" sz="2500" dirty="0"/>
                        <a:t>Investment in P&amp;M</a:t>
                      </a:r>
                    </a:p>
                  </a:txBody>
                  <a:tcPr/>
                </a:tc>
                <a:tc>
                  <a:txBody>
                    <a:bodyPr/>
                    <a:lstStyle/>
                    <a:p>
                      <a:r>
                        <a:rPr lang="en-US" sz="2500" dirty="0"/>
                        <a:t>Total Turnover</a:t>
                      </a:r>
                    </a:p>
                  </a:txBody>
                  <a:tcPr/>
                </a:tc>
                <a:extLst>
                  <a:ext uri="{0D108BD9-81ED-4DB2-BD59-A6C34878D82A}">
                    <a16:rowId xmlns:a16="http://schemas.microsoft.com/office/drawing/2014/main" val="293561190"/>
                  </a:ext>
                </a:extLst>
              </a:tr>
              <a:tr h="863364">
                <a:tc>
                  <a:txBody>
                    <a:bodyPr/>
                    <a:lstStyle/>
                    <a:p>
                      <a:r>
                        <a:rPr lang="en-US" sz="2500" dirty="0"/>
                        <a:t>Micro Enterprise</a:t>
                      </a:r>
                    </a:p>
                  </a:txBody>
                  <a:tcPr/>
                </a:tc>
                <a:tc>
                  <a:txBody>
                    <a:bodyPr/>
                    <a:lstStyle/>
                    <a:p>
                      <a:r>
                        <a:rPr lang="en-US" sz="2500" dirty="0"/>
                        <a:t>Upto Rs. 2.50 Crore (and)</a:t>
                      </a:r>
                    </a:p>
                  </a:txBody>
                  <a:tcPr/>
                </a:tc>
                <a:tc>
                  <a:txBody>
                    <a:bodyPr/>
                    <a:lstStyle/>
                    <a:p>
                      <a:r>
                        <a:rPr lang="en-US" sz="2500" dirty="0"/>
                        <a:t>Upto Rs. 10.00 Crores</a:t>
                      </a:r>
                    </a:p>
                  </a:txBody>
                  <a:tcPr/>
                </a:tc>
                <a:extLst>
                  <a:ext uri="{0D108BD9-81ED-4DB2-BD59-A6C34878D82A}">
                    <a16:rowId xmlns:a16="http://schemas.microsoft.com/office/drawing/2014/main" val="4030503699"/>
                  </a:ext>
                </a:extLst>
              </a:tr>
              <a:tr h="1233377">
                <a:tc>
                  <a:txBody>
                    <a:bodyPr/>
                    <a:lstStyle/>
                    <a:p>
                      <a:r>
                        <a:rPr lang="en-US" sz="2500" dirty="0"/>
                        <a:t>Small Enterprise</a:t>
                      </a:r>
                    </a:p>
                  </a:txBody>
                  <a:tcPr/>
                </a:tc>
                <a:tc>
                  <a:txBody>
                    <a:bodyPr/>
                    <a:lstStyle/>
                    <a:p>
                      <a:r>
                        <a:rPr lang="en-US" sz="2500" dirty="0"/>
                        <a:t>Upto</a:t>
                      </a:r>
                      <a:r>
                        <a:rPr lang="en-US" sz="2500" baseline="0" dirty="0"/>
                        <a:t> Rs. 25.00 Crores (and)</a:t>
                      </a:r>
                      <a:endParaRPr lang="en-US" sz="2500" dirty="0"/>
                    </a:p>
                  </a:txBody>
                  <a:tcPr/>
                </a:tc>
                <a:tc>
                  <a:txBody>
                    <a:bodyPr/>
                    <a:lstStyle/>
                    <a:p>
                      <a:r>
                        <a:rPr lang="en-US" sz="2500" dirty="0"/>
                        <a:t>Upto Rs. 100.00 Crores</a:t>
                      </a:r>
                    </a:p>
                  </a:txBody>
                  <a:tcPr/>
                </a:tc>
                <a:extLst>
                  <a:ext uri="{0D108BD9-81ED-4DB2-BD59-A6C34878D82A}">
                    <a16:rowId xmlns:a16="http://schemas.microsoft.com/office/drawing/2014/main" val="1107583775"/>
                  </a:ext>
                </a:extLst>
              </a:tr>
              <a:tr h="1233377">
                <a:tc>
                  <a:txBody>
                    <a:bodyPr/>
                    <a:lstStyle/>
                    <a:p>
                      <a:r>
                        <a:rPr lang="en-US" sz="2500" dirty="0"/>
                        <a:t>Medium Enterprise</a:t>
                      </a:r>
                    </a:p>
                  </a:txBody>
                  <a:tcPr/>
                </a:tc>
                <a:tc>
                  <a:txBody>
                    <a:bodyPr/>
                    <a:lstStyle/>
                    <a:p>
                      <a:r>
                        <a:rPr lang="en-US" sz="2500" dirty="0"/>
                        <a:t>Up</a:t>
                      </a:r>
                      <a:r>
                        <a:rPr lang="en-US" sz="2500" baseline="0" dirty="0"/>
                        <a:t>to Rs. 125.00 Crores (and)</a:t>
                      </a:r>
                      <a:endParaRPr lang="en-US" sz="2500" dirty="0"/>
                    </a:p>
                  </a:txBody>
                  <a:tcPr/>
                </a:tc>
                <a:tc>
                  <a:txBody>
                    <a:bodyPr/>
                    <a:lstStyle/>
                    <a:p>
                      <a:r>
                        <a:rPr lang="en-US" sz="2500" dirty="0"/>
                        <a:t>Upto Rs. 500.00 Crores</a:t>
                      </a:r>
                    </a:p>
                  </a:txBody>
                  <a:tcPr/>
                </a:tc>
                <a:extLst>
                  <a:ext uri="{0D108BD9-81ED-4DB2-BD59-A6C34878D82A}">
                    <a16:rowId xmlns:a16="http://schemas.microsoft.com/office/drawing/2014/main" val="1670319580"/>
                  </a:ext>
                </a:extLst>
              </a:tr>
            </a:tbl>
          </a:graphicData>
        </a:graphic>
      </p:graphicFrame>
      <p:sp>
        <p:nvSpPr>
          <p:cNvPr id="8" name="Text Box 3"/>
          <p:cNvSpPr txBox="1">
            <a:spLocks noChangeArrowheads="1"/>
          </p:cNvSpPr>
          <p:nvPr/>
        </p:nvSpPr>
        <p:spPr bwMode="auto">
          <a:xfrm>
            <a:off x="152400" y="838200"/>
            <a:ext cx="8686800" cy="924818"/>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lIns="90000" tIns="46800" rIns="90000" bIns="46800"/>
          <a:lstStyle/>
          <a:p>
            <a:pPr marL="290513" indent="-231775" algn="just">
              <a:spcAft>
                <a:spcPts val="600"/>
              </a:spcAft>
              <a:buSzPct val="85000"/>
              <a:buFont typeface="Wingdings"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500" dirty="0">
                <a:solidFill>
                  <a:srgbClr val="000000"/>
                </a:solidFill>
                <a:ea typeface="Arial Unicode MS" pitchFamily="34" charset="-128"/>
              </a:rPr>
              <a:t>Revised Definition of MSME </a:t>
            </a:r>
            <a:r>
              <a:rPr lang="en-US" sz="2500" b="1" dirty="0">
                <a:solidFill>
                  <a:srgbClr val="000000"/>
                </a:solidFill>
                <a:ea typeface="Arial Unicode MS" pitchFamily="34" charset="-128"/>
              </a:rPr>
              <a:t>Enterprise</a:t>
            </a:r>
            <a:r>
              <a:rPr lang="en-US" sz="2500" dirty="0">
                <a:solidFill>
                  <a:srgbClr val="000000"/>
                </a:solidFill>
                <a:ea typeface="Arial Unicode MS" pitchFamily="34" charset="-128"/>
              </a:rPr>
              <a:t> (For Both Manufacturing &amp; Service) (Revised in Year 2025)</a:t>
            </a:r>
          </a:p>
          <a:p>
            <a:pPr marL="290513" indent="-231775" algn="just">
              <a:spcAft>
                <a:spcPts val="600"/>
              </a:spcAft>
              <a:buSzPct val="85000"/>
              <a:buFont typeface="Wingdings"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endParaRPr lang="en-US" sz="2500" dirty="0">
              <a:solidFill>
                <a:srgbClr val="000000"/>
              </a:solidFill>
              <a:ea typeface="Arial Unicode MS" pitchFamily="34" charset="-128"/>
            </a:endParaRPr>
          </a:p>
          <a:p>
            <a:pPr marL="290513" indent="-231775" algn="just">
              <a:spcAft>
                <a:spcPts val="600"/>
              </a:spcAft>
              <a:buSzPct val="85000"/>
              <a:buFont typeface="Wingdings"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endParaRPr lang="en-US" sz="2500" dirty="0">
              <a:solidFill>
                <a:srgbClr val="000000"/>
              </a:solidFill>
              <a:ea typeface="Arial Unicode MS" pitchFamily="34" charset="-128"/>
            </a:endParaRPr>
          </a:p>
          <a:p>
            <a:pPr marL="290513" indent="-231775" algn="just">
              <a:spcAft>
                <a:spcPts val="600"/>
              </a:spcAft>
              <a:buSzPct val="85000"/>
              <a:buFont typeface="Wingdings"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endParaRPr lang="en-US" sz="2500" dirty="0">
              <a:solidFill>
                <a:srgbClr val="000000"/>
              </a:solidFill>
              <a:ea typeface="Arial Unicode MS" pitchFamily="34" charset="-128"/>
            </a:endParaRPr>
          </a:p>
          <a:p>
            <a:pPr marL="290513" indent="-231775" algn="just">
              <a:spcAft>
                <a:spcPts val="600"/>
              </a:spcAft>
              <a:buSzPct val="85000"/>
              <a:buFont typeface="Wingdings"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endParaRPr lang="en-US" sz="2500" dirty="0">
              <a:solidFill>
                <a:srgbClr val="000000"/>
              </a:solidFill>
              <a:ea typeface="Arial Unicode MS" pitchFamily="34" charset="-128"/>
            </a:endParaRPr>
          </a:p>
          <a:p>
            <a:pPr marL="290513" indent="-231775" algn="just">
              <a:spcAft>
                <a:spcPts val="600"/>
              </a:spcAft>
              <a:buSzPct val="85000"/>
              <a:buFont typeface="Wingdings"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endParaRPr lang="en-US" sz="2500" dirty="0">
              <a:solidFill>
                <a:srgbClr val="000000"/>
              </a:solidFill>
              <a:ea typeface="Arial Unicode MS" pitchFamily="34" charset="-128"/>
            </a:endParaRPr>
          </a:p>
          <a:p>
            <a:pPr marL="290513" indent="-231775" algn="just">
              <a:spcAft>
                <a:spcPts val="600"/>
              </a:spcAft>
              <a:buSzPct val="85000"/>
              <a:buFont typeface="Wingdings"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endParaRPr lang="en-US" sz="2500" dirty="0">
              <a:solidFill>
                <a:srgbClr val="000000"/>
              </a:solidFill>
              <a:ea typeface="Arial Unicode MS" pitchFamily="34" charset="-128"/>
            </a:endParaRPr>
          </a:p>
          <a:p>
            <a:pPr marL="290513" indent="-231775" algn="just">
              <a:spcAft>
                <a:spcPts val="600"/>
              </a:spcAft>
              <a:buSzPct val="85000"/>
              <a:buFont typeface="Wingdings"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endParaRPr lang="en-US" sz="2500" dirty="0">
              <a:solidFill>
                <a:srgbClr val="000000"/>
              </a:solidFill>
              <a:ea typeface="Arial Unicode MS" pitchFamily="34" charset="-128"/>
            </a:endParaRPr>
          </a:p>
          <a:p>
            <a:pPr marL="290513" indent="-231775" algn="just">
              <a:spcAft>
                <a:spcPts val="600"/>
              </a:spcAft>
              <a:buSzPct val="85000"/>
              <a:buFont typeface="Wingdings"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endParaRPr lang="en-US" sz="2500" dirty="0">
              <a:solidFill>
                <a:srgbClr val="000000"/>
              </a:solidFill>
              <a:ea typeface="Arial Unicode MS" pitchFamily="34" charset="-128"/>
            </a:endParaRPr>
          </a:p>
          <a:p>
            <a:pPr marL="290513" indent="-231775" algn="just">
              <a:spcAft>
                <a:spcPts val="600"/>
              </a:spcAft>
              <a:buSzPct val="85000"/>
              <a:buFont typeface="Wingdings"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endParaRPr lang="en-US" sz="2500" dirty="0">
              <a:solidFill>
                <a:srgbClr val="000000"/>
              </a:solidFill>
              <a:ea typeface="Arial Unicode MS" pitchFamily="34" charset="-128"/>
            </a:endParaRPr>
          </a:p>
          <a:p>
            <a:pPr marL="290513" indent="-231775" algn="just">
              <a:spcAft>
                <a:spcPts val="600"/>
              </a:spcAft>
              <a:buSzPct val="85000"/>
              <a:buFont typeface="Wingdings"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endParaRPr lang="en-US" sz="2500" dirty="0">
              <a:solidFill>
                <a:srgbClr val="000000"/>
              </a:solidFill>
              <a:ea typeface="Arial Unicode MS" pitchFamily="34" charset="-128"/>
            </a:endParaRPr>
          </a:p>
          <a:p>
            <a:pPr marL="290513" indent="-231775" algn="just">
              <a:spcAft>
                <a:spcPts val="600"/>
              </a:spcAft>
              <a:buSzPct val="85000"/>
              <a:buFont typeface="Wingdings"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500" dirty="0">
                <a:solidFill>
                  <a:srgbClr val="000000"/>
                </a:solidFill>
                <a:ea typeface="Arial Unicode MS" pitchFamily="34" charset="-128"/>
              </a:rPr>
              <a:t>Is Export turnover included????</a:t>
            </a:r>
          </a:p>
        </p:txBody>
      </p:sp>
    </p:spTree>
    <p:extLst>
      <p:ext uri="{BB962C8B-B14F-4D97-AF65-F5344CB8AC3E}">
        <p14:creationId xmlns:p14="http://schemas.microsoft.com/office/powerpoint/2010/main" val="934676657"/>
      </p:ext>
    </p:extLst>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190900"/>
            <a:ext cx="7315200" cy="553998"/>
          </a:xfrm>
          <a:prstGeom prst="rect">
            <a:avLst/>
          </a:prstGeom>
        </p:spPr>
        <p:txBody>
          <a:bodyPr wrap="square">
            <a:spAutoFit/>
          </a:bodyPr>
          <a:lstStyle/>
          <a:p>
            <a:r>
              <a:rPr lang="en-US" sz="3000" b="1" dirty="0"/>
              <a:t>Benefits of TReDS Portal Registration</a:t>
            </a:r>
            <a:endParaRPr lang="en-US" sz="3000" dirty="0"/>
          </a:p>
        </p:txBody>
      </p:sp>
      <p:sp>
        <p:nvSpPr>
          <p:cNvPr id="8" name="Text Box 3"/>
          <p:cNvSpPr txBox="1">
            <a:spLocks noChangeArrowheads="1"/>
          </p:cNvSpPr>
          <p:nvPr/>
        </p:nvSpPr>
        <p:spPr bwMode="auto">
          <a:xfrm>
            <a:off x="228600" y="838200"/>
            <a:ext cx="8686800" cy="5562600"/>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lIns="90000" tIns="46800" rIns="90000" bIns="46800"/>
          <a:lstStyle/>
          <a:p>
            <a:pPr marL="58738" algn="just">
              <a:spcAft>
                <a:spcPts val="600"/>
              </a:spcAft>
              <a:buSzPct val="85000"/>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400" dirty="0"/>
              <a:t>What is TReDS Portal:</a:t>
            </a:r>
          </a:p>
          <a:p>
            <a:pPr marL="515938" indent="-457200" algn="just">
              <a:spcAft>
                <a:spcPts val="600"/>
              </a:spcAft>
              <a:buSzPct val="85000"/>
              <a:buFont typeface="Wingdings" panose="05000000000000000000"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400" dirty="0"/>
              <a:t>Trade Receivables Discounting System is a step by the RBI to regulate the trade receivables between MSMEs, Large Corporates and Financiers. </a:t>
            </a:r>
          </a:p>
          <a:p>
            <a:pPr marL="515938" indent="-457200" algn="just">
              <a:spcAft>
                <a:spcPts val="600"/>
              </a:spcAft>
              <a:buSzPct val="85000"/>
              <a:buFont typeface="Wingdings" panose="05000000000000000000"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400" dirty="0"/>
              <a:t>TReDS is an institutional mechanism set up in order to facilitate the discounting of trade receivables of MSMEs from corporate buyers through invoice discounting by multiple financiers. </a:t>
            </a:r>
          </a:p>
          <a:p>
            <a:pPr marL="515938" indent="-457200" algn="just">
              <a:spcAft>
                <a:spcPts val="600"/>
              </a:spcAft>
              <a:buSzPct val="85000"/>
              <a:buFont typeface="Wingdings" panose="05000000000000000000"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400" dirty="0"/>
              <a:t>This step is deemed to augment the trade account receivable management of the micro small &amp; medium enterprises.</a:t>
            </a:r>
          </a:p>
          <a:p>
            <a:pPr marL="515938" indent="-457200" algn="just">
              <a:spcAft>
                <a:spcPts val="600"/>
              </a:spcAft>
              <a:buSzPct val="85000"/>
              <a:buFont typeface="Wingdings" panose="05000000000000000000"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400" dirty="0"/>
              <a:t>3 portals available for </a:t>
            </a:r>
            <a:r>
              <a:rPr lang="en-US" sz="2400" dirty="0" err="1"/>
              <a:t>TReDS</a:t>
            </a:r>
            <a:r>
              <a:rPr lang="en-US" sz="2400" dirty="0"/>
              <a:t>:</a:t>
            </a:r>
          </a:p>
          <a:p>
            <a:pPr marL="58738" algn="just">
              <a:spcAft>
                <a:spcPts val="600"/>
              </a:spcAft>
              <a:buSzPct val="85000"/>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400" dirty="0"/>
              <a:t>		www.rxil.in </a:t>
            </a:r>
          </a:p>
          <a:p>
            <a:pPr marL="58738" algn="just">
              <a:spcAft>
                <a:spcPts val="600"/>
              </a:spcAft>
              <a:buSzPct val="85000"/>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400" dirty="0"/>
              <a:t>		www.m1exchange.com</a:t>
            </a:r>
          </a:p>
          <a:p>
            <a:pPr marL="58738" algn="just">
              <a:spcAft>
                <a:spcPts val="600"/>
              </a:spcAft>
              <a:buSzPct val="85000"/>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400" dirty="0"/>
              <a:t>		www.invoicemart.com</a:t>
            </a:r>
          </a:p>
        </p:txBody>
      </p:sp>
    </p:spTree>
    <p:extLst>
      <p:ext uri="{BB962C8B-B14F-4D97-AF65-F5344CB8AC3E}">
        <p14:creationId xmlns:p14="http://schemas.microsoft.com/office/powerpoint/2010/main" val="1941250486"/>
      </p:ext>
    </p:extLst>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190900"/>
            <a:ext cx="7315200" cy="553998"/>
          </a:xfrm>
          <a:prstGeom prst="rect">
            <a:avLst/>
          </a:prstGeom>
        </p:spPr>
        <p:txBody>
          <a:bodyPr wrap="square">
            <a:spAutoFit/>
          </a:bodyPr>
          <a:lstStyle/>
          <a:p>
            <a:r>
              <a:rPr lang="en-US" sz="3000" b="1" dirty="0"/>
              <a:t>Benefits of TReDS Portal Registration</a:t>
            </a:r>
            <a:endParaRPr lang="en-US" sz="3000" dirty="0"/>
          </a:p>
        </p:txBody>
      </p:sp>
      <p:sp>
        <p:nvSpPr>
          <p:cNvPr id="8" name="Text Box 3"/>
          <p:cNvSpPr txBox="1">
            <a:spLocks noChangeArrowheads="1"/>
          </p:cNvSpPr>
          <p:nvPr/>
        </p:nvSpPr>
        <p:spPr bwMode="auto">
          <a:xfrm>
            <a:off x="228600" y="838200"/>
            <a:ext cx="8686800" cy="4876800"/>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lIns="90000" tIns="46800" rIns="90000" bIns="46800"/>
          <a:lstStyle/>
          <a:p>
            <a:pPr marL="58738" algn="just">
              <a:spcAft>
                <a:spcPts val="600"/>
              </a:spcAft>
              <a:buSzPct val="85000"/>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800" b="1" dirty="0"/>
              <a:t>Benefits of TReDS Portal:</a:t>
            </a:r>
            <a:endParaRPr lang="en-US" sz="2800" b="1" dirty="0">
              <a:solidFill>
                <a:srgbClr val="000000"/>
              </a:solidFill>
              <a:ea typeface="Arial Unicode MS" pitchFamily="34" charset="-128"/>
            </a:endParaRPr>
          </a:p>
          <a:p>
            <a:pPr marL="457200" indent="-457200">
              <a:buFont typeface="Arial" panose="020B0604020202020204" pitchFamily="34" charset="0"/>
              <a:buChar char="•"/>
            </a:pPr>
            <a:r>
              <a:rPr lang="en-US" sz="2800" dirty="0"/>
              <a:t>Easy Access to Working Capital</a:t>
            </a:r>
          </a:p>
          <a:p>
            <a:pPr marL="457200" indent="-457200">
              <a:buFont typeface="Arial" panose="020B0604020202020204" pitchFamily="34" charset="0"/>
              <a:buChar char="•"/>
            </a:pPr>
            <a:r>
              <a:rPr lang="en-US" sz="2800" dirty="0"/>
              <a:t>Collateral Free Funding</a:t>
            </a:r>
          </a:p>
          <a:p>
            <a:pPr marL="457200" indent="-457200">
              <a:buFont typeface="Arial" panose="020B0604020202020204" pitchFamily="34" charset="0"/>
              <a:buChar char="•"/>
            </a:pPr>
            <a:r>
              <a:rPr lang="en-US" sz="2800" dirty="0"/>
              <a:t>Get Funds in 24Hrs</a:t>
            </a:r>
          </a:p>
          <a:p>
            <a:pPr marL="457200" indent="-457200">
              <a:buFont typeface="Arial" panose="020B0604020202020204" pitchFamily="34" charset="0"/>
              <a:buChar char="•"/>
            </a:pPr>
            <a:r>
              <a:rPr lang="en-US" sz="2800" dirty="0"/>
              <a:t>Seamless &amp; Secure Digital Platform</a:t>
            </a:r>
          </a:p>
          <a:p>
            <a:pPr marL="457200" indent="-457200">
              <a:buFont typeface="Arial" panose="020B0604020202020204" pitchFamily="34" charset="0"/>
              <a:buChar char="•"/>
            </a:pPr>
            <a:r>
              <a:rPr lang="en-US" sz="2800" dirty="0"/>
              <a:t>Faster Business Expansion &amp; Growth</a:t>
            </a:r>
          </a:p>
          <a:p>
            <a:pPr marL="457200" indent="-457200">
              <a:buFont typeface="Arial" panose="020B0604020202020204" pitchFamily="34" charset="0"/>
              <a:buChar char="•"/>
            </a:pPr>
            <a:r>
              <a:rPr lang="en-US" sz="2800" dirty="0"/>
              <a:t>Off Balance Sheet Bill Discounting</a:t>
            </a:r>
          </a:p>
          <a:p>
            <a:pPr marL="457200" indent="-457200">
              <a:buFont typeface="Arial" panose="020B0604020202020204" pitchFamily="34" charset="0"/>
              <a:buChar char="•"/>
            </a:pPr>
            <a:r>
              <a:rPr lang="en-US" sz="2800" dirty="0"/>
              <a:t>Competitive Discount Rates</a:t>
            </a:r>
          </a:p>
          <a:p>
            <a:pPr marL="515938" indent="-457200" algn="just">
              <a:spcAft>
                <a:spcPts val="600"/>
              </a:spcAft>
              <a:buSzPct val="85000"/>
              <a:buFont typeface="Wingdings" panose="05000000000000000000"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endParaRPr lang="en-US" sz="2500" dirty="0">
              <a:solidFill>
                <a:srgbClr val="000000"/>
              </a:solidFill>
              <a:ea typeface="Arial Unicode MS" pitchFamily="34" charset="-128"/>
            </a:endParaRPr>
          </a:p>
        </p:txBody>
      </p:sp>
    </p:spTree>
    <p:extLst>
      <p:ext uri="{BB962C8B-B14F-4D97-AF65-F5344CB8AC3E}">
        <p14:creationId xmlns:p14="http://schemas.microsoft.com/office/powerpoint/2010/main" val="3545345900"/>
      </p:ext>
    </p:extLst>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0" y="2286000"/>
            <a:ext cx="9144000" cy="2057400"/>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lIns="90000" tIns="46800" rIns="90000" bIns="46800"/>
          <a:lstStyle/>
          <a:p>
            <a:pPr marL="58738" algn="ctr">
              <a:spcAft>
                <a:spcPts val="600"/>
              </a:spcAft>
              <a:buSzPct val="85000"/>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4500" b="1" dirty="0">
                <a:solidFill>
                  <a:schemeClr val="accent4">
                    <a:lumMod val="75000"/>
                  </a:schemeClr>
                </a:solidFill>
                <a:ea typeface="Arial Unicode MS" pitchFamily="34" charset="-128"/>
              </a:rPr>
              <a:t>MSME SAMADHAAN</a:t>
            </a:r>
          </a:p>
        </p:txBody>
      </p:sp>
      <p:sp>
        <p:nvSpPr>
          <p:cNvPr id="20485" name="TextBox 5"/>
          <p:cNvSpPr txBox="1">
            <a:spLocks noChangeArrowheads="1"/>
          </p:cNvSpPr>
          <p:nvPr/>
        </p:nvSpPr>
        <p:spPr bwMode="auto">
          <a:xfrm>
            <a:off x="6705600" y="6581775"/>
            <a:ext cx="2438400" cy="261610"/>
          </a:xfrm>
          <a:prstGeom prst="rect">
            <a:avLst/>
          </a:prstGeom>
          <a:noFill/>
          <a:ln w="9525">
            <a:noFill/>
            <a:miter lim="800000"/>
            <a:headEnd/>
            <a:tailEnd/>
          </a:ln>
        </p:spPr>
        <p:txBody>
          <a:bodyPr wrap="square">
            <a:spAutoFit/>
          </a:bodyPr>
          <a:lstStyle/>
          <a:p>
            <a:pPr algn="r"/>
            <a:r>
              <a:rPr lang="en-US" sz="1100" i="1" dirty="0">
                <a:solidFill>
                  <a:schemeClr val="tx1"/>
                </a:solidFill>
              </a:rPr>
              <a:t>Strictly Private &amp; Confidential</a:t>
            </a:r>
          </a:p>
        </p:txBody>
      </p:sp>
    </p:spTree>
    <p:extLst>
      <p:ext uri="{BB962C8B-B14F-4D97-AF65-F5344CB8AC3E}">
        <p14:creationId xmlns:p14="http://schemas.microsoft.com/office/powerpoint/2010/main" val="34530691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190900"/>
            <a:ext cx="7315200" cy="553998"/>
          </a:xfrm>
          <a:prstGeom prst="rect">
            <a:avLst/>
          </a:prstGeom>
        </p:spPr>
        <p:txBody>
          <a:bodyPr wrap="square">
            <a:spAutoFit/>
          </a:bodyPr>
          <a:lstStyle/>
          <a:p>
            <a:r>
              <a:rPr lang="en-US" sz="3000" b="1" dirty="0"/>
              <a:t>MSME Samadhaan and Its Benefits</a:t>
            </a:r>
            <a:endParaRPr lang="en-US" sz="3000" dirty="0"/>
          </a:p>
        </p:txBody>
      </p:sp>
      <p:sp>
        <p:nvSpPr>
          <p:cNvPr id="8" name="Text Box 3"/>
          <p:cNvSpPr txBox="1">
            <a:spLocks noChangeArrowheads="1"/>
          </p:cNvSpPr>
          <p:nvPr/>
        </p:nvSpPr>
        <p:spPr bwMode="auto">
          <a:xfrm>
            <a:off x="228600" y="838200"/>
            <a:ext cx="8686800" cy="5828900"/>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lIns="90000" tIns="46800" rIns="90000" bIns="46800"/>
          <a:lstStyle/>
          <a:p>
            <a:pPr marL="58738" algn="just">
              <a:spcAft>
                <a:spcPts val="600"/>
              </a:spcAft>
              <a:buSzPct val="85000"/>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800" b="1" dirty="0"/>
              <a:t>What is MSME Samadhaan:</a:t>
            </a:r>
            <a:endParaRPr lang="en-US" sz="2800" b="1" dirty="0">
              <a:solidFill>
                <a:srgbClr val="000000"/>
              </a:solidFill>
              <a:ea typeface="Arial Unicode MS" pitchFamily="34" charset="-128"/>
            </a:endParaRPr>
          </a:p>
          <a:p>
            <a:r>
              <a:rPr lang="en-US" sz="2500" dirty="0">
                <a:solidFill>
                  <a:srgbClr val="000000"/>
                </a:solidFill>
                <a:ea typeface="Arial Unicode MS" pitchFamily="34" charset="-128"/>
              </a:rPr>
              <a:t>MSME SAMADHAAN- Mechanism to resolve Delayed Payments to Micro and Small Enterprises under Micro, Small and Medium Enterprise Development (MSMED) Act, 2006</a:t>
            </a:r>
          </a:p>
          <a:p>
            <a:endParaRPr lang="en-US" sz="2500" dirty="0">
              <a:solidFill>
                <a:srgbClr val="000000"/>
              </a:solidFill>
              <a:ea typeface="Arial Unicode MS" pitchFamily="34" charset="-128"/>
            </a:endParaRPr>
          </a:p>
          <a:p>
            <a:r>
              <a:rPr lang="en-US" sz="2800" b="1" dirty="0">
                <a:solidFill>
                  <a:srgbClr val="000000"/>
                </a:solidFill>
                <a:ea typeface="Arial Unicode MS" pitchFamily="34" charset="-128"/>
              </a:rPr>
              <a:t>It falls under MSMED Act 2006 </a:t>
            </a:r>
          </a:p>
          <a:p>
            <a:pPr marL="457200" indent="-457200">
              <a:buFont typeface="Arial" panose="020B0604020202020204" pitchFamily="34" charset="0"/>
              <a:buChar char="•"/>
            </a:pPr>
            <a:r>
              <a:rPr lang="en-US" sz="2800" dirty="0"/>
              <a:t>The Micro, Small and Medium Enterprise Development (MSMED) Act, 2006 contains provisions of Delayed Payment to </a:t>
            </a:r>
            <a:r>
              <a:rPr lang="en-US" sz="2800" dirty="0">
                <a:solidFill>
                  <a:srgbClr val="FF0000"/>
                </a:solidFill>
              </a:rPr>
              <a:t>Micro and Small</a:t>
            </a:r>
            <a:r>
              <a:rPr lang="en-US" sz="2800" dirty="0"/>
              <a:t> Enterprise (MSEs). (Section 15- 24). </a:t>
            </a:r>
          </a:p>
          <a:p>
            <a:pPr marL="457200" indent="-457200">
              <a:buFont typeface="Arial" panose="020B0604020202020204" pitchFamily="34" charset="0"/>
              <a:buChar char="•"/>
            </a:pPr>
            <a:r>
              <a:rPr lang="en-US" sz="2800" dirty="0"/>
              <a:t>State Governments to establish Micro and Small Enterprise Facilitation Council (MSEFC) for settlement of disputes on getting references/filing on Delayed payments. (Section 20 and 21)</a:t>
            </a:r>
            <a:endParaRPr lang="en-US" sz="2500" dirty="0">
              <a:solidFill>
                <a:srgbClr val="000000"/>
              </a:solidFill>
              <a:ea typeface="Arial Unicode MS" pitchFamily="34" charset="-128"/>
            </a:endParaRPr>
          </a:p>
        </p:txBody>
      </p:sp>
    </p:spTree>
    <p:extLst>
      <p:ext uri="{BB962C8B-B14F-4D97-AF65-F5344CB8AC3E}">
        <p14:creationId xmlns:p14="http://schemas.microsoft.com/office/powerpoint/2010/main" val="206049627"/>
      </p:ext>
    </p:extLst>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190900"/>
            <a:ext cx="7315200" cy="553998"/>
          </a:xfrm>
          <a:prstGeom prst="rect">
            <a:avLst/>
          </a:prstGeom>
        </p:spPr>
        <p:txBody>
          <a:bodyPr wrap="square">
            <a:spAutoFit/>
          </a:bodyPr>
          <a:lstStyle/>
          <a:p>
            <a:r>
              <a:rPr lang="en-US" sz="3000" b="1" dirty="0"/>
              <a:t>Some Key Data of MSME Samadhaan</a:t>
            </a:r>
            <a:endParaRPr lang="en-US" sz="3000" dirty="0"/>
          </a:p>
        </p:txBody>
      </p:sp>
      <p:pic>
        <p:nvPicPr>
          <p:cNvPr id="3" name="Picture 2">
            <a:extLst>
              <a:ext uri="{FF2B5EF4-FFF2-40B4-BE49-F238E27FC236}">
                <a16:creationId xmlns:a16="http://schemas.microsoft.com/office/drawing/2014/main" id="{C629A497-AB47-A514-D4E6-5965C308714A}"/>
              </a:ext>
            </a:extLst>
          </p:cNvPr>
          <p:cNvPicPr>
            <a:picLocks noChangeAspect="1"/>
          </p:cNvPicPr>
          <p:nvPr/>
        </p:nvPicPr>
        <p:blipFill>
          <a:blip r:embed="rId3"/>
          <a:stretch>
            <a:fillRect/>
          </a:stretch>
        </p:blipFill>
        <p:spPr>
          <a:xfrm>
            <a:off x="0" y="1745152"/>
            <a:ext cx="9144000" cy="3367695"/>
          </a:xfrm>
          <a:prstGeom prst="rect">
            <a:avLst/>
          </a:prstGeom>
        </p:spPr>
      </p:pic>
    </p:spTree>
    <p:extLst>
      <p:ext uri="{BB962C8B-B14F-4D97-AF65-F5344CB8AC3E}">
        <p14:creationId xmlns:p14="http://schemas.microsoft.com/office/powerpoint/2010/main" val="3473224704"/>
      </p:ext>
    </p:extLst>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190900"/>
            <a:ext cx="7315200" cy="553998"/>
          </a:xfrm>
          <a:prstGeom prst="rect">
            <a:avLst/>
          </a:prstGeom>
        </p:spPr>
        <p:txBody>
          <a:bodyPr wrap="square">
            <a:spAutoFit/>
          </a:bodyPr>
          <a:lstStyle/>
          <a:p>
            <a:r>
              <a:rPr lang="en-US" sz="3000" b="1" dirty="0"/>
              <a:t>View of MSME Samadhaan Website</a:t>
            </a:r>
            <a:endParaRPr lang="en-US" sz="3000" dirty="0"/>
          </a:p>
        </p:txBody>
      </p:sp>
      <p:pic>
        <p:nvPicPr>
          <p:cNvPr id="3" name="Picture 2"/>
          <p:cNvPicPr>
            <a:picLocks noChangeAspect="1"/>
          </p:cNvPicPr>
          <p:nvPr/>
        </p:nvPicPr>
        <p:blipFill rotWithShape="1">
          <a:blip r:embed="rId3"/>
          <a:srcRect t="5556" r="5416" b="5556"/>
          <a:stretch/>
        </p:blipFill>
        <p:spPr>
          <a:xfrm>
            <a:off x="0" y="914400"/>
            <a:ext cx="9081136" cy="4800600"/>
          </a:xfrm>
          <a:prstGeom prst="rect">
            <a:avLst/>
          </a:prstGeom>
        </p:spPr>
      </p:pic>
    </p:spTree>
    <p:extLst>
      <p:ext uri="{BB962C8B-B14F-4D97-AF65-F5344CB8AC3E}">
        <p14:creationId xmlns:p14="http://schemas.microsoft.com/office/powerpoint/2010/main" val="1026362903"/>
      </p:ext>
    </p:extLst>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190900"/>
            <a:ext cx="7315200" cy="553998"/>
          </a:xfrm>
          <a:prstGeom prst="rect">
            <a:avLst/>
          </a:prstGeom>
        </p:spPr>
        <p:txBody>
          <a:bodyPr wrap="square">
            <a:spAutoFit/>
          </a:bodyPr>
          <a:lstStyle/>
          <a:p>
            <a:r>
              <a:rPr lang="en-US" sz="3000" b="1" dirty="0"/>
              <a:t>MSME Samadhaan and Its Benefits</a:t>
            </a:r>
            <a:endParaRPr lang="en-US" sz="3000" dirty="0"/>
          </a:p>
        </p:txBody>
      </p:sp>
      <p:sp>
        <p:nvSpPr>
          <p:cNvPr id="8" name="Text Box 3"/>
          <p:cNvSpPr txBox="1">
            <a:spLocks noChangeArrowheads="1"/>
          </p:cNvSpPr>
          <p:nvPr/>
        </p:nvSpPr>
        <p:spPr bwMode="auto">
          <a:xfrm>
            <a:off x="228600" y="685800"/>
            <a:ext cx="8839200" cy="6172200"/>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lIns="90000" tIns="46800" rIns="90000" bIns="46800"/>
          <a:lstStyle/>
          <a:p>
            <a:r>
              <a:rPr lang="en-US" sz="2500" b="1" dirty="0"/>
              <a:t>Nature of assistance:</a:t>
            </a:r>
          </a:p>
          <a:p>
            <a:pPr marL="457200" indent="-457200">
              <a:buFont typeface="Arial" panose="020B0604020202020204" pitchFamily="34" charset="0"/>
              <a:buChar char="•"/>
            </a:pPr>
            <a:r>
              <a:rPr lang="en-US" sz="2500" dirty="0"/>
              <a:t>MSEFC of the State after examining the case filed by MSE unit will issue directions to the buyer unit for payment of due amount along with interest as per the provisions under the MSMED Act 2006.</a:t>
            </a:r>
          </a:p>
          <a:p>
            <a:pPr marL="457200" indent="-457200">
              <a:buFont typeface="Arial" panose="020B0604020202020204" pitchFamily="34" charset="0"/>
              <a:buChar char="•"/>
            </a:pPr>
            <a:endParaRPr lang="en-US" sz="2500" dirty="0">
              <a:solidFill>
                <a:srgbClr val="000000"/>
              </a:solidFill>
              <a:ea typeface="Arial Unicode MS" pitchFamily="34" charset="-128"/>
            </a:endParaRPr>
          </a:p>
          <a:p>
            <a:r>
              <a:rPr lang="en-US" sz="2500" b="1" dirty="0"/>
              <a:t>Who can apply</a:t>
            </a:r>
          </a:p>
          <a:p>
            <a:pPr marL="457200" indent="-457200">
              <a:buFont typeface="Arial" panose="020B0604020202020204" pitchFamily="34" charset="0"/>
              <a:buChar char="•"/>
            </a:pPr>
            <a:r>
              <a:rPr lang="en-US" sz="2500" dirty="0"/>
              <a:t>Any Micro or small enterprise </a:t>
            </a:r>
            <a:r>
              <a:rPr lang="en-US" sz="2500" b="1" dirty="0"/>
              <a:t>(Not Medium)</a:t>
            </a:r>
            <a:r>
              <a:rPr lang="en-US" sz="2500" dirty="0"/>
              <a:t> having </a:t>
            </a:r>
            <a:r>
              <a:rPr lang="en-US" sz="2500" b="1" dirty="0"/>
              <a:t>valid Udyam Registration</a:t>
            </a:r>
            <a:r>
              <a:rPr lang="en-US" sz="2500" dirty="0"/>
              <a:t> can apply.</a:t>
            </a:r>
          </a:p>
          <a:p>
            <a:pPr marL="457200" indent="-457200">
              <a:buFont typeface="Arial" panose="020B0604020202020204" pitchFamily="34" charset="0"/>
              <a:buChar char="•"/>
            </a:pPr>
            <a:r>
              <a:rPr lang="en-US" sz="2500" dirty="0">
                <a:solidFill>
                  <a:srgbClr val="000000"/>
                </a:solidFill>
                <a:ea typeface="Arial Unicode MS" pitchFamily="34" charset="-128"/>
              </a:rPr>
              <a:t>Registration of case on MSME Samadhaan website is free of cost</a:t>
            </a:r>
          </a:p>
          <a:p>
            <a:pPr marL="457200" indent="-457200">
              <a:buFont typeface="Arial" panose="020B0604020202020204" pitchFamily="34" charset="0"/>
              <a:buChar char="•"/>
            </a:pPr>
            <a:r>
              <a:rPr lang="en-US" sz="2500" dirty="0">
                <a:solidFill>
                  <a:srgbClr val="000000"/>
                </a:solidFill>
                <a:ea typeface="Arial Unicode MS" pitchFamily="34" charset="-128"/>
              </a:rPr>
              <a:t>A professional like CA can assist in filing of application on portal</a:t>
            </a:r>
          </a:p>
          <a:p>
            <a:pPr marL="457200" indent="-457200">
              <a:buFont typeface="Arial" panose="020B0604020202020204" pitchFamily="34" charset="0"/>
              <a:buChar char="•"/>
            </a:pPr>
            <a:r>
              <a:rPr lang="en-US" sz="2500" dirty="0">
                <a:solidFill>
                  <a:srgbClr val="000000"/>
                </a:solidFill>
                <a:ea typeface="Arial Unicode MS" pitchFamily="34" charset="-128"/>
              </a:rPr>
              <a:t>MSME Samadhaan is available only for Manufacturers and Service Providers. </a:t>
            </a:r>
            <a:r>
              <a:rPr lang="en-US" sz="2500" b="1" dirty="0">
                <a:solidFill>
                  <a:srgbClr val="000000"/>
                </a:solidFill>
                <a:ea typeface="Arial Unicode MS" pitchFamily="34" charset="-128"/>
              </a:rPr>
              <a:t>(Not for Wholesale and retail Traders)</a:t>
            </a:r>
            <a:r>
              <a:rPr lang="en-US" sz="2500" dirty="0">
                <a:solidFill>
                  <a:srgbClr val="000000"/>
                </a:solidFill>
                <a:ea typeface="Arial Unicode MS" pitchFamily="34" charset="-128"/>
              </a:rPr>
              <a:t> </a:t>
            </a:r>
          </a:p>
          <a:p>
            <a:pPr marL="457200" indent="-457200">
              <a:buFont typeface="Arial" panose="020B0604020202020204" pitchFamily="34" charset="0"/>
              <a:buChar char="•"/>
            </a:pPr>
            <a:r>
              <a:rPr lang="en-US" sz="2500" dirty="0">
                <a:solidFill>
                  <a:srgbClr val="000000"/>
                </a:solidFill>
                <a:highlight>
                  <a:srgbClr val="FFFF00"/>
                </a:highlight>
                <a:ea typeface="Arial Unicode MS" pitchFamily="34" charset="-128"/>
              </a:rPr>
              <a:t>Can a CA firm also file case under MSME Samadhan to recover its dues????</a:t>
            </a:r>
          </a:p>
          <a:p>
            <a:pPr marL="457200" indent="-457200">
              <a:buFont typeface="Arial" panose="020B0604020202020204" pitchFamily="34" charset="0"/>
              <a:buChar char="•"/>
            </a:pPr>
            <a:endParaRPr lang="en-US" sz="2500" dirty="0">
              <a:solidFill>
                <a:srgbClr val="000000"/>
              </a:solidFill>
              <a:ea typeface="Arial Unicode MS" pitchFamily="34" charset="-128"/>
            </a:endParaRPr>
          </a:p>
        </p:txBody>
      </p:sp>
    </p:spTree>
    <p:extLst>
      <p:ext uri="{BB962C8B-B14F-4D97-AF65-F5344CB8AC3E}">
        <p14:creationId xmlns:p14="http://schemas.microsoft.com/office/powerpoint/2010/main" val="3829571710"/>
      </p:ext>
    </p:extLst>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190900"/>
            <a:ext cx="7315200" cy="553998"/>
          </a:xfrm>
          <a:prstGeom prst="rect">
            <a:avLst/>
          </a:prstGeom>
        </p:spPr>
        <p:txBody>
          <a:bodyPr wrap="square">
            <a:spAutoFit/>
          </a:bodyPr>
          <a:lstStyle/>
          <a:p>
            <a:r>
              <a:rPr lang="en-US" sz="3000" b="1" dirty="0"/>
              <a:t>MSME Samadhaan and Its Benefits</a:t>
            </a:r>
            <a:endParaRPr lang="en-US" sz="3000" dirty="0"/>
          </a:p>
        </p:txBody>
      </p:sp>
      <p:sp>
        <p:nvSpPr>
          <p:cNvPr id="8" name="Text Box 3"/>
          <p:cNvSpPr txBox="1">
            <a:spLocks noChangeArrowheads="1"/>
          </p:cNvSpPr>
          <p:nvPr/>
        </p:nvSpPr>
        <p:spPr bwMode="auto">
          <a:xfrm>
            <a:off x="228600" y="838200"/>
            <a:ext cx="8686800" cy="5410200"/>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lIns="90000" tIns="46800" rIns="90000" bIns="46800"/>
          <a:lstStyle/>
          <a:p>
            <a:r>
              <a:rPr lang="en-US" sz="2800" b="1" dirty="0"/>
              <a:t>Key Documents Required:</a:t>
            </a:r>
          </a:p>
          <a:p>
            <a:pPr marL="457200" indent="-457200">
              <a:buFont typeface="Arial" panose="020B0604020202020204" pitchFamily="34" charset="0"/>
              <a:buChar char="•"/>
            </a:pPr>
            <a:r>
              <a:rPr lang="en-US" sz="2800" dirty="0"/>
              <a:t>PDF documents of work orders of Respondent and invoices generated against those orders</a:t>
            </a:r>
          </a:p>
          <a:p>
            <a:pPr marL="457200" indent="-457200">
              <a:buFont typeface="Arial" panose="020B0604020202020204" pitchFamily="34" charset="0"/>
              <a:buChar char="•"/>
            </a:pPr>
            <a:endParaRPr lang="en-US" sz="2800" dirty="0">
              <a:solidFill>
                <a:srgbClr val="000000"/>
              </a:solidFill>
              <a:ea typeface="Arial Unicode MS" pitchFamily="34" charset="-128"/>
            </a:endParaRPr>
          </a:p>
          <a:p>
            <a:pPr marL="457200" indent="-457200">
              <a:buFont typeface="Arial" panose="020B0604020202020204" pitchFamily="34" charset="0"/>
              <a:buChar char="•"/>
            </a:pPr>
            <a:r>
              <a:rPr lang="en-US" sz="2800" dirty="0"/>
              <a:t>In case the purchase order is oral an affidavit to that effect is to be submitted</a:t>
            </a:r>
            <a:endParaRPr lang="en-US" sz="2500" dirty="0">
              <a:solidFill>
                <a:srgbClr val="000000"/>
              </a:solidFill>
              <a:ea typeface="Arial Unicode MS" pitchFamily="34" charset="-128"/>
            </a:endParaRPr>
          </a:p>
        </p:txBody>
      </p:sp>
    </p:spTree>
    <p:extLst>
      <p:ext uri="{BB962C8B-B14F-4D97-AF65-F5344CB8AC3E}">
        <p14:creationId xmlns:p14="http://schemas.microsoft.com/office/powerpoint/2010/main" val="4038450173"/>
      </p:ext>
    </p:extLst>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190900"/>
            <a:ext cx="7315200" cy="553998"/>
          </a:xfrm>
          <a:prstGeom prst="rect">
            <a:avLst/>
          </a:prstGeom>
        </p:spPr>
        <p:txBody>
          <a:bodyPr wrap="square">
            <a:spAutoFit/>
          </a:bodyPr>
          <a:lstStyle/>
          <a:p>
            <a:r>
              <a:rPr lang="en-US" sz="3000" b="1" dirty="0"/>
              <a:t>MSME Samadhaan and Its Benefits</a:t>
            </a:r>
            <a:endParaRPr lang="en-US" sz="3000" dirty="0"/>
          </a:p>
        </p:txBody>
      </p:sp>
      <p:sp>
        <p:nvSpPr>
          <p:cNvPr id="8" name="Text Box 3"/>
          <p:cNvSpPr txBox="1">
            <a:spLocks noChangeArrowheads="1"/>
          </p:cNvSpPr>
          <p:nvPr/>
        </p:nvSpPr>
        <p:spPr bwMode="auto">
          <a:xfrm>
            <a:off x="228600" y="838200"/>
            <a:ext cx="8686800" cy="5486400"/>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lIns="90000" tIns="46800" rIns="90000" bIns="46800"/>
          <a:lstStyle/>
          <a:p>
            <a:r>
              <a:rPr lang="en-US" sz="2800" b="1" dirty="0"/>
              <a:t>Salient Features:</a:t>
            </a:r>
          </a:p>
          <a:p>
            <a:pPr marL="457200" indent="-457200">
              <a:buFont typeface="Arial" panose="020B0604020202020204" pitchFamily="34" charset="0"/>
              <a:buChar char="•"/>
            </a:pPr>
            <a:r>
              <a:rPr lang="en-US" sz="2800" dirty="0"/>
              <a:t>The buyer is liable to pay compound interest with the monthly rests to the supplier on the amount at the </a:t>
            </a:r>
            <a:r>
              <a:rPr lang="en-US" sz="2800" b="1" dirty="0"/>
              <a:t>three times</a:t>
            </a:r>
            <a:r>
              <a:rPr lang="en-US" sz="2800" dirty="0"/>
              <a:t> of the bank rate notified by RBI in case he does not make payment to the supplier for his supplies of goods or services within 15days / 45 days of the acceptance of the goods/service rendered. (Section 16)</a:t>
            </a:r>
          </a:p>
        </p:txBody>
      </p:sp>
    </p:spTree>
    <p:extLst>
      <p:ext uri="{BB962C8B-B14F-4D97-AF65-F5344CB8AC3E}">
        <p14:creationId xmlns:p14="http://schemas.microsoft.com/office/powerpoint/2010/main" val="3091155716"/>
      </p:ext>
    </p:extLst>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190900"/>
            <a:ext cx="7315200" cy="553998"/>
          </a:xfrm>
          <a:prstGeom prst="rect">
            <a:avLst/>
          </a:prstGeom>
        </p:spPr>
        <p:txBody>
          <a:bodyPr wrap="square">
            <a:spAutoFit/>
          </a:bodyPr>
          <a:lstStyle/>
          <a:p>
            <a:r>
              <a:rPr lang="en-US" sz="3000" b="1" dirty="0"/>
              <a:t>MSME Samadhaan and Its Benefits</a:t>
            </a:r>
            <a:endParaRPr lang="en-US" sz="3000" dirty="0"/>
          </a:p>
        </p:txBody>
      </p:sp>
      <p:sp>
        <p:nvSpPr>
          <p:cNvPr id="8" name="Text Box 3"/>
          <p:cNvSpPr txBox="1">
            <a:spLocks noChangeArrowheads="1"/>
          </p:cNvSpPr>
          <p:nvPr/>
        </p:nvSpPr>
        <p:spPr bwMode="auto">
          <a:xfrm>
            <a:off x="228600" y="838200"/>
            <a:ext cx="8686800" cy="5638800"/>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lIns="90000" tIns="46800" rIns="90000" bIns="46800"/>
          <a:lstStyle/>
          <a:p>
            <a:r>
              <a:rPr lang="en-US" sz="2800" b="1" dirty="0"/>
              <a:t>Salient Features:</a:t>
            </a:r>
          </a:p>
          <a:p>
            <a:pPr marL="457200" indent="-457200">
              <a:buFont typeface="Arial" panose="020B0604020202020204" pitchFamily="34" charset="0"/>
              <a:buChar char="•"/>
            </a:pPr>
            <a:r>
              <a:rPr lang="en-US" sz="2800" dirty="0"/>
              <a:t>State Governments to notify (i) Authority for filing Entrepreneur Memorandum (ii) Rules of MSEFC and (iii) Constitution of MSEFC.</a:t>
            </a:r>
          </a:p>
          <a:p>
            <a:endParaRPr lang="en-US" sz="2800" dirty="0"/>
          </a:p>
          <a:p>
            <a:pPr marL="457200" indent="-457200">
              <a:buFont typeface="Arial" panose="020B0604020202020204" pitchFamily="34" charset="0"/>
              <a:buChar char="•"/>
            </a:pPr>
            <a:r>
              <a:rPr lang="en-US" sz="2800" dirty="0"/>
              <a:t>All States/UTs have notified Authority for Filing Entrepreneur's Memorandum, have Notified rules of MSEFC and all the 37 States/UTs have constituted MSEFCs, as per provisions laid down under MSMED Act 2006.</a:t>
            </a:r>
          </a:p>
        </p:txBody>
      </p:sp>
    </p:spTree>
    <p:extLst>
      <p:ext uri="{BB962C8B-B14F-4D97-AF65-F5344CB8AC3E}">
        <p14:creationId xmlns:p14="http://schemas.microsoft.com/office/powerpoint/2010/main" val="275200260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228600" y="838200"/>
            <a:ext cx="8686800" cy="5715000"/>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lIns="90000" tIns="46800" rIns="90000" bIns="46800"/>
          <a:lstStyle/>
          <a:p>
            <a:pPr marL="290513" indent="-231775" algn="just">
              <a:spcAft>
                <a:spcPts val="600"/>
              </a:spcAft>
              <a:buSzPct val="85000"/>
              <a:buFont typeface="Wingdings"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800" b="1" dirty="0"/>
              <a:t>Manufacturing Enterprises: </a:t>
            </a:r>
          </a:p>
          <a:p>
            <a:pPr marL="58738" algn="just">
              <a:spcAft>
                <a:spcPts val="600"/>
              </a:spcAft>
              <a:buSzPct val="85000"/>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500" dirty="0"/>
              <a:t>These are those enterprises which are engaged in the manufacture or production of goods relating to industry specified in the first schedule to the industries (Development and Regulation) Act, 1951 or employment of plant and machinery to add value to the final product.</a:t>
            </a:r>
          </a:p>
          <a:p>
            <a:pPr marL="290513" indent="-231775" algn="just">
              <a:spcAft>
                <a:spcPts val="600"/>
              </a:spcAft>
              <a:buSzPct val="85000"/>
              <a:buFont typeface="Wingdings"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endParaRPr lang="en-US" sz="1500" dirty="0"/>
          </a:p>
          <a:p>
            <a:pPr marL="290513" indent="-231775" algn="just">
              <a:spcAft>
                <a:spcPts val="600"/>
              </a:spcAft>
              <a:buSzPct val="85000"/>
              <a:buFont typeface="Wingdings"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800" b="1" dirty="0"/>
              <a:t>Plant &amp; Machinery:</a:t>
            </a:r>
          </a:p>
          <a:p>
            <a:pPr marL="58738" algn="just">
              <a:spcAft>
                <a:spcPts val="600"/>
              </a:spcAft>
              <a:buSzPct val="85000"/>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500" dirty="0"/>
              <a:t>The meaning of “plant and machinery or equipment”: This shall have the same meaning as assigned to the plant and Machinery in the Income Tax Rules, 1962, framed under the Income Tax Act, 1961. The investment shall include only all tangible assets. This excludes land and building, furniture &amp; fittings. </a:t>
            </a:r>
          </a:p>
          <a:p>
            <a:pPr marL="58738" algn="just">
              <a:spcAft>
                <a:spcPts val="600"/>
              </a:spcAft>
              <a:buSzPct val="85000"/>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500" dirty="0"/>
              <a:t>(P&amp;M cost Excluding GST and on Historical Cost).</a:t>
            </a:r>
          </a:p>
        </p:txBody>
      </p:sp>
      <p:sp>
        <p:nvSpPr>
          <p:cNvPr id="6" name="Rectangle 5"/>
          <p:cNvSpPr/>
          <p:nvPr/>
        </p:nvSpPr>
        <p:spPr>
          <a:xfrm>
            <a:off x="228600" y="190900"/>
            <a:ext cx="7315200" cy="553998"/>
          </a:xfrm>
          <a:prstGeom prst="rect">
            <a:avLst/>
          </a:prstGeom>
        </p:spPr>
        <p:txBody>
          <a:bodyPr wrap="square">
            <a:spAutoFit/>
          </a:bodyPr>
          <a:lstStyle/>
          <a:p>
            <a:r>
              <a:rPr lang="en-US" sz="3000" b="1" dirty="0"/>
              <a:t>Some Important Definitions</a:t>
            </a:r>
            <a:endParaRPr lang="en-US" sz="3000" dirty="0"/>
          </a:p>
        </p:txBody>
      </p:sp>
    </p:spTree>
    <p:extLst>
      <p:ext uri="{BB962C8B-B14F-4D97-AF65-F5344CB8AC3E}">
        <p14:creationId xmlns:p14="http://schemas.microsoft.com/office/powerpoint/2010/main" val="1731796576"/>
      </p:ext>
    </p:extLst>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190900"/>
            <a:ext cx="7315200" cy="553998"/>
          </a:xfrm>
          <a:prstGeom prst="rect">
            <a:avLst/>
          </a:prstGeom>
        </p:spPr>
        <p:txBody>
          <a:bodyPr wrap="square">
            <a:spAutoFit/>
          </a:bodyPr>
          <a:lstStyle/>
          <a:p>
            <a:r>
              <a:rPr lang="en-US" sz="3000" b="1" dirty="0"/>
              <a:t>MSME Samadhaan and Its Benefits</a:t>
            </a:r>
            <a:endParaRPr lang="en-US" sz="3000" dirty="0"/>
          </a:p>
        </p:txBody>
      </p:sp>
      <p:sp>
        <p:nvSpPr>
          <p:cNvPr id="8" name="Text Box 3"/>
          <p:cNvSpPr txBox="1">
            <a:spLocks noChangeArrowheads="1"/>
          </p:cNvSpPr>
          <p:nvPr/>
        </p:nvSpPr>
        <p:spPr bwMode="auto">
          <a:xfrm>
            <a:off x="228600" y="838200"/>
            <a:ext cx="8686800" cy="5828900"/>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lIns="90000" tIns="46800" rIns="90000" bIns="46800"/>
          <a:lstStyle/>
          <a:p>
            <a:r>
              <a:rPr lang="en-US" sz="2800" b="1" dirty="0"/>
              <a:t>Salient Features:</a:t>
            </a:r>
          </a:p>
          <a:p>
            <a:pPr marL="457200" indent="-457200">
              <a:buFont typeface="Arial" panose="020B0604020202020204" pitchFamily="34" charset="0"/>
              <a:buChar char="•"/>
            </a:pPr>
            <a:r>
              <a:rPr lang="en-US" sz="2800" dirty="0"/>
              <a:t>Every reference made to MSEFC shall be decided within a period of </a:t>
            </a:r>
            <a:r>
              <a:rPr lang="en-US" sz="2800" b="1" dirty="0"/>
              <a:t>ninety days</a:t>
            </a:r>
            <a:r>
              <a:rPr lang="en-US" sz="2800" dirty="0"/>
              <a:t> from the date of making such a reference as per provisions laid in the Act.</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MSEFC gives a chance of 3 hearings to both the parties and thereafter within 90 days, decide the case.</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If the Appellant (buyer of goods) wants to file an appeal, no application for setting aside any decree or award by the MSEFC shall be entertained by any court unless the appellant (buyer of goods) has </a:t>
            </a:r>
            <a:r>
              <a:rPr lang="en-US" sz="2800" b="1" dirty="0"/>
              <a:t>deposited with it, the 75% </a:t>
            </a:r>
            <a:r>
              <a:rPr lang="en-US" sz="2800" dirty="0"/>
              <a:t>of the award amount. (Section 19)</a:t>
            </a:r>
          </a:p>
        </p:txBody>
      </p:sp>
    </p:spTree>
    <p:extLst>
      <p:ext uri="{BB962C8B-B14F-4D97-AF65-F5344CB8AC3E}">
        <p14:creationId xmlns:p14="http://schemas.microsoft.com/office/powerpoint/2010/main" val="216557250"/>
      </p:ext>
    </p:extLst>
  </p:cSld>
  <p:clrMapOvr>
    <a:masterClrMapping/>
  </p:clrMapOvr>
  <p:transition spd="med"/>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228600" y="685800"/>
            <a:ext cx="8686800" cy="6172200"/>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lIns="90000" tIns="46800" rIns="90000" bIns="46800"/>
          <a:lstStyle/>
          <a:p>
            <a:r>
              <a:rPr lang="en-US" sz="2800" b="1" dirty="0"/>
              <a:t>Salient Features of MSME Samadhaan Online Portal:</a:t>
            </a:r>
          </a:p>
          <a:p>
            <a:endParaRPr lang="en-US" sz="1050" b="1" dirty="0"/>
          </a:p>
          <a:p>
            <a:pPr marL="457200" indent="-457200">
              <a:buFont typeface="Arial" panose="020B0604020202020204" pitchFamily="34" charset="0"/>
              <a:buChar char="•"/>
            </a:pPr>
            <a:r>
              <a:rPr lang="en-US" sz="2500" dirty="0"/>
              <a:t>The portal facilitates the entrepreneurs in monitoring the delayed payments effectively.</a:t>
            </a:r>
          </a:p>
          <a:p>
            <a:pPr marL="457200" indent="-457200">
              <a:buFont typeface="Arial" panose="020B0604020202020204" pitchFamily="34" charset="0"/>
              <a:buChar char="•"/>
            </a:pPr>
            <a:endParaRPr lang="en-US" sz="1500" dirty="0"/>
          </a:p>
          <a:p>
            <a:pPr marL="457200" indent="-457200">
              <a:buFont typeface="Arial" panose="020B0604020202020204" pitchFamily="34" charset="0"/>
              <a:buChar char="•"/>
            </a:pPr>
            <a:r>
              <a:rPr lang="en-US" sz="2500" dirty="0"/>
              <a:t>The information on the portal will be available in the public domain.</a:t>
            </a:r>
          </a:p>
          <a:p>
            <a:pPr marL="457200" indent="-457200">
              <a:buFont typeface="Arial" panose="020B0604020202020204" pitchFamily="34" charset="0"/>
              <a:buChar char="•"/>
            </a:pPr>
            <a:endParaRPr lang="en-US" sz="1500" dirty="0"/>
          </a:p>
          <a:p>
            <a:pPr marL="457200" indent="-457200">
              <a:buFont typeface="Arial" panose="020B0604020202020204" pitchFamily="34" charset="0"/>
              <a:buChar char="•"/>
            </a:pPr>
            <a:r>
              <a:rPr lang="en-US" sz="2500" dirty="0"/>
              <a:t>The MSMEs will also be empowered to access the portal and monitor their cases.</a:t>
            </a:r>
          </a:p>
          <a:p>
            <a:pPr marL="457200" indent="-457200">
              <a:buFont typeface="Arial" panose="020B0604020202020204" pitchFamily="34" charset="0"/>
              <a:buChar char="•"/>
            </a:pPr>
            <a:endParaRPr lang="en-US" sz="1500" dirty="0"/>
          </a:p>
          <a:p>
            <a:pPr marL="457200" indent="-457200">
              <a:buFont typeface="Arial" panose="020B0604020202020204" pitchFamily="34" charset="0"/>
              <a:buChar char="•"/>
            </a:pPr>
            <a:r>
              <a:rPr lang="en-US" sz="2500" dirty="0"/>
              <a:t>The CEOs of PSEs and the secretary of the Ministries concerned will also monitor the delayed payment of MSEs and issues quickly.</a:t>
            </a:r>
          </a:p>
          <a:p>
            <a:pPr marL="457200" indent="-457200">
              <a:buFont typeface="Arial" panose="020B0604020202020204" pitchFamily="34" charset="0"/>
              <a:buChar char="•"/>
            </a:pPr>
            <a:endParaRPr lang="en-US" sz="1500" dirty="0"/>
          </a:p>
          <a:p>
            <a:pPr marL="457200" indent="-457200">
              <a:buFont typeface="Arial" panose="020B0604020202020204" pitchFamily="34" charset="0"/>
              <a:buChar char="•"/>
            </a:pPr>
            <a:r>
              <a:rPr lang="en-US" sz="2500" dirty="0"/>
              <a:t>Enterprises can register the cases if they do not get the amount within 15 days / 45 days from PSUs or government agencies.</a:t>
            </a:r>
          </a:p>
        </p:txBody>
      </p:sp>
      <p:sp>
        <p:nvSpPr>
          <p:cNvPr id="6" name="Rectangle 5"/>
          <p:cNvSpPr/>
          <p:nvPr/>
        </p:nvSpPr>
        <p:spPr>
          <a:xfrm>
            <a:off x="228600" y="190900"/>
            <a:ext cx="7315200" cy="553998"/>
          </a:xfrm>
          <a:prstGeom prst="rect">
            <a:avLst/>
          </a:prstGeom>
        </p:spPr>
        <p:txBody>
          <a:bodyPr wrap="square">
            <a:spAutoFit/>
          </a:bodyPr>
          <a:lstStyle/>
          <a:p>
            <a:r>
              <a:rPr lang="en-US" sz="3000" b="1" dirty="0"/>
              <a:t>MSME Samadhaan and Its Benefits</a:t>
            </a:r>
            <a:endParaRPr lang="en-US" sz="3000" dirty="0"/>
          </a:p>
        </p:txBody>
      </p:sp>
    </p:spTree>
    <p:extLst>
      <p:ext uri="{BB962C8B-B14F-4D97-AF65-F5344CB8AC3E}">
        <p14:creationId xmlns:p14="http://schemas.microsoft.com/office/powerpoint/2010/main" val="2867975342"/>
      </p:ext>
    </p:extLst>
  </p:cSld>
  <p:clrMapOvr>
    <a:masterClrMapping/>
  </p:clrMapOvr>
  <p:transition spd="med"/>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
          <p:cNvSpPr txBox="1">
            <a:spLocks noChangeArrowheads="1"/>
          </p:cNvSpPr>
          <p:nvPr/>
        </p:nvSpPr>
        <p:spPr bwMode="auto">
          <a:xfrm>
            <a:off x="0" y="4419600"/>
            <a:ext cx="9144000" cy="568656"/>
          </a:xfrm>
          <a:prstGeom prst="rect">
            <a:avLst/>
          </a:prstGeom>
          <a:noFill/>
          <a:ln w="9525">
            <a:noFill/>
            <a:round/>
            <a:headEnd/>
            <a:tailEnd/>
          </a:ln>
        </p:spPr>
        <p:txBody>
          <a:bodyPr bIns="91440" anchor="b"/>
          <a:lstStyle/>
          <a:p>
            <a:pPr algn="ctr">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b="1" cap="all" dirty="0">
                <a:latin typeface="Calibri" pitchFamily="34" charset="0"/>
                <a:ea typeface="Arial Unicode MS" pitchFamily="34" charset="-128"/>
                <a:cs typeface="Arial Unicode MS" pitchFamily="34" charset="-128"/>
              </a:rPr>
              <a:t>Thank You</a:t>
            </a:r>
          </a:p>
        </p:txBody>
      </p:sp>
      <p:sp>
        <p:nvSpPr>
          <p:cNvPr id="3" name="Text Box 3"/>
          <p:cNvSpPr txBox="1">
            <a:spLocks noChangeArrowheads="1"/>
          </p:cNvSpPr>
          <p:nvPr/>
        </p:nvSpPr>
        <p:spPr bwMode="auto">
          <a:xfrm>
            <a:off x="0" y="-76200"/>
            <a:ext cx="9144000" cy="6934200"/>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lIns="90000" tIns="46800" rIns="90000" bIns="46800"/>
          <a:lstStyle/>
          <a:p>
            <a:pPr marL="58738" algn="ctr">
              <a:spcAft>
                <a:spcPts val="600"/>
              </a:spcAft>
              <a:buSzPct val="85000"/>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800" b="1" dirty="0">
                <a:solidFill>
                  <a:schemeClr val="accent4">
                    <a:lumMod val="75000"/>
                  </a:schemeClr>
                </a:solidFill>
                <a:ea typeface="Arial Unicode MS" pitchFamily="34" charset="-128"/>
              </a:rPr>
              <a:t>Contact Details</a:t>
            </a:r>
          </a:p>
          <a:p>
            <a:pPr marL="58738" algn="ctr">
              <a:spcAft>
                <a:spcPts val="600"/>
              </a:spcAft>
              <a:buSzPct val="85000"/>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endParaRPr lang="en-US" sz="2000" b="1" dirty="0">
              <a:solidFill>
                <a:schemeClr val="accent4">
                  <a:lumMod val="75000"/>
                </a:schemeClr>
              </a:solidFill>
              <a:ea typeface="Arial Unicode MS" pitchFamily="34" charset="-128"/>
            </a:endParaRPr>
          </a:p>
          <a:p>
            <a:pPr marL="58738" algn="ctr">
              <a:spcAft>
                <a:spcPts val="600"/>
              </a:spcAft>
              <a:buSzPct val="85000"/>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000" b="1" dirty="0">
                <a:solidFill>
                  <a:schemeClr val="accent4">
                    <a:lumMod val="75000"/>
                  </a:schemeClr>
                </a:solidFill>
                <a:ea typeface="Arial Unicode MS" pitchFamily="34" charset="-128"/>
              </a:rPr>
              <a:t>CA Sachin Tulsyan</a:t>
            </a:r>
          </a:p>
          <a:p>
            <a:pPr marL="58738" algn="ctr">
              <a:spcAft>
                <a:spcPts val="600"/>
              </a:spcAft>
              <a:buSzPct val="85000"/>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000" b="1" dirty="0">
                <a:solidFill>
                  <a:schemeClr val="accent4">
                    <a:lumMod val="75000"/>
                  </a:schemeClr>
                </a:solidFill>
                <a:ea typeface="Arial Unicode MS" pitchFamily="34" charset="-128"/>
              </a:rPr>
              <a:t>tulsyan.sachin@gmail.com</a:t>
            </a:r>
          </a:p>
          <a:p>
            <a:pPr marL="58738" algn="ctr">
              <a:spcAft>
                <a:spcPts val="600"/>
              </a:spcAft>
              <a:buSzPct val="85000"/>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000" b="1" dirty="0">
                <a:solidFill>
                  <a:schemeClr val="accent4">
                    <a:lumMod val="75000"/>
                  </a:schemeClr>
                </a:solidFill>
                <a:ea typeface="Arial Unicode MS" pitchFamily="34" charset="-128"/>
              </a:rPr>
              <a:t>+91 99206 88003</a:t>
            </a:r>
          </a:p>
          <a:p>
            <a:pPr marL="58738" algn="ctr">
              <a:spcAft>
                <a:spcPts val="600"/>
              </a:spcAft>
              <a:buSzPct val="85000"/>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endParaRPr lang="en-US" sz="1050" b="1" dirty="0">
              <a:solidFill>
                <a:schemeClr val="accent4">
                  <a:lumMod val="75000"/>
                </a:schemeClr>
              </a:solidFill>
              <a:ea typeface="Arial Unicode MS" pitchFamily="34" charset="-128"/>
            </a:endParaRPr>
          </a:p>
          <a:p>
            <a:pPr marL="58738" algn="ctr">
              <a:spcAft>
                <a:spcPts val="600"/>
              </a:spcAft>
              <a:buSzPct val="85000"/>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000" b="1" dirty="0">
                <a:solidFill>
                  <a:schemeClr val="accent4">
                    <a:lumMod val="75000"/>
                  </a:schemeClr>
                </a:solidFill>
                <a:ea typeface="Arial Unicode MS" pitchFamily="34" charset="-128"/>
              </a:rPr>
              <a:t>Offices in Mumbai, Pune, Delhi</a:t>
            </a:r>
          </a:p>
          <a:p>
            <a:pPr marL="58738" algn="ctr">
              <a:spcAft>
                <a:spcPts val="600"/>
              </a:spcAft>
              <a:buSzPct val="85000"/>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endParaRPr lang="en-US" sz="1600" b="1" dirty="0">
              <a:solidFill>
                <a:schemeClr val="accent4">
                  <a:lumMod val="75000"/>
                </a:schemeClr>
              </a:solidFill>
              <a:ea typeface="Arial Unicode MS" pitchFamily="34" charset="-128"/>
            </a:endParaRPr>
          </a:p>
          <a:p>
            <a:pPr marL="58738" algn="ctr">
              <a:spcAft>
                <a:spcPts val="600"/>
              </a:spcAft>
              <a:buSzPct val="85000"/>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400" b="1" dirty="0">
                <a:solidFill>
                  <a:schemeClr val="accent4">
                    <a:lumMod val="75000"/>
                  </a:schemeClr>
                </a:solidFill>
                <a:ea typeface="Arial Unicode MS" pitchFamily="34" charset="-128"/>
              </a:rPr>
              <a:t>(For regular Updates on various schemes for MSMEs You May like to join our WhatsApp group: </a:t>
            </a: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https://chat.whatsapp.com/ERlkMEEsqRK7mHnObcKEWy</a:t>
            </a:r>
            <a:endParaRPr lang="en-US" sz="2000" b="1" dirty="0">
              <a:solidFill>
                <a:schemeClr val="accent4">
                  <a:lumMod val="75000"/>
                </a:schemeClr>
              </a:solidFill>
              <a:ea typeface="Arial Unicode MS" pitchFamily="34" charset="-128"/>
            </a:endParaRPr>
          </a:p>
          <a:p>
            <a:pPr marL="58738" algn="ctr">
              <a:spcAft>
                <a:spcPts val="600"/>
              </a:spcAft>
              <a:buSzPct val="85000"/>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endParaRPr lang="en-US" sz="2500" b="1" dirty="0">
              <a:solidFill>
                <a:schemeClr val="accent4">
                  <a:lumMod val="75000"/>
                </a:schemeClr>
              </a:solidFill>
              <a:ea typeface="Arial Unicode MS" pitchFamily="34" charset="-128"/>
            </a:endParaRPr>
          </a:p>
          <a:p>
            <a:pPr marL="58738" algn="ctr">
              <a:spcAft>
                <a:spcPts val="600"/>
              </a:spcAft>
              <a:buSzPct val="85000"/>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endParaRPr lang="en-US" sz="2500" b="1" dirty="0">
              <a:solidFill>
                <a:schemeClr val="accent4">
                  <a:lumMod val="75000"/>
                </a:schemeClr>
              </a:solidFill>
              <a:ea typeface="Arial Unicode MS" pitchFamily="34" charset="-128"/>
            </a:endParaRPr>
          </a:p>
          <a:p>
            <a:pPr marL="58738" algn="ctr">
              <a:spcAft>
                <a:spcPts val="600"/>
              </a:spcAft>
              <a:buSzPct val="85000"/>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000" b="1" dirty="0">
                <a:solidFill>
                  <a:schemeClr val="accent4">
                    <a:lumMod val="75000"/>
                  </a:schemeClr>
                </a:solidFill>
                <a:ea typeface="Arial Unicode MS" pitchFamily="34" charset="-128"/>
              </a:rPr>
              <a:t>Can also Scan below QR Code to join WhatsApp MSME Updates Group:</a:t>
            </a:r>
            <a:endParaRPr lang="en-US" sz="2500" b="1" dirty="0">
              <a:solidFill>
                <a:schemeClr val="accent4">
                  <a:lumMod val="75000"/>
                </a:schemeClr>
              </a:solidFill>
              <a:ea typeface="Arial Unicode MS" pitchFamily="34" charset="-128"/>
            </a:endParaRPr>
          </a:p>
          <a:p>
            <a:pPr marL="58738" algn="ctr">
              <a:spcAft>
                <a:spcPts val="600"/>
              </a:spcAft>
              <a:buSzPct val="85000"/>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endParaRPr lang="en-US" sz="2500" b="1" dirty="0">
              <a:solidFill>
                <a:schemeClr val="accent4">
                  <a:lumMod val="75000"/>
                </a:schemeClr>
              </a:solidFill>
              <a:ea typeface="Arial Unicode MS" pitchFamily="34" charset="-128"/>
            </a:endParaRPr>
          </a:p>
        </p:txBody>
      </p:sp>
      <p:pic>
        <p:nvPicPr>
          <p:cNvPr id="7" name="Picture 6">
            <a:extLst>
              <a:ext uri="{FF2B5EF4-FFF2-40B4-BE49-F238E27FC236}">
                <a16:creationId xmlns:a16="http://schemas.microsoft.com/office/drawing/2014/main" id="{07FDF097-FB1F-E320-E778-21282DB49610}"/>
              </a:ext>
            </a:extLst>
          </p:cNvPr>
          <p:cNvPicPr>
            <a:picLocks noChangeAspect="1"/>
          </p:cNvPicPr>
          <p:nvPr/>
        </p:nvPicPr>
        <p:blipFill>
          <a:blip r:embed="rId3"/>
          <a:stretch>
            <a:fillRect/>
          </a:stretch>
        </p:blipFill>
        <p:spPr>
          <a:xfrm>
            <a:off x="3886200" y="5263347"/>
            <a:ext cx="1676400" cy="1614146"/>
          </a:xfrm>
          <a:prstGeom prst="rect">
            <a:avLst/>
          </a:prstGeom>
        </p:spPr>
      </p:pic>
      <p:pic>
        <p:nvPicPr>
          <p:cNvPr id="1028" name="Picture 4" descr="WhatsApp - Wikipedia">
            <a:extLst>
              <a:ext uri="{FF2B5EF4-FFF2-40B4-BE49-F238E27FC236}">
                <a16:creationId xmlns:a16="http://schemas.microsoft.com/office/drawing/2014/main" id="{9DB160B1-506A-A314-8D62-F1E9E5C328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0" y="5613220"/>
            <a:ext cx="910336"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190900"/>
            <a:ext cx="7315200" cy="1015663"/>
          </a:xfrm>
          <a:prstGeom prst="rect">
            <a:avLst/>
          </a:prstGeom>
        </p:spPr>
        <p:txBody>
          <a:bodyPr wrap="square">
            <a:spAutoFit/>
          </a:bodyPr>
          <a:lstStyle/>
          <a:p>
            <a:r>
              <a:rPr lang="en-US" sz="3000" b="1" dirty="0"/>
              <a:t>Activities Excluded from Definition of MSME</a:t>
            </a:r>
            <a:endParaRPr lang="en-US" sz="3000" dirty="0"/>
          </a:p>
        </p:txBody>
      </p:sp>
      <p:sp>
        <p:nvSpPr>
          <p:cNvPr id="8" name="Text Box 3"/>
          <p:cNvSpPr txBox="1">
            <a:spLocks noChangeArrowheads="1"/>
          </p:cNvSpPr>
          <p:nvPr/>
        </p:nvSpPr>
        <p:spPr bwMode="auto">
          <a:xfrm>
            <a:off x="228600" y="1066800"/>
            <a:ext cx="8686800" cy="5410200"/>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lIns="90000" tIns="46800" rIns="90000" bIns="46800"/>
          <a:lstStyle/>
          <a:p>
            <a:pPr marL="290513" indent="-231775" algn="just">
              <a:spcAft>
                <a:spcPts val="600"/>
              </a:spcAft>
              <a:buSzPct val="85000"/>
              <a:buFont typeface="Wingdings"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800" dirty="0"/>
              <a:t>Forest and Logging </a:t>
            </a:r>
          </a:p>
          <a:p>
            <a:pPr marL="290513" indent="-231775" algn="just">
              <a:spcAft>
                <a:spcPts val="600"/>
              </a:spcAft>
              <a:buSzPct val="85000"/>
              <a:buFont typeface="Wingdings"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800" dirty="0"/>
              <a:t>Fishing and aquaculture </a:t>
            </a:r>
          </a:p>
          <a:p>
            <a:pPr marL="290513" indent="-231775" algn="just">
              <a:spcAft>
                <a:spcPts val="600"/>
              </a:spcAft>
              <a:buSzPct val="85000"/>
              <a:buFont typeface="Wingdings"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800" dirty="0"/>
              <a:t>Wholesale, retail trade </a:t>
            </a:r>
            <a:r>
              <a:rPr lang="en-US" sz="2800" dirty="0">
                <a:solidFill>
                  <a:srgbClr val="FF0000"/>
                </a:solidFill>
              </a:rPr>
              <a:t>(Now covered only for Bank loan priority sector benefit purpose)</a:t>
            </a:r>
          </a:p>
          <a:p>
            <a:pPr marL="290513" indent="-231775" algn="just">
              <a:spcAft>
                <a:spcPts val="600"/>
              </a:spcAft>
              <a:buSzPct val="85000"/>
              <a:buFont typeface="Wingdings"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800" dirty="0"/>
              <a:t>Activities of households as employees for domestic personnel </a:t>
            </a:r>
          </a:p>
          <a:p>
            <a:pPr marL="290513" indent="-231775" algn="just">
              <a:spcAft>
                <a:spcPts val="600"/>
              </a:spcAft>
              <a:buSzPct val="85000"/>
              <a:buFont typeface="Wingdings" pitchFamily="2" charset="2"/>
              <a:buChar char="§"/>
              <a:tabLst>
                <a:tab pos="231775" algn="l"/>
                <a:tab pos="1184275" algn="l"/>
                <a:tab pos="2098675" algn="l"/>
                <a:tab pos="3013075" algn="l"/>
                <a:tab pos="3927475" algn="l"/>
                <a:tab pos="4841875" algn="l"/>
                <a:tab pos="5756275" algn="l"/>
                <a:tab pos="6670675" algn="l"/>
                <a:tab pos="7585075" algn="l"/>
                <a:tab pos="8499475" algn="l"/>
                <a:tab pos="9413875" algn="l"/>
                <a:tab pos="10328275" algn="l"/>
              </a:tabLst>
              <a:defRPr/>
            </a:pPr>
            <a:r>
              <a:rPr lang="en-US" sz="2800" dirty="0"/>
              <a:t>Undifferentiated goods and services producing activities of private households for own</a:t>
            </a:r>
          </a:p>
        </p:txBody>
      </p:sp>
    </p:spTree>
    <p:extLst>
      <p:ext uri="{BB962C8B-B14F-4D97-AF65-F5344CB8AC3E}">
        <p14:creationId xmlns:p14="http://schemas.microsoft.com/office/powerpoint/2010/main" val="866188386"/>
      </p:ext>
    </p:extLst>
  </p:cSld>
  <p:clrMapOvr>
    <a:masterClrMapping/>
  </p:clrMapOvr>
  <p:transition spd="med"/>
</p:sld>
</file>

<file path=ppt/theme/theme1.xml><?xml version="1.0" encoding="utf-8"?>
<a:theme xmlns:a="http://schemas.openxmlformats.org/drawingml/2006/main" name="2_Office Theme">
  <a:themeElements>
    <a:clrScheme name="Custom 12">
      <a:dk1>
        <a:srgbClr val="000000"/>
      </a:dk1>
      <a:lt1>
        <a:srgbClr val="FFFFFF"/>
      </a:lt1>
      <a:dk2>
        <a:srgbClr val="000000"/>
      </a:dk2>
      <a:lt2>
        <a:srgbClr val="808080"/>
      </a:lt2>
      <a:accent1>
        <a:srgbClr val="FAA61A"/>
      </a:accent1>
      <a:accent2>
        <a:srgbClr val="2C68B3"/>
      </a:accent2>
      <a:accent3>
        <a:srgbClr val="FCCB7C"/>
      </a:accent3>
      <a:accent4>
        <a:srgbClr val="0D9DFF"/>
      </a:accent4>
      <a:accent5>
        <a:srgbClr val="97D5FF"/>
      </a:accent5>
      <a:accent6>
        <a:srgbClr val="FBF68D"/>
      </a:accent6>
      <a:hlink>
        <a:srgbClr val="FDDBA3"/>
      </a:hlink>
      <a:folHlink>
        <a:srgbClr val="C0C0C0"/>
      </a:folHlink>
    </a:clrScheme>
    <a:fontScheme name="Office Theme">
      <a:majorFont>
        <a:latin typeface="Calibri"/>
        <a:ea typeface=""/>
        <a:cs typeface="Arial Unicode MS"/>
      </a:majorFont>
      <a:minorFont>
        <a:latin typeface="Calibri"/>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Office Theme">
  <a:themeElements>
    <a:clrScheme name="Custom 12">
      <a:dk1>
        <a:srgbClr val="000000"/>
      </a:dk1>
      <a:lt1>
        <a:srgbClr val="FFFFFF"/>
      </a:lt1>
      <a:dk2>
        <a:srgbClr val="000000"/>
      </a:dk2>
      <a:lt2>
        <a:srgbClr val="808080"/>
      </a:lt2>
      <a:accent1>
        <a:srgbClr val="FAA61A"/>
      </a:accent1>
      <a:accent2>
        <a:srgbClr val="2C68B3"/>
      </a:accent2>
      <a:accent3>
        <a:srgbClr val="FCCB7C"/>
      </a:accent3>
      <a:accent4>
        <a:srgbClr val="0D9DFF"/>
      </a:accent4>
      <a:accent5>
        <a:srgbClr val="97D5FF"/>
      </a:accent5>
      <a:accent6>
        <a:srgbClr val="FBF68D"/>
      </a:accent6>
      <a:hlink>
        <a:srgbClr val="FDDBA3"/>
      </a:hlink>
      <a:folHlink>
        <a:srgbClr val="C0C0C0"/>
      </a:folHlink>
    </a:clrScheme>
    <a:fontScheme name="Office Theme">
      <a:majorFont>
        <a:latin typeface="Calibri"/>
        <a:ea typeface=""/>
        <a:cs typeface="Arial Unicode MS"/>
      </a:majorFont>
      <a:minorFont>
        <a:latin typeface="Calibri"/>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39162</TotalTime>
  <Words>4605</Words>
  <Application>Microsoft Office PowerPoint</Application>
  <PresentationFormat>On-screen Show (4:3)</PresentationFormat>
  <Paragraphs>803</Paragraphs>
  <Slides>82</Slides>
  <Notes>81</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82</vt:i4>
      </vt:variant>
    </vt:vector>
  </HeadingPairs>
  <TitlesOfParts>
    <vt:vector size="95" baseType="lpstr">
      <vt:lpstr>Arial</vt:lpstr>
      <vt:lpstr>Arial Unicode MS</vt:lpstr>
      <vt:lpstr>Calibri</vt:lpstr>
      <vt:lpstr>Century Gothic</vt:lpstr>
      <vt:lpstr>Courier New</vt:lpstr>
      <vt:lpstr>Google Sans</vt:lpstr>
      <vt:lpstr>inherit</vt:lpstr>
      <vt:lpstr>Roboto</vt:lpstr>
      <vt:lpstr>Times New Roman</vt:lpstr>
      <vt:lpstr>Wingdings</vt:lpstr>
      <vt:lpstr>2_Office Theme</vt:lpstr>
      <vt:lpstr>3_Office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tulsyan.sachin tulsyan.sachin</cp:lastModifiedBy>
  <cp:revision>4037</cp:revision>
  <cp:lastPrinted>2023-10-21T07:06:07Z</cp:lastPrinted>
  <dcterms:created xsi:type="dcterms:W3CDTF">2011-02-21T08:36:27Z</dcterms:created>
  <dcterms:modified xsi:type="dcterms:W3CDTF">2025-06-27T09:43:10Z</dcterms:modified>
</cp:coreProperties>
</file>