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24"/>
  </p:notesMasterIdLst>
  <p:sldIdLst>
    <p:sldId id="257" r:id="rId2"/>
    <p:sldId id="281" r:id="rId3"/>
    <p:sldId id="280" r:id="rId4"/>
    <p:sldId id="259" r:id="rId5"/>
    <p:sldId id="260" r:id="rId6"/>
    <p:sldId id="261" r:id="rId7"/>
    <p:sldId id="262" r:id="rId8"/>
    <p:sldId id="263" r:id="rId9"/>
    <p:sldId id="264" r:id="rId10"/>
    <p:sldId id="283" r:id="rId11"/>
    <p:sldId id="284" r:id="rId12"/>
    <p:sldId id="285" r:id="rId13"/>
    <p:sldId id="266" r:id="rId14"/>
    <p:sldId id="282" r:id="rId15"/>
    <p:sldId id="267" r:id="rId16"/>
    <p:sldId id="268" r:id="rId17"/>
    <p:sldId id="275" r:id="rId18"/>
    <p:sldId id="278" r:id="rId19"/>
    <p:sldId id="271" r:id="rId20"/>
    <p:sldId id="277" r:id="rId21"/>
    <p:sldId id="269" r:id="rId22"/>
    <p:sldId id="270" r:id="rId23"/>
  </p:sldIdLst>
  <p:sldSz cx="14630400" cy="8229600"/>
  <p:notesSz cx="8229600" cy="14630400"/>
  <p:embeddedFontLst>
    <p:embeddedFont>
      <p:font typeface="Brygada 1918" panose="020B0604020202020204" charset="0"/>
      <p:regular r:id="rId25"/>
    </p:embeddedFont>
    <p:embeddedFont>
      <p:font typeface="Brygada 1918 Semi Bold" panose="020B0604020202020204" charset="0"/>
      <p:regular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Lora" panose="020B0604020202020204" charset="0"/>
      <p:regular r:id="rId31"/>
    </p:embeddedFont>
    <p:embeddedFont>
      <p:font typeface="Source Sans 3" panose="020B0604020202020204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9" d="100"/>
          <a:sy n="89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4529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519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1C06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6EBD4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cai.org/post/prb-applicable-form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909274" y="791635"/>
            <a:ext cx="1281185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0B050"/>
                </a:solidFill>
                <a:latin typeface="Brygada 1918 Semi Bold" pitchFamily="34" charset="0"/>
                <a:ea typeface="Brygada 1918 Semi Bold" pitchFamily="34" charset="-122"/>
                <a:cs typeface="Brygada 1918 Semi Bold" pitchFamily="34" charset="-120"/>
              </a:rPr>
              <a:t>Peer Review Procedures and reporting procedure and AQMM Reporting</a:t>
            </a:r>
            <a:endParaRPr lang="en-US" sz="4450" dirty="0">
              <a:solidFill>
                <a:srgbClr val="00B05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909274" y="2990625"/>
            <a:ext cx="12570243" cy="19686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 comprehensive guide to understanding the peer review process for assurance engagements, including coverage requirements, procedures, reporting standards, and the importance of Audit Quality Maturity Model (AQMM) compliance.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B351543-8B8F-4973-A614-3FC0F42C03F6}"/>
              </a:ext>
            </a:extLst>
          </p:cNvPr>
          <p:cNvSpPr txBox="1"/>
          <p:nvPr/>
        </p:nvSpPr>
        <p:spPr>
          <a:xfrm>
            <a:off x="355003" y="247426"/>
            <a:ext cx="141570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Compliance Review procedure </a:t>
            </a:r>
          </a:p>
          <a:p>
            <a:endParaRPr lang="en-US" sz="2400" dirty="0"/>
          </a:p>
          <a:p>
            <a:r>
              <a:rPr lang="en-US" sz="2400" dirty="0"/>
              <a:t>Independence </a:t>
            </a:r>
          </a:p>
          <a:p>
            <a:endParaRPr lang="en-US" sz="2400" dirty="0"/>
          </a:p>
          <a:p>
            <a:r>
              <a:rPr lang="en-US" sz="2400" dirty="0"/>
              <a:t>Outside consultation </a:t>
            </a:r>
          </a:p>
          <a:p>
            <a:endParaRPr lang="en-US" sz="2400" dirty="0"/>
          </a:p>
          <a:p>
            <a:r>
              <a:rPr lang="en-US" sz="2400" dirty="0"/>
              <a:t>Maintenance of professional skills and standards</a:t>
            </a:r>
          </a:p>
          <a:p>
            <a:r>
              <a:rPr lang="en-US" sz="2400" dirty="0"/>
              <a:t> </a:t>
            </a:r>
          </a:p>
          <a:p>
            <a:r>
              <a:rPr lang="en-US" sz="2400" dirty="0"/>
              <a:t>Staff supervision and development </a:t>
            </a:r>
          </a:p>
          <a:p>
            <a:endParaRPr lang="en-US" sz="2400" dirty="0"/>
          </a:p>
          <a:p>
            <a:r>
              <a:rPr lang="en-US" sz="2400" dirty="0"/>
              <a:t>Office Administration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1108860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16964FD-C0D1-4469-9435-D881263DA267}"/>
              </a:ext>
            </a:extLst>
          </p:cNvPr>
          <p:cNvSpPr txBox="1"/>
          <p:nvPr/>
        </p:nvSpPr>
        <p:spPr>
          <a:xfrm>
            <a:off x="365760" y="129093"/>
            <a:ext cx="13167360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Illustrative checklist of the PU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r>
              <a:rPr lang="en-US" sz="2400" dirty="0"/>
              <a:t>Preliminary review procedures </a:t>
            </a:r>
          </a:p>
          <a:p>
            <a:endParaRPr lang="en-US" sz="2400" dirty="0"/>
          </a:p>
          <a:p>
            <a:r>
              <a:rPr lang="en-US" sz="2400" dirty="0"/>
              <a:t>Audit Planning </a:t>
            </a:r>
          </a:p>
          <a:p>
            <a:endParaRPr lang="en-US" sz="2400" dirty="0"/>
          </a:p>
          <a:p>
            <a:r>
              <a:rPr lang="en-US" sz="2400" dirty="0"/>
              <a:t>Performance </a:t>
            </a:r>
          </a:p>
          <a:p>
            <a:endParaRPr lang="en-US" sz="2400" dirty="0"/>
          </a:p>
          <a:p>
            <a:r>
              <a:rPr lang="en-US" sz="2400" dirty="0"/>
              <a:t>Senior review checklist </a:t>
            </a:r>
          </a:p>
          <a:p>
            <a:endParaRPr lang="en-US" sz="2400" dirty="0"/>
          </a:p>
          <a:p>
            <a:r>
              <a:rPr lang="en-US" sz="2400" dirty="0"/>
              <a:t>Partner Review checklist </a:t>
            </a:r>
          </a:p>
          <a:p>
            <a:endParaRPr lang="en-US" sz="2400" dirty="0"/>
          </a:p>
          <a:p>
            <a:r>
              <a:rPr lang="en-US" sz="2400" dirty="0"/>
              <a:t>Final audit file and check point </a:t>
            </a:r>
          </a:p>
          <a:p>
            <a:endParaRPr lang="en-IN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5342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61B4865-DBAA-401B-ADE9-05189DA0F2C0}"/>
              </a:ext>
            </a:extLst>
          </p:cNvPr>
          <p:cNvSpPr txBox="1"/>
          <p:nvPr/>
        </p:nvSpPr>
        <p:spPr>
          <a:xfrm>
            <a:off x="645459" y="473337"/>
            <a:ext cx="1347933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B050"/>
                </a:solidFill>
              </a:rPr>
              <a:t>Checklist for Reviewer regarding PU</a:t>
            </a:r>
          </a:p>
          <a:p>
            <a:endParaRPr lang="en-US" sz="2400" dirty="0"/>
          </a:p>
          <a:p>
            <a:r>
              <a:rPr lang="en-US" sz="2400" dirty="0"/>
              <a:t>Technical standards </a:t>
            </a:r>
          </a:p>
          <a:p>
            <a:endParaRPr lang="en-US" sz="2400" dirty="0"/>
          </a:p>
          <a:p>
            <a:r>
              <a:rPr lang="en-US" sz="2400" dirty="0"/>
              <a:t>Ethical standards </a:t>
            </a:r>
          </a:p>
          <a:p>
            <a:endParaRPr lang="en-US" sz="2400" dirty="0"/>
          </a:p>
          <a:p>
            <a:r>
              <a:rPr lang="en-US" sz="2400" dirty="0"/>
              <a:t>A</a:t>
            </a:r>
            <a:r>
              <a:rPr lang="en-IN" sz="2400" dirty="0" err="1"/>
              <a:t>ccounting</a:t>
            </a:r>
            <a:r>
              <a:rPr lang="en-IN" sz="2400" dirty="0"/>
              <a:t> Standards </a:t>
            </a:r>
          </a:p>
          <a:p>
            <a:endParaRPr lang="en-US" sz="2400" dirty="0"/>
          </a:p>
          <a:p>
            <a:r>
              <a:rPr lang="en-US" sz="2400" dirty="0"/>
              <a:t>I</a:t>
            </a:r>
            <a:r>
              <a:rPr lang="en-IN" sz="2400" dirty="0"/>
              <a:t>NDs As</a:t>
            </a:r>
          </a:p>
          <a:p>
            <a:endParaRPr lang="en-US" sz="2400" dirty="0"/>
          </a:p>
          <a:p>
            <a:r>
              <a:rPr lang="en-US" sz="2400" dirty="0"/>
              <a:t>S</a:t>
            </a:r>
            <a:r>
              <a:rPr lang="en-IN" sz="2400" dirty="0" err="1"/>
              <a:t>tandards</a:t>
            </a:r>
            <a:r>
              <a:rPr lang="en-IN" sz="2400" dirty="0"/>
              <a:t> on Auditing </a:t>
            </a:r>
          </a:p>
          <a:p>
            <a:endParaRPr lang="en-US" sz="2400" dirty="0"/>
          </a:p>
          <a:p>
            <a:r>
              <a:rPr lang="en-US" sz="2400" dirty="0"/>
              <a:t>W</a:t>
            </a:r>
            <a:r>
              <a:rPr lang="en-IN" sz="2400" dirty="0" err="1"/>
              <a:t>orking</a:t>
            </a:r>
            <a:r>
              <a:rPr lang="en-IN" sz="2400" dirty="0"/>
              <a:t> Papers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7176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193483"/>
            <a:ext cx="802898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u="sng" dirty="0">
                <a:solidFill>
                  <a:srgbClr val="00B050"/>
                </a:solidFill>
                <a:latin typeface="Brygada 1918 Semi Bold" pitchFamily="34" charset="0"/>
                <a:ea typeface="Brygada 1918 Semi Bold" pitchFamily="34" charset="-122"/>
                <a:cs typeface="Brygada 1918 Semi Bold" pitchFamily="34" charset="-120"/>
              </a:rPr>
              <a:t>Advisories for Peer Reviewers</a:t>
            </a:r>
            <a:endParaRPr lang="en-US" sz="4450" dirty="0">
              <a:solidFill>
                <a:srgbClr val="00B05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2469237"/>
            <a:ext cx="285702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BE49DF"/>
                </a:solidFill>
                <a:latin typeface="Brygada 1918 Semi Bold" pitchFamily="34" charset="0"/>
                <a:ea typeface="Brygada 1918 Semi Bold" pitchFamily="34" charset="-122"/>
                <a:cs typeface="Brygada 1918 Semi Bold" pitchFamily="34" charset="-120"/>
              </a:rPr>
              <a:t>Professional Conduct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050381"/>
            <a:ext cx="9275368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5E208E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Never use firm letterhead</a:t>
            </a:r>
            <a:r>
              <a:rPr lang="en-US" sz="20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for Board or PU correspondence</a:t>
            </a:r>
            <a:endParaRPr lang="en-US" sz="2000" dirty="0"/>
          </a:p>
        </p:txBody>
      </p:sp>
      <p:sp>
        <p:nvSpPr>
          <p:cNvPr id="5" name="Text 3"/>
          <p:cNvSpPr/>
          <p:nvPr/>
        </p:nvSpPr>
        <p:spPr>
          <a:xfrm>
            <a:off x="793790" y="3492580"/>
            <a:ext cx="6244709" cy="72580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Adhere to applicable </a:t>
            </a:r>
            <a:r>
              <a:rPr lang="en-US" sz="2000" b="1" dirty="0">
                <a:solidFill>
                  <a:srgbClr val="5E208E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Standards on Auditing</a:t>
            </a:r>
            <a:endParaRPr lang="en-US" sz="2000" dirty="0"/>
          </a:p>
        </p:txBody>
      </p:sp>
      <p:sp>
        <p:nvSpPr>
          <p:cNvPr id="6" name="Text 4"/>
          <p:cNvSpPr/>
          <p:nvPr/>
        </p:nvSpPr>
        <p:spPr>
          <a:xfrm>
            <a:off x="793790" y="4114800"/>
            <a:ext cx="6244709" cy="3386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Document </a:t>
            </a:r>
            <a:r>
              <a:rPr lang="en-US" sz="2000" b="1" dirty="0">
                <a:solidFill>
                  <a:srgbClr val="5E208E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working papers </a:t>
            </a:r>
            <a:r>
              <a:rPr lang="en-US" sz="20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thoroughly (SA 230)</a:t>
            </a:r>
            <a:endParaRPr lang="en-US" sz="2000" dirty="0"/>
          </a:p>
        </p:txBody>
      </p:sp>
      <p:sp>
        <p:nvSpPr>
          <p:cNvPr id="7" name="Text 5"/>
          <p:cNvSpPr/>
          <p:nvPr/>
        </p:nvSpPr>
        <p:spPr>
          <a:xfrm>
            <a:off x="793790" y="4739878"/>
            <a:ext cx="874824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Obtain </a:t>
            </a:r>
            <a:r>
              <a:rPr lang="en-US" sz="2000" b="1" dirty="0">
                <a:solidFill>
                  <a:srgbClr val="00B050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written representations</a:t>
            </a:r>
            <a:r>
              <a:rPr lang="en-US" sz="2000" dirty="0">
                <a:solidFill>
                  <a:srgbClr val="00B050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</a:t>
            </a:r>
            <a:r>
              <a:rPr lang="en-US" sz="20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when required (SA 580)</a:t>
            </a:r>
            <a:endParaRPr lang="en-US" sz="2000" dirty="0"/>
          </a:p>
        </p:txBody>
      </p:sp>
      <p:sp>
        <p:nvSpPr>
          <p:cNvPr id="8" name="Text 6"/>
          <p:cNvSpPr/>
          <p:nvPr/>
        </p:nvSpPr>
        <p:spPr>
          <a:xfrm>
            <a:off x="793790" y="5215205"/>
            <a:ext cx="6244709" cy="6926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Send </a:t>
            </a:r>
            <a:r>
              <a:rPr lang="en-US" sz="2000" b="1" dirty="0">
                <a:solidFill>
                  <a:srgbClr val="5E208E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engagement letter</a:t>
            </a:r>
            <a:r>
              <a:rPr lang="en-US" sz="20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to Practice Unit (SA 210)</a:t>
            </a: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sz="2000" dirty="0">
              <a:solidFill>
                <a:srgbClr val="403011"/>
              </a:solidFill>
              <a:latin typeface="Brygada 1918" pitchFamily="34" charset="0"/>
              <a:ea typeface="Brygada 1918" pitchFamily="34" charset="-122"/>
              <a:cs typeface="Brygada 1918" pitchFamily="34" charset="-12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b="1" dirty="0">
                <a:solidFill>
                  <a:srgbClr val="00B050"/>
                </a:solidFill>
                <a:latin typeface="Brygada 1918" pitchFamily="34" charset="0"/>
                <a:ea typeface="Brygada 1918" pitchFamily="34" charset="-122"/>
              </a:rPr>
              <a:t>UDIN </a:t>
            </a:r>
            <a:r>
              <a:rPr lang="en-US" sz="2000" b="1" dirty="0" err="1">
                <a:solidFill>
                  <a:srgbClr val="00B050"/>
                </a:solidFill>
                <a:latin typeface="Brygada 1918" pitchFamily="34" charset="0"/>
                <a:ea typeface="Brygada 1918" pitchFamily="34" charset="-122"/>
              </a:rPr>
              <a:t>Reco</a:t>
            </a:r>
            <a:r>
              <a:rPr lang="en-US" sz="2000" b="1" dirty="0">
                <a:solidFill>
                  <a:srgbClr val="00B050"/>
                </a:solidFill>
                <a:latin typeface="Brygada 1918" pitchFamily="34" charset="0"/>
                <a:ea typeface="Brygada 1918" pitchFamily="34" charset="-122"/>
              </a:rPr>
              <a:t> , </a:t>
            </a:r>
            <a:r>
              <a:rPr lang="en-IN" sz="2000" dirty="0">
                <a:solidFill>
                  <a:srgbClr val="00B050"/>
                </a:solidFill>
                <a:latin typeface="Brygada 1918 Semi Bold" pitchFamily="34" charset="0"/>
                <a:ea typeface="Brygada 1918 Semi Bold" pitchFamily="34" charset="-122"/>
              </a:rPr>
              <a:t>Peer review period , Document date and not UDIN date </a:t>
            </a: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00B050"/>
                </a:solidFill>
                <a:latin typeface="Brygada 1918 Semi Bold" pitchFamily="34" charset="0"/>
                <a:ea typeface="Brygada 1918 Semi Bold" pitchFamily="34" charset="-122"/>
              </a:rPr>
              <a:t>C</a:t>
            </a:r>
            <a:r>
              <a:rPr lang="en-IN" sz="2000" dirty="0" err="1">
                <a:solidFill>
                  <a:srgbClr val="00B050"/>
                </a:solidFill>
                <a:latin typeface="Brygada 1918 Semi Bold" pitchFamily="34" charset="0"/>
                <a:ea typeface="Brygada 1918 Semi Bold" pitchFamily="34" charset="-122"/>
              </a:rPr>
              <a:t>ustomised</a:t>
            </a:r>
            <a:r>
              <a:rPr lang="en-IN" sz="2000" dirty="0">
                <a:solidFill>
                  <a:srgbClr val="00B050"/>
                </a:solidFill>
                <a:latin typeface="Brygada 1918 Semi Bold" pitchFamily="34" charset="0"/>
                <a:ea typeface="Brygada 1918 Semi Bold" pitchFamily="34" charset="-122"/>
              </a:rPr>
              <a:t> checklist </a:t>
            </a: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IN" sz="2000" dirty="0">
              <a:solidFill>
                <a:srgbClr val="00B050"/>
              </a:solidFill>
              <a:latin typeface="Brygada 1918 Semi Bold" pitchFamily="34" charset="0"/>
              <a:ea typeface="Brygada 1918 Semi Bold" pitchFamily="34" charset="-122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sz="2000" dirty="0">
              <a:solidFill>
                <a:srgbClr val="403011"/>
              </a:solidFill>
              <a:latin typeface="Brygada 1918" pitchFamily="34" charset="0"/>
              <a:ea typeface="Brygada 1918" pitchFamily="34" charset="-122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sz="2000" dirty="0"/>
          </a:p>
        </p:txBody>
      </p:sp>
      <p:sp>
        <p:nvSpPr>
          <p:cNvPr id="9" name="Text 7"/>
          <p:cNvSpPr/>
          <p:nvPr/>
        </p:nvSpPr>
        <p:spPr>
          <a:xfrm>
            <a:off x="7599521" y="2469237"/>
            <a:ext cx="332196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7599521" y="3050381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sz="2000" dirty="0"/>
          </a:p>
        </p:txBody>
      </p:sp>
      <p:sp>
        <p:nvSpPr>
          <p:cNvPr id="11" name="Text 9"/>
          <p:cNvSpPr/>
          <p:nvPr/>
        </p:nvSpPr>
        <p:spPr>
          <a:xfrm>
            <a:off x="7599521" y="3855482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sz="2000" dirty="0"/>
          </a:p>
        </p:txBody>
      </p:sp>
      <p:sp>
        <p:nvSpPr>
          <p:cNvPr id="12" name="Text 10"/>
          <p:cNvSpPr/>
          <p:nvPr/>
        </p:nvSpPr>
        <p:spPr>
          <a:xfrm>
            <a:off x="7599521" y="466058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dirty="0"/>
          </a:p>
        </p:txBody>
      </p:sp>
      <p:sp>
        <p:nvSpPr>
          <p:cNvPr id="13" name="Text 11"/>
          <p:cNvSpPr/>
          <p:nvPr/>
        </p:nvSpPr>
        <p:spPr>
          <a:xfrm>
            <a:off x="7599521" y="5102781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sz="2000" dirty="0"/>
          </a:p>
        </p:txBody>
      </p:sp>
      <p:sp>
        <p:nvSpPr>
          <p:cNvPr id="14" name="Text 12"/>
          <p:cNvSpPr/>
          <p:nvPr/>
        </p:nvSpPr>
        <p:spPr>
          <a:xfrm>
            <a:off x="7599521" y="554497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sz="2000" dirty="0"/>
          </a:p>
        </p:txBody>
      </p:sp>
      <p:sp>
        <p:nvSpPr>
          <p:cNvPr id="15" name="Text 13"/>
          <p:cNvSpPr/>
          <p:nvPr/>
        </p:nvSpPr>
        <p:spPr>
          <a:xfrm>
            <a:off x="793790" y="6669672"/>
            <a:ext cx="13042821" cy="10688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  <a:cs typeface="Brygada 1918 Semi Bold" pitchFamily="34" charset="-120"/>
              </a:rPr>
              <a:t>An unqualified report may be issued only if there is reasonable compliance with the four focus areas: </a:t>
            </a:r>
            <a:r>
              <a:rPr lang="en-US" sz="2200" b="1" dirty="0">
                <a:solidFill>
                  <a:srgbClr val="5E208E"/>
                </a:solidFill>
                <a:latin typeface="Brygada 1918 Semi Bold" pitchFamily="34" charset="0"/>
                <a:ea typeface="Brygada 1918 Semi Bold" pitchFamily="34" charset="-122"/>
                <a:cs typeface="Brygada 1918 Semi Bold" pitchFamily="34" charset="-120"/>
              </a:rPr>
              <a:t>1.Technical standards, 2.Reporting quality, 3.Office systems, and 4.Training programs.</a:t>
            </a:r>
            <a:endParaRPr lang="en-US" sz="22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41D6EA6-F535-4BC0-9852-F28B8586FC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6801" y="7061268"/>
            <a:ext cx="2238375" cy="106882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ADA745-AA71-42B7-896E-95E2FD959716}"/>
              </a:ext>
            </a:extLst>
          </p:cNvPr>
          <p:cNvSpPr txBox="1"/>
          <p:nvPr/>
        </p:nvSpPr>
        <p:spPr>
          <a:xfrm>
            <a:off x="161365" y="290456"/>
            <a:ext cx="138020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dirty="0"/>
          </a:p>
          <a:p>
            <a:r>
              <a:rPr lang="en-IN" dirty="0"/>
              <a:t>findings of last peer review have been implemented by PU</a:t>
            </a:r>
          </a:p>
          <a:p>
            <a:endParaRPr lang="en-IN" dirty="0"/>
          </a:p>
          <a:p>
            <a:r>
              <a:rPr lang="en-IN" dirty="0"/>
              <a:t>Reviewer  can give recommendation  for on the best practices followed by other peer review firms  </a:t>
            </a:r>
          </a:p>
        </p:txBody>
      </p:sp>
    </p:spTree>
    <p:extLst>
      <p:ext uri="{BB962C8B-B14F-4D97-AF65-F5344CB8AC3E}">
        <p14:creationId xmlns:p14="http://schemas.microsoft.com/office/powerpoint/2010/main" val="34368273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17389"/>
            <a:ext cx="7757993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IN" sz="3600" dirty="0">
                <a:solidFill>
                  <a:srgbClr val="00B050"/>
                </a:solidFill>
                <a:latin typeface="Brygada 1918 Semi Bold" pitchFamily="34" charset="0"/>
                <a:ea typeface="Brygada 1918 Semi Bold" pitchFamily="34" charset="-122"/>
              </a:rPr>
              <a:t>SOME</a:t>
            </a:r>
            <a:r>
              <a:rPr lang="en-IN" sz="3600" b="1" u="sng" dirty="0">
                <a:solidFill>
                  <a:srgbClr val="00B050"/>
                </a:solidFill>
                <a:latin typeface="Brygada 1918 Semi Bold" pitchFamily="34" charset="0"/>
                <a:ea typeface="Brygada 1918 Semi Bold" pitchFamily="34" charset="-122"/>
              </a:rPr>
              <a:t> </a:t>
            </a:r>
            <a:r>
              <a:rPr lang="en-IN" sz="3600" dirty="0">
                <a:solidFill>
                  <a:srgbClr val="00B050"/>
                </a:solidFill>
                <a:latin typeface="Brygada 1918 Semi Bold" pitchFamily="34" charset="0"/>
                <a:ea typeface="Brygada 1918 Semi Bold" pitchFamily="34" charset="-122"/>
              </a:rPr>
              <a:t>ILLUSTRATIVE</a:t>
            </a:r>
            <a:r>
              <a:rPr lang="en-IN" sz="3600" b="1" u="sng" dirty="0">
                <a:solidFill>
                  <a:srgbClr val="00B050"/>
                </a:solidFill>
              </a:rPr>
              <a:t> </a:t>
            </a:r>
            <a:r>
              <a:rPr lang="en-IN" sz="3600" dirty="0">
                <a:solidFill>
                  <a:srgbClr val="00B050"/>
                </a:solidFill>
                <a:latin typeface="Brygada 1918 Semi Bold" pitchFamily="34" charset="0"/>
                <a:ea typeface="Brygada 1918 Semi Bold" pitchFamily="34" charset="-122"/>
              </a:rPr>
              <a:t>QUALIFICATIONS</a:t>
            </a:r>
          </a:p>
          <a:p>
            <a:pPr marL="0" indent="0" algn="l">
              <a:lnSpc>
                <a:spcPts val="5550"/>
              </a:lnSpc>
              <a:buNone/>
            </a:pPr>
            <a:endParaRPr lang="en-US" sz="3600" dirty="0"/>
          </a:p>
        </p:txBody>
      </p:sp>
      <p:sp>
        <p:nvSpPr>
          <p:cNvPr id="3" name="Shape 1"/>
          <p:cNvSpPr/>
          <p:nvPr/>
        </p:nvSpPr>
        <p:spPr>
          <a:xfrm>
            <a:off x="793790" y="2179796"/>
            <a:ext cx="6407944" cy="2093714"/>
          </a:xfrm>
          <a:prstGeom prst="roundRect">
            <a:avLst>
              <a:gd name="adj" fmla="val 6988"/>
            </a:avLst>
          </a:prstGeom>
          <a:solidFill>
            <a:srgbClr val="F6EBD4"/>
          </a:solidFill>
          <a:ln w="30480">
            <a:solidFill>
              <a:srgbClr val="BE49DF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63310" y="2179796"/>
            <a:ext cx="121920" cy="2093714"/>
          </a:xfrm>
          <a:prstGeom prst="roundRect">
            <a:avLst>
              <a:gd name="adj" fmla="val 279070"/>
            </a:avLst>
          </a:prstGeom>
          <a:solidFill>
            <a:srgbClr val="BE49DF"/>
          </a:solidFill>
          <a:ln/>
        </p:spPr>
      </p:sp>
      <p:sp>
        <p:nvSpPr>
          <p:cNvPr id="5" name="Text 3"/>
          <p:cNvSpPr/>
          <p:nvPr/>
        </p:nvSpPr>
        <p:spPr>
          <a:xfrm>
            <a:off x="1142524" y="2437090"/>
            <a:ext cx="2865477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  <a:cs typeface="Brygada 1918 Semi Bold" pitchFamily="34" charset="-120"/>
              </a:rPr>
              <a:t>Staff Expertise Issues</a:t>
            </a:r>
            <a:endParaRPr lang="en-US" sz="2800" b="1" dirty="0"/>
          </a:p>
        </p:txBody>
      </p:sp>
      <p:sp>
        <p:nvSpPr>
          <p:cNvPr id="6" name="Text 4"/>
          <p:cNvSpPr/>
          <p:nvPr/>
        </p:nvSpPr>
        <p:spPr>
          <a:xfrm>
            <a:off x="1142524" y="2927509"/>
            <a:ext cx="58019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Deployment of inexperienced staff lacking industry expertise, with no evidence of review by senior resources</a:t>
            </a:r>
            <a:endParaRPr lang="en-US" sz="2000" dirty="0"/>
          </a:p>
        </p:txBody>
      </p:sp>
      <p:sp>
        <p:nvSpPr>
          <p:cNvPr id="7" name="Shape 5"/>
          <p:cNvSpPr/>
          <p:nvPr/>
        </p:nvSpPr>
        <p:spPr>
          <a:xfrm>
            <a:off x="7428548" y="2179796"/>
            <a:ext cx="6408063" cy="2093714"/>
          </a:xfrm>
          <a:prstGeom prst="roundRect">
            <a:avLst>
              <a:gd name="adj" fmla="val 6988"/>
            </a:avLst>
          </a:prstGeom>
          <a:solidFill>
            <a:srgbClr val="F6EBD4"/>
          </a:solidFill>
          <a:ln w="30480">
            <a:solidFill>
              <a:srgbClr val="BE49DF"/>
            </a:solidFill>
            <a:prstDash val="solid"/>
          </a:ln>
        </p:spPr>
      </p:sp>
      <p:sp>
        <p:nvSpPr>
          <p:cNvPr id="8" name="Shape 6"/>
          <p:cNvSpPr/>
          <p:nvPr/>
        </p:nvSpPr>
        <p:spPr>
          <a:xfrm>
            <a:off x="7398067" y="2179796"/>
            <a:ext cx="121920" cy="2093714"/>
          </a:xfrm>
          <a:prstGeom prst="roundRect">
            <a:avLst>
              <a:gd name="adj" fmla="val 279070"/>
            </a:avLst>
          </a:prstGeom>
          <a:solidFill>
            <a:srgbClr val="BE49DF"/>
          </a:solidFill>
          <a:ln/>
        </p:spPr>
      </p:sp>
      <p:sp>
        <p:nvSpPr>
          <p:cNvPr id="9" name="Text 7"/>
          <p:cNvSpPr/>
          <p:nvPr/>
        </p:nvSpPr>
        <p:spPr>
          <a:xfrm>
            <a:off x="7777282" y="2437090"/>
            <a:ext cx="3693200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  <a:cs typeface="Brygada 1918 Semi Bold" pitchFamily="34" charset="-120"/>
              </a:rPr>
              <a:t>Internal Control Evaluation</a:t>
            </a:r>
            <a:endParaRPr lang="en-US" sz="2800" b="1" dirty="0"/>
          </a:p>
        </p:txBody>
      </p:sp>
      <p:sp>
        <p:nvSpPr>
          <p:cNvPr id="10" name="Text 8"/>
          <p:cNvSpPr/>
          <p:nvPr/>
        </p:nvSpPr>
        <p:spPr>
          <a:xfrm>
            <a:off x="7777282" y="2927509"/>
            <a:ext cx="58020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No evaluation of control environment or testing of internal controls over financial reporting per SA 315 and SA 330</a:t>
            </a:r>
            <a:endParaRPr lang="en-US" sz="2000" dirty="0"/>
          </a:p>
        </p:txBody>
      </p:sp>
      <p:sp>
        <p:nvSpPr>
          <p:cNvPr id="11" name="Shape 9"/>
          <p:cNvSpPr/>
          <p:nvPr/>
        </p:nvSpPr>
        <p:spPr>
          <a:xfrm>
            <a:off x="793790" y="4500324"/>
            <a:ext cx="6407944" cy="2093714"/>
          </a:xfrm>
          <a:prstGeom prst="roundRect">
            <a:avLst>
              <a:gd name="adj" fmla="val 6988"/>
            </a:avLst>
          </a:prstGeom>
          <a:solidFill>
            <a:srgbClr val="F6EBD4"/>
          </a:solidFill>
          <a:ln w="30480">
            <a:solidFill>
              <a:srgbClr val="BE49DF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763310" y="4500324"/>
            <a:ext cx="121920" cy="2093714"/>
          </a:xfrm>
          <a:prstGeom prst="roundRect">
            <a:avLst>
              <a:gd name="adj" fmla="val 279070"/>
            </a:avLst>
          </a:prstGeom>
          <a:solidFill>
            <a:srgbClr val="BE49DF"/>
          </a:solidFill>
          <a:ln/>
        </p:spPr>
      </p:sp>
      <p:sp>
        <p:nvSpPr>
          <p:cNvPr id="13" name="Text 11"/>
          <p:cNvSpPr/>
          <p:nvPr/>
        </p:nvSpPr>
        <p:spPr>
          <a:xfrm>
            <a:off x="1142524" y="4757618"/>
            <a:ext cx="3096101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  <a:cs typeface="Brygada 1918 Semi Bold" pitchFamily="34" charset="-120"/>
              </a:rPr>
              <a:t>Sampling Methodology</a:t>
            </a:r>
            <a:endParaRPr lang="en-US" sz="2800" b="1" dirty="0"/>
          </a:p>
        </p:txBody>
      </p:sp>
      <p:sp>
        <p:nvSpPr>
          <p:cNvPr id="14" name="Text 12"/>
          <p:cNvSpPr/>
          <p:nvPr/>
        </p:nvSpPr>
        <p:spPr>
          <a:xfrm>
            <a:off x="1142524" y="5248037"/>
            <a:ext cx="5801916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No stated methodology for sample design, size, or selection; samples not free from bias; no projection of misstatements</a:t>
            </a:r>
            <a:endParaRPr lang="en-US" sz="2000" dirty="0"/>
          </a:p>
        </p:txBody>
      </p:sp>
      <p:sp>
        <p:nvSpPr>
          <p:cNvPr id="15" name="Shape 13"/>
          <p:cNvSpPr/>
          <p:nvPr/>
        </p:nvSpPr>
        <p:spPr>
          <a:xfrm>
            <a:off x="7428548" y="4500324"/>
            <a:ext cx="6408063" cy="2093714"/>
          </a:xfrm>
          <a:prstGeom prst="roundRect">
            <a:avLst>
              <a:gd name="adj" fmla="val 6988"/>
            </a:avLst>
          </a:prstGeom>
          <a:solidFill>
            <a:srgbClr val="F6EBD4"/>
          </a:solidFill>
          <a:ln w="30480">
            <a:solidFill>
              <a:srgbClr val="BE49DF"/>
            </a:solidFill>
            <a:prstDash val="solid"/>
          </a:ln>
        </p:spPr>
      </p:sp>
      <p:sp>
        <p:nvSpPr>
          <p:cNvPr id="16" name="Shape 14"/>
          <p:cNvSpPr/>
          <p:nvPr/>
        </p:nvSpPr>
        <p:spPr>
          <a:xfrm>
            <a:off x="7398067" y="4500324"/>
            <a:ext cx="121920" cy="2093714"/>
          </a:xfrm>
          <a:prstGeom prst="roundRect">
            <a:avLst>
              <a:gd name="adj" fmla="val 279070"/>
            </a:avLst>
          </a:prstGeom>
          <a:solidFill>
            <a:srgbClr val="BE49DF"/>
          </a:solidFill>
          <a:ln/>
        </p:spPr>
      </p:sp>
      <p:sp>
        <p:nvSpPr>
          <p:cNvPr id="17" name="Text 15"/>
          <p:cNvSpPr/>
          <p:nvPr/>
        </p:nvSpPr>
        <p:spPr>
          <a:xfrm>
            <a:off x="7777282" y="4757618"/>
            <a:ext cx="366569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800" b="1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  <a:cs typeface="Brygada 1918 Semi Bold" pitchFamily="34" charset="-120"/>
              </a:rPr>
              <a:t>Going Concern Assessment</a:t>
            </a:r>
            <a:endParaRPr lang="en-US" sz="2800" b="1" dirty="0"/>
          </a:p>
        </p:txBody>
      </p:sp>
      <p:sp>
        <p:nvSpPr>
          <p:cNvPr id="18" name="Text 16"/>
          <p:cNvSpPr/>
          <p:nvPr/>
        </p:nvSpPr>
        <p:spPr>
          <a:xfrm>
            <a:off x="7777282" y="5248037"/>
            <a:ext cx="5802035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0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Failure to evaluate management's going concern assessment despite significant financial distress indicators</a:t>
            </a:r>
            <a:endParaRPr lang="en-US" sz="2000" dirty="0"/>
          </a:p>
        </p:txBody>
      </p:sp>
      <p:sp>
        <p:nvSpPr>
          <p:cNvPr id="19" name="Text 17"/>
          <p:cNvSpPr/>
          <p:nvPr/>
        </p:nvSpPr>
        <p:spPr>
          <a:xfrm>
            <a:off x="793790" y="6849189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These qualification examples highlight common deficiencies found during peer</a:t>
            </a:r>
          </a:p>
          <a:p>
            <a:pPr marL="0" indent="0" algn="l">
              <a:lnSpc>
                <a:spcPts val="2850"/>
              </a:lnSpc>
              <a:buNone/>
            </a:pPr>
            <a:r>
              <a:rPr lang="en-US" sz="28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reviews that may lead to qualified reports.</a:t>
            </a:r>
            <a:endParaRPr lang="en-US" sz="2800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882D536-E115-432E-AD24-50C7CE933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2025" y="7213147"/>
            <a:ext cx="2238375" cy="106656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14507" y="358041"/>
            <a:ext cx="1102887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0B050"/>
                </a:solidFill>
                <a:latin typeface="Brygada 1918 Semi Bold" pitchFamily="34" charset="0"/>
                <a:ea typeface="Brygada 1918 Semi Bold" pitchFamily="34" charset="-122"/>
                <a:cs typeface="Brygada 1918 Semi Bold" pitchFamily="34" charset="-120"/>
              </a:rPr>
              <a:t>Critical Points for Successful Peer Review</a:t>
            </a:r>
            <a:endParaRPr lang="en-US" sz="4450" dirty="0">
              <a:solidFill>
                <a:srgbClr val="00B05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793790" y="133324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3200" b="1" u="sng" dirty="0"/>
          </a:p>
        </p:txBody>
      </p:sp>
      <p:sp>
        <p:nvSpPr>
          <p:cNvPr id="5" name="Text 2"/>
          <p:cNvSpPr/>
          <p:nvPr/>
        </p:nvSpPr>
        <p:spPr>
          <a:xfrm>
            <a:off x="793790" y="2061596"/>
            <a:ext cx="1214143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b="1" dirty="0">
                <a:solidFill>
                  <a:srgbClr val="00B050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SQC 1 policy </a:t>
            </a:r>
            <a:r>
              <a:rPr lang="en-US" sz="2000" b="1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implementation is crucial, tailored to the </a:t>
            </a:r>
            <a:r>
              <a:rPr lang="en-US" sz="2000" b="1" dirty="0">
                <a:solidFill>
                  <a:srgbClr val="00B050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size and operating characteristics </a:t>
            </a:r>
            <a:r>
              <a:rPr lang="en-US" sz="2000" b="1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of the Practice Unit</a:t>
            </a:r>
            <a:endParaRPr lang="en-US" sz="2000" b="1" dirty="0"/>
          </a:p>
        </p:txBody>
      </p:sp>
      <p:sp>
        <p:nvSpPr>
          <p:cNvPr id="6" name="Text 3"/>
          <p:cNvSpPr/>
          <p:nvPr/>
        </p:nvSpPr>
        <p:spPr>
          <a:xfrm>
            <a:off x="786288" y="2951449"/>
            <a:ext cx="980814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b="1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Sample selection </a:t>
            </a:r>
            <a:r>
              <a:rPr lang="en-US" sz="20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methodology must be appropriate and well-documented</a:t>
            </a:r>
            <a:endParaRPr lang="en-US" sz="2000" dirty="0"/>
          </a:p>
        </p:txBody>
      </p:sp>
      <p:sp>
        <p:nvSpPr>
          <p:cNvPr id="7" name="Text 4"/>
          <p:cNvSpPr/>
          <p:nvPr/>
        </p:nvSpPr>
        <p:spPr>
          <a:xfrm>
            <a:off x="786288" y="3552929"/>
            <a:ext cx="9808140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Comprehensive </a:t>
            </a:r>
            <a:r>
              <a:rPr lang="en-US" sz="2000" b="1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documentation</a:t>
            </a:r>
            <a:r>
              <a:rPr lang="en-US" sz="20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is essential throughout the review process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793790" y="4363702"/>
            <a:ext cx="100761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Utilize standard </a:t>
            </a:r>
            <a:r>
              <a:rPr lang="en-US" sz="2000" b="1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checklists </a:t>
            </a:r>
            <a:r>
              <a:rPr lang="en-US" sz="20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for Standards on Auditing and Accounting Standards-(Refer Peer Manual  Manual I )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757713" y="5253555"/>
            <a:ext cx="10882061" cy="11752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0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Special attention required for listed companies (refer to Peer Review Manual II)-Note on applicability of listing agreement, checking records</a:t>
            </a:r>
          </a:p>
          <a:p>
            <a:pPr marL="342900" indent="-342900">
              <a:lnSpc>
                <a:spcPts val="2850"/>
              </a:lnSpc>
              <a:buSzPct val="100000"/>
              <a:buFontTx/>
              <a:buChar char="•"/>
            </a:pPr>
            <a:endParaRPr lang="en-US" sz="2000" dirty="0">
              <a:solidFill>
                <a:srgbClr val="00B050"/>
              </a:solidFill>
              <a:latin typeface="Source Sans 3" pitchFamily="34" charset="0"/>
              <a:ea typeface="Source Sans 3" pitchFamily="34" charset="-122"/>
              <a:cs typeface="Source Sans 3" pitchFamily="34" charset="-120"/>
            </a:endParaRPr>
          </a:p>
          <a:p>
            <a:pPr marL="342900" indent="-342900">
              <a:lnSpc>
                <a:spcPts val="2850"/>
              </a:lnSpc>
              <a:buSzPct val="100000"/>
              <a:buFontTx/>
              <a:buChar char="•"/>
            </a:pPr>
            <a:r>
              <a:rPr lang="en-US" sz="2000" dirty="0">
                <a:solidFill>
                  <a:srgbClr val="00B0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Mutual co-operation</a:t>
            </a:r>
          </a:p>
          <a:p>
            <a:pPr marL="342900" indent="-342900">
              <a:lnSpc>
                <a:spcPts val="2850"/>
              </a:lnSpc>
              <a:buSzPct val="100000"/>
              <a:buFontTx/>
              <a:buChar char="•"/>
            </a:pPr>
            <a:endParaRPr lang="en-US" sz="2000" dirty="0">
              <a:solidFill>
                <a:srgbClr val="00B050"/>
              </a:solidFill>
              <a:latin typeface="Source Sans 3" pitchFamily="34" charset="0"/>
              <a:ea typeface="Source Sans 3" pitchFamily="34" charset="-122"/>
              <a:cs typeface="Source Sans 3" pitchFamily="34" charset="-120"/>
            </a:endParaRPr>
          </a:p>
          <a:p>
            <a:pPr marL="342900" indent="-342900">
              <a:lnSpc>
                <a:spcPts val="2850"/>
              </a:lnSpc>
              <a:buSzPct val="100000"/>
              <a:buFontTx/>
              <a:buChar char="•"/>
            </a:pPr>
            <a:r>
              <a:rPr lang="en-US" sz="2000" dirty="0"/>
              <a:t>Peer Review Board Reserves right to ask for working papers </a:t>
            </a:r>
            <a:endParaRPr lang="en-US" sz="2000" dirty="0">
              <a:solidFill>
                <a:srgbClr val="00B050"/>
              </a:solidFill>
              <a:latin typeface="Source Sans 3" pitchFamily="34" charset="0"/>
              <a:ea typeface="Source Sans 3" pitchFamily="34" charset="-122"/>
              <a:cs typeface="Source Sans 3" pitchFamily="34" charset="-12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sz="2000" dirty="0">
              <a:solidFill>
                <a:srgbClr val="403011"/>
              </a:solidFill>
              <a:latin typeface="Brygada 1918" pitchFamily="34" charset="0"/>
              <a:ea typeface="Brygada 1918" pitchFamily="34" charset="-122"/>
              <a:cs typeface="Brygada 1918" pitchFamily="34" charset="-120"/>
            </a:endParaRPr>
          </a:p>
          <a:p>
            <a:pPr marL="342900" indent="-342900">
              <a:lnSpc>
                <a:spcPts val="2850"/>
              </a:lnSpc>
              <a:buSzPct val="100000"/>
              <a:buFontTx/>
              <a:buChar char="•"/>
            </a:pPr>
            <a:endParaRPr lang="en-US" sz="2000" dirty="0">
              <a:solidFill>
                <a:srgbClr val="3A3630"/>
              </a:solidFill>
              <a:latin typeface="Source Sans 3" pitchFamily="34" charset="0"/>
              <a:ea typeface="Source Sans 3" pitchFamily="34" charset="-122"/>
              <a:cs typeface="Source Sans 3" pitchFamily="34" charset="-12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sz="20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0B7BD6-50DE-4A58-874F-C66E1B03E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1502" y="6830271"/>
            <a:ext cx="2238375" cy="13620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892612"/>
            <a:ext cx="1102887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dirty="0">
                <a:solidFill>
                  <a:srgbClr val="00B050"/>
                </a:solidFill>
                <a:latin typeface="Brygada 1918 Semi Bold" pitchFamily="34" charset="0"/>
                <a:ea typeface="Brygada 1918 Semi Bold" pitchFamily="34" charset="-122"/>
              </a:rPr>
              <a:t>AQMM</a:t>
            </a:r>
            <a:endParaRPr lang="en-US" sz="4450" dirty="0">
              <a:solidFill>
                <a:srgbClr val="00B05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6239828" y="1680686"/>
            <a:ext cx="2835235" cy="8420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BE49DF"/>
                </a:solidFill>
                <a:latin typeface="Brygada 1918 Semi Bold" pitchFamily="34" charset="0"/>
                <a:ea typeface="Brygada 1918 Semi Bold" pitchFamily="34" charset="-122"/>
                <a:cs typeface="Brygada 1918 Semi Bold" pitchFamily="34" charset="-120"/>
              </a:rPr>
              <a:t> 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688488" y="1893346"/>
            <a:ext cx="13802060" cy="216907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Char char="•"/>
            </a:pPr>
            <a:r>
              <a:rPr lang="en-US" sz="2400" dirty="0">
                <a:latin typeface="Source Sans 3" pitchFamily="34" charset="0"/>
                <a:ea typeface="Source Sans 3" pitchFamily="34" charset="-122"/>
              </a:rPr>
              <a:t>Mandatory for firms carrying out audit of :</a:t>
            </a:r>
          </a:p>
          <a:p>
            <a:pPr>
              <a:lnSpc>
                <a:spcPts val="2850"/>
              </a:lnSpc>
              <a:buSzPct val="100000"/>
            </a:pPr>
            <a:r>
              <a:rPr lang="en-US" sz="2400" dirty="0">
                <a:latin typeface="Source Sans 3" pitchFamily="34" charset="0"/>
                <a:ea typeface="Source Sans 3" pitchFamily="34" charset="-122"/>
              </a:rPr>
              <a:t>        listed entity or </a:t>
            </a:r>
          </a:p>
          <a:p>
            <a:pPr>
              <a:lnSpc>
                <a:spcPts val="2850"/>
              </a:lnSpc>
              <a:buSzPct val="100000"/>
            </a:pPr>
            <a:r>
              <a:rPr lang="en-US" sz="2400" dirty="0">
                <a:latin typeface="Source Sans 3" pitchFamily="34" charset="0"/>
                <a:ea typeface="Source Sans 3" pitchFamily="34" charset="-122"/>
              </a:rPr>
              <a:t>       Banks other than co operative banks (except multi-state co </a:t>
            </a:r>
            <a:r>
              <a:rPr lang="en-US" sz="2400" dirty="0" err="1">
                <a:latin typeface="Source Sans 3" pitchFamily="34" charset="0"/>
                <a:ea typeface="Source Sans 3" pitchFamily="34" charset="-122"/>
              </a:rPr>
              <a:t>opbanks</a:t>
            </a:r>
            <a:r>
              <a:rPr lang="en-US" sz="2400" dirty="0">
                <a:latin typeface="Source Sans 3" pitchFamily="34" charset="0"/>
                <a:ea typeface="Source Sans 3" pitchFamily="34" charset="-122"/>
              </a:rPr>
              <a:t>) </a:t>
            </a:r>
            <a:r>
              <a:rPr lang="en-US" sz="2400" dirty="0">
                <a:solidFill>
                  <a:srgbClr val="00B050"/>
                </a:solidFill>
                <a:latin typeface="Source Sans 3" pitchFamily="34" charset="0"/>
                <a:ea typeface="Source Sans 3" pitchFamily="34" charset="-122"/>
              </a:rPr>
              <a:t>branch audit are     </a:t>
            </a:r>
          </a:p>
          <a:p>
            <a:pPr>
              <a:lnSpc>
                <a:spcPts val="2850"/>
              </a:lnSpc>
              <a:buSzPct val="100000"/>
            </a:pPr>
            <a:r>
              <a:rPr lang="en-US" sz="2400" dirty="0">
                <a:solidFill>
                  <a:srgbClr val="00B050"/>
                </a:solidFill>
                <a:latin typeface="Source Sans 3" pitchFamily="34" charset="0"/>
                <a:ea typeface="Source Sans 3" pitchFamily="34" charset="-122"/>
              </a:rPr>
              <a:t>        not covered.</a:t>
            </a:r>
            <a:r>
              <a:rPr lang="en-US" sz="2400" dirty="0">
                <a:latin typeface="Source Sans 3" pitchFamily="34" charset="0"/>
                <a:ea typeface="Source Sans 3" pitchFamily="34" charset="-122"/>
              </a:rPr>
              <a:t>; </a:t>
            </a:r>
          </a:p>
          <a:p>
            <a:pPr>
              <a:lnSpc>
                <a:spcPts val="2850"/>
              </a:lnSpc>
              <a:buSzPct val="100000"/>
            </a:pPr>
            <a:r>
              <a:rPr lang="en-US" sz="2400" dirty="0">
                <a:latin typeface="Source Sans 3" pitchFamily="34" charset="0"/>
                <a:ea typeface="Source Sans 3" pitchFamily="34" charset="-122"/>
              </a:rPr>
              <a:t>        or Insurance Companies. </a:t>
            </a:r>
          </a:p>
          <a:p>
            <a:pPr>
              <a:lnSpc>
                <a:spcPts val="2850"/>
              </a:lnSpc>
              <a:buSzPct val="100000"/>
            </a:pPr>
            <a:r>
              <a:rPr lang="en-US" sz="2400" dirty="0">
                <a:latin typeface="Source Sans 3" pitchFamily="34" charset="0"/>
                <a:ea typeface="Source Sans 3" pitchFamily="34" charset="-122"/>
              </a:rPr>
              <a:t>       Recommendatory for others</a:t>
            </a:r>
          </a:p>
          <a:p>
            <a:pPr>
              <a:lnSpc>
                <a:spcPts val="2850"/>
              </a:lnSpc>
              <a:buSzPct val="100000"/>
            </a:pPr>
            <a:endParaRPr lang="en-US" sz="2400" dirty="0">
              <a:latin typeface="Source Sans 3" pitchFamily="34" charset="0"/>
              <a:ea typeface="Source Sans 3" pitchFamily="34" charset="-122"/>
            </a:endParaRPr>
          </a:p>
          <a:p>
            <a:pPr>
              <a:lnSpc>
                <a:spcPts val="2850"/>
              </a:lnSpc>
              <a:buSzPct val="100000"/>
            </a:pPr>
            <a:endParaRPr lang="en-US" sz="2400" dirty="0">
              <a:latin typeface="Source Sans 3" pitchFamily="34" charset="0"/>
              <a:ea typeface="Source Sans 3" pitchFamily="34" charset="-122"/>
            </a:endParaRPr>
          </a:p>
          <a:p>
            <a:pPr>
              <a:lnSpc>
                <a:spcPts val="2850"/>
              </a:lnSpc>
              <a:buSzPct val="100000"/>
            </a:pPr>
            <a:endParaRPr lang="en-US" sz="2400" dirty="0">
              <a:latin typeface="Source Sans 3" pitchFamily="34" charset="0"/>
              <a:ea typeface="Source Sans 3" pitchFamily="34" charset="-122"/>
            </a:endParaRPr>
          </a:p>
          <a:p>
            <a:pPr>
              <a:lnSpc>
                <a:spcPts val="2850"/>
              </a:lnSpc>
              <a:buSzPct val="100000"/>
            </a:pPr>
            <a:r>
              <a:rPr lang="en-US" sz="2400" dirty="0">
                <a:latin typeface="Source Sans 3" pitchFamily="34" charset="0"/>
                <a:ea typeface="Source Sans 3" pitchFamily="34" charset="-122"/>
              </a:rPr>
              <a:t> </a:t>
            </a:r>
          </a:p>
          <a:p>
            <a:pPr marL="342900" indent="-342900">
              <a:lnSpc>
                <a:spcPts val="2850"/>
              </a:lnSpc>
              <a:buSzPct val="100000"/>
              <a:buChar char="•"/>
            </a:pPr>
            <a:endParaRPr lang="en-US" sz="2400" dirty="0">
              <a:solidFill>
                <a:srgbClr val="00B050"/>
              </a:solidFill>
              <a:latin typeface="Source Sans 3" pitchFamily="34" charset="0"/>
              <a:ea typeface="Source Sans 3" pitchFamily="34" charset="-122"/>
            </a:endParaRPr>
          </a:p>
        </p:txBody>
      </p:sp>
      <p:sp>
        <p:nvSpPr>
          <p:cNvPr id="6" name="Text 3"/>
          <p:cNvSpPr/>
          <p:nvPr/>
        </p:nvSpPr>
        <p:spPr>
          <a:xfrm>
            <a:off x="559398" y="4354376"/>
            <a:ext cx="13284714" cy="513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r>
              <a:rPr lang="en-US" sz="2400" b="1" dirty="0">
                <a:solidFill>
                  <a:srgbClr val="00B050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New AQMM 2.0 is applicable w.e.f. 1</a:t>
            </a:r>
            <a:r>
              <a:rPr lang="en-US" sz="2400" b="1" baseline="30000" dirty="0">
                <a:solidFill>
                  <a:srgbClr val="00B050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st</a:t>
            </a:r>
            <a:r>
              <a:rPr lang="en-US" sz="2400" b="1" dirty="0">
                <a:solidFill>
                  <a:srgbClr val="00B050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 April 2025 </a:t>
            </a:r>
            <a:r>
              <a:rPr lang="en-US" sz="2400" b="1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(Practice </a:t>
            </a:r>
            <a:r>
              <a:rPr lang="en-US" sz="2400" b="1" dirty="0" err="1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mngt</a:t>
            </a:r>
            <a:r>
              <a:rPr lang="en-US" sz="2400" b="1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, HR, Digital competency).Score criteria , score basis, </a:t>
            </a:r>
            <a:r>
              <a:rPr lang="en-US" sz="2400" b="1" dirty="0">
                <a:solidFill>
                  <a:srgbClr val="00B050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Presence , Implementation , </a:t>
            </a:r>
            <a:r>
              <a:rPr lang="en-US" sz="2400" b="1" dirty="0">
                <a:solidFill>
                  <a:srgbClr val="FF0000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Negative marking</a:t>
            </a: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sz="2400" dirty="0"/>
          </a:p>
        </p:txBody>
      </p:sp>
      <p:sp>
        <p:nvSpPr>
          <p:cNvPr id="7" name="Text 4"/>
          <p:cNvSpPr/>
          <p:nvPr/>
        </p:nvSpPr>
        <p:spPr>
          <a:xfrm>
            <a:off x="6239828" y="4359712"/>
            <a:ext cx="760428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sz="1750" dirty="0"/>
          </a:p>
        </p:txBody>
      </p:sp>
      <p:sp>
        <p:nvSpPr>
          <p:cNvPr id="8" name="Text 5"/>
          <p:cNvSpPr/>
          <p:nvPr/>
        </p:nvSpPr>
        <p:spPr>
          <a:xfrm>
            <a:off x="6239828" y="5164812"/>
            <a:ext cx="760428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559399" y="5335792"/>
            <a:ext cx="13802060" cy="315384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>
              <a:lnSpc>
                <a:spcPts val="2850"/>
              </a:lnSpc>
              <a:buSzPct val="100000"/>
              <a:buFontTx/>
              <a:buChar char="•"/>
            </a:pPr>
            <a:r>
              <a:rPr lang="en-US" sz="2400" dirty="0"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Minimum Ratings for each section is required and on aggregate basis. </a:t>
            </a:r>
          </a:p>
          <a:p>
            <a:pPr marL="342900" indent="-342900">
              <a:lnSpc>
                <a:spcPts val="2850"/>
              </a:lnSpc>
              <a:buSzPct val="100000"/>
              <a:buFontTx/>
              <a:buChar char="•"/>
            </a:pPr>
            <a:endParaRPr lang="en-US" sz="2400" dirty="0">
              <a:latin typeface="Source Sans 3" pitchFamily="34" charset="0"/>
              <a:ea typeface="Source Sans 3" pitchFamily="34" charset="-122"/>
              <a:cs typeface="Source Sans 3" pitchFamily="34" charset="-120"/>
            </a:endParaRPr>
          </a:p>
          <a:p>
            <a:pPr marL="342900" indent="-342900">
              <a:lnSpc>
                <a:spcPts val="2850"/>
              </a:lnSpc>
              <a:buSzPct val="100000"/>
              <a:buFontTx/>
              <a:buChar char="•"/>
            </a:pPr>
            <a:r>
              <a:rPr lang="en-US" sz="2400" dirty="0"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AQMM level is to be mentioned in final report . Level 1 lower, 4 highest</a:t>
            </a:r>
          </a:p>
          <a:p>
            <a:pPr marL="342900" indent="-342900">
              <a:lnSpc>
                <a:spcPts val="2850"/>
              </a:lnSpc>
              <a:buSzPct val="100000"/>
              <a:buFontTx/>
              <a:buChar char="•"/>
            </a:pPr>
            <a:endParaRPr lang="en-US" sz="2400" dirty="0">
              <a:latin typeface="Source Sans 3" pitchFamily="34" charset="0"/>
              <a:ea typeface="Source Sans 3" pitchFamily="34" charset="-122"/>
              <a:cs typeface="Source Sans 3" pitchFamily="34" charset="-120"/>
            </a:endParaRPr>
          </a:p>
          <a:p>
            <a:pPr marL="342900" indent="-342900">
              <a:lnSpc>
                <a:spcPts val="2850"/>
              </a:lnSpc>
              <a:buSzPct val="100000"/>
              <a:buFontTx/>
              <a:buChar char="•"/>
            </a:pPr>
            <a:r>
              <a:rPr lang="en-US" sz="2400" dirty="0"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AQMM level is printed in the certificates and displayed on Peer Review website</a:t>
            </a:r>
          </a:p>
          <a:p>
            <a:pPr marL="342900" indent="-342900">
              <a:lnSpc>
                <a:spcPts val="2850"/>
              </a:lnSpc>
              <a:buSzPct val="100000"/>
              <a:buFontTx/>
              <a:buChar char="•"/>
            </a:pPr>
            <a:endParaRPr lang="en-US" sz="2400" dirty="0">
              <a:latin typeface="Source Sans 3" pitchFamily="34" charset="0"/>
              <a:ea typeface="Source Sans 3" pitchFamily="34" charset="-122"/>
              <a:cs typeface="Source Sans 3" pitchFamily="34" charset="-120"/>
            </a:endParaRPr>
          </a:p>
          <a:p>
            <a:pPr marL="342900" indent="-342900">
              <a:lnSpc>
                <a:spcPts val="2850"/>
              </a:lnSpc>
              <a:buSzPct val="100000"/>
              <a:buFontTx/>
              <a:buChar char="•"/>
            </a:pPr>
            <a:r>
              <a:rPr lang="en-US" sz="2400" dirty="0"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Statistical point counting is imp</a:t>
            </a:r>
          </a:p>
          <a:p>
            <a:pPr marL="342900" indent="-342900">
              <a:lnSpc>
                <a:spcPts val="2850"/>
              </a:lnSpc>
              <a:buSzPct val="100000"/>
              <a:buFontTx/>
              <a:buChar char="•"/>
            </a:pPr>
            <a:r>
              <a:rPr lang="en-US" sz="2400" dirty="0"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Provide Qualitative suggestions to PU  </a:t>
            </a:r>
          </a:p>
          <a:p>
            <a:pPr>
              <a:lnSpc>
                <a:spcPts val="2850"/>
              </a:lnSpc>
              <a:buSzPct val="100000"/>
            </a:pPr>
            <a:r>
              <a:rPr lang="en-US" sz="2400" dirty="0"/>
              <a:t> </a:t>
            </a:r>
            <a:endParaRPr lang="en-US" sz="2400" dirty="0">
              <a:solidFill>
                <a:srgbClr val="00B050"/>
              </a:solidFill>
              <a:latin typeface="Source Sans 3" pitchFamily="34" charset="0"/>
              <a:ea typeface="Source Sans 3" pitchFamily="34" charset="-122"/>
              <a:cs typeface="Source Sans 3" pitchFamily="34" charset="-12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sz="2400" dirty="0">
              <a:solidFill>
                <a:srgbClr val="403011"/>
              </a:solidFill>
              <a:latin typeface="Brygada 1918" pitchFamily="34" charset="0"/>
              <a:ea typeface="Brygada 1918" pitchFamily="34" charset="-122"/>
              <a:cs typeface="Brygada 1918" pitchFamily="34" charset="-120"/>
            </a:endParaRPr>
          </a:p>
          <a:p>
            <a:pPr marL="342900" indent="-342900">
              <a:lnSpc>
                <a:spcPts val="2850"/>
              </a:lnSpc>
              <a:buSzPct val="100000"/>
              <a:buFontTx/>
              <a:buChar char="•"/>
            </a:pPr>
            <a:endParaRPr lang="en-US" sz="2400" dirty="0">
              <a:solidFill>
                <a:srgbClr val="3A3630"/>
              </a:solidFill>
              <a:latin typeface="Source Sans 3" pitchFamily="34" charset="0"/>
              <a:ea typeface="Source Sans 3" pitchFamily="34" charset="-122"/>
              <a:cs typeface="Source Sans 3" pitchFamily="34" charset="-120"/>
            </a:endParaRPr>
          </a:p>
          <a:p>
            <a:pPr marL="342900" indent="-342900" algn="l">
              <a:lnSpc>
                <a:spcPts val="2850"/>
              </a:lnSpc>
              <a:buSzPct val="100000"/>
              <a:buChar char="•"/>
            </a:pP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0B7BD6-50DE-4A58-874F-C66E1B03E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1502" y="6830271"/>
            <a:ext cx="22383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936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E0EE3FA-2AEC-4EAD-A596-3F2CC2F15D77}"/>
              </a:ext>
            </a:extLst>
          </p:cNvPr>
          <p:cNvSpPr txBox="1"/>
          <p:nvPr/>
        </p:nvSpPr>
        <p:spPr>
          <a:xfrm>
            <a:off x="1592132" y="1204855"/>
            <a:ext cx="12360351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B050"/>
                </a:solidFill>
              </a:rPr>
              <a:t>Form 1</a:t>
            </a:r>
            <a:r>
              <a:rPr lang="en-US" sz="2800" b="1" dirty="0"/>
              <a:t> </a:t>
            </a:r>
          </a:p>
          <a:p>
            <a:endParaRPr lang="en-US" sz="2800" dirty="0"/>
          </a:p>
          <a:p>
            <a:r>
              <a:rPr lang="en-US" sz="2800" b="1" dirty="0"/>
              <a:t>Part A </a:t>
            </a:r>
            <a:r>
              <a:rPr lang="en-US" sz="2800" dirty="0"/>
              <a:t>–Application cum questionnaire</a:t>
            </a:r>
          </a:p>
          <a:p>
            <a:r>
              <a:rPr lang="en-US" sz="2800" dirty="0"/>
              <a:t> </a:t>
            </a:r>
          </a:p>
          <a:p>
            <a:r>
              <a:rPr lang="en-US" sz="2800" b="1" dirty="0"/>
              <a:t>Part B</a:t>
            </a:r>
            <a:r>
              <a:rPr lang="en-US" sz="2800" dirty="0"/>
              <a:t> -</a:t>
            </a:r>
            <a:r>
              <a:rPr lang="en-IN" sz="2800" dirty="0"/>
              <a:t>GENERAL CONTROLS (Based on SQC 1) -(Not applicable for New Units)</a:t>
            </a:r>
          </a:p>
          <a:p>
            <a:r>
              <a:rPr lang="en-IN" sz="2800" dirty="0"/>
              <a:t>Broadly, PU system of quality control should include policies and procedures  addressing leadership responsibility, ethical requirements, acceptance and continuance of client relationship, Human Resources, Engagement Performance and Monitoring etc. </a:t>
            </a:r>
          </a:p>
          <a:p>
            <a:endParaRPr lang="en-IN" sz="2800" b="1" dirty="0"/>
          </a:p>
          <a:p>
            <a:r>
              <a:rPr lang="en-US" sz="2800" b="1" dirty="0"/>
              <a:t>P</a:t>
            </a:r>
            <a:r>
              <a:rPr lang="en-IN" sz="2800" b="1" dirty="0"/>
              <a:t>art C</a:t>
            </a:r>
            <a:r>
              <a:rPr lang="en-IN" sz="2800" dirty="0"/>
              <a:t> –AQMM</a:t>
            </a:r>
          </a:p>
          <a:p>
            <a:endParaRPr lang="en-US" sz="2800" dirty="0"/>
          </a:p>
          <a:p>
            <a:r>
              <a:rPr lang="en-US" sz="2800" dirty="0"/>
              <a:t>Q</a:t>
            </a:r>
            <a:r>
              <a:rPr lang="en-IN" sz="2800" dirty="0" err="1"/>
              <a:t>uality</a:t>
            </a:r>
            <a:r>
              <a:rPr lang="en-IN" sz="2800" dirty="0"/>
              <a:t> control Manual on accordance with SQC 1 policy </a:t>
            </a:r>
          </a:p>
        </p:txBody>
      </p:sp>
    </p:spTree>
    <p:extLst>
      <p:ext uri="{BB962C8B-B14F-4D97-AF65-F5344CB8AC3E}">
        <p14:creationId xmlns:p14="http://schemas.microsoft.com/office/powerpoint/2010/main" val="11458001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CBF35C-3BB0-4577-8ADD-E99E0A5D1652}"/>
              </a:ext>
            </a:extLst>
          </p:cNvPr>
          <p:cNvSpPr txBox="1"/>
          <p:nvPr/>
        </p:nvSpPr>
        <p:spPr>
          <a:xfrm>
            <a:off x="157655" y="204952"/>
            <a:ext cx="14015545" cy="820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50" dirty="0">
                <a:solidFill>
                  <a:srgbClr val="00B050"/>
                </a:solidFill>
                <a:latin typeface="Brygada 1918 Semi Bold" pitchFamily="34" charset="0"/>
                <a:ea typeface="Brygada 1918 Semi Bold" pitchFamily="34" charset="-122"/>
              </a:rPr>
              <a:t>Contents of final reports to be sent to Peer Review Board:-</a:t>
            </a:r>
          </a:p>
          <a:p>
            <a:pPr>
              <a:lnSpc>
                <a:spcPts val="2750"/>
              </a:lnSpc>
            </a:pPr>
            <a:endParaRPr lang="en-IN" sz="2200" dirty="0">
              <a:solidFill>
                <a:srgbClr val="403011"/>
              </a:solidFill>
              <a:latin typeface="Brygada 1918 Semi Bold" pitchFamily="34" charset="0"/>
              <a:ea typeface="Brygada 1918 Semi Bold" pitchFamily="34" charset="-122"/>
            </a:endParaRPr>
          </a:p>
          <a:p>
            <a:pPr>
              <a:lnSpc>
                <a:spcPts val="2750"/>
              </a:lnSpc>
            </a:pPr>
            <a:r>
              <a:rPr lang="en-IN" sz="220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</a:rPr>
              <a:t>1.Checklist -Annexure A</a:t>
            </a:r>
          </a:p>
          <a:p>
            <a:pPr>
              <a:lnSpc>
                <a:spcPts val="2750"/>
              </a:lnSpc>
            </a:pPr>
            <a:endParaRPr lang="en-IN" sz="2200" dirty="0">
              <a:solidFill>
                <a:srgbClr val="403011"/>
              </a:solidFill>
              <a:latin typeface="Brygada 1918 Semi Bold" pitchFamily="34" charset="0"/>
              <a:ea typeface="Brygada 1918 Semi Bold" pitchFamily="34" charset="-122"/>
            </a:endParaRPr>
          </a:p>
          <a:p>
            <a:pPr>
              <a:lnSpc>
                <a:spcPts val="2750"/>
              </a:lnSpc>
            </a:pPr>
            <a:r>
              <a:rPr lang="en-IN" sz="220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</a:rPr>
              <a:t>2.Form 9 ( signed by Peer Reviewer and PU)</a:t>
            </a:r>
          </a:p>
          <a:p>
            <a:pPr>
              <a:lnSpc>
                <a:spcPts val="2750"/>
              </a:lnSpc>
            </a:pPr>
            <a:endParaRPr lang="en-IN" sz="2200" dirty="0">
              <a:solidFill>
                <a:srgbClr val="403011"/>
              </a:solidFill>
              <a:latin typeface="Brygada 1918 Semi Bold" pitchFamily="34" charset="0"/>
              <a:ea typeface="Brygada 1918 Semi Bold" pitchFamily="34" charset="-122"/>
            </a:endParaRPr>
          </a:p>
          <a:p>
            <a:pPr>
              <a:lnSpc>
                <a:spcPts val="2750"/>
              </a:lnSpc>
            </a:pPr>
            <a:r>
              <a:rPr lang="en-IN" sz="220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</a:rPr>
              <a:t>3.Final Report</a:t>
            </a:r>
          </a:p>
          <a:p>
            <a:pPr>
              <a:lnSpc>
                <a:spcPts val="2750"/>
              </a:lnSpc>
            </a:pPr>
            <a:endParaRPr lang="en-IN" sz="2200" dirty="0">
              <a:solidFill>
                <a:srgbClr val="403011"/>
              </a:solidFill>
              <a:latin typeface="Brygada 1918 Semi Bold" pitchFamily="34" charset="0"/>
              <a:ea typeface="Brygada 1918 Semi Bold" pitchFamily="34" charset="-122"/>
            </a:endParaRPr>
          </a:p>
          <a:p>
            <a:pPr>
              <a:lnSpc>
                <a:spcPts val="2750"/>
              </a:lnSpc>
            </a:pPr>
            <a:r>
              <a:rPr lang="en-IN" sz="220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</a:rPr>
              <a:t>4.Annexure I</a:t>
            </a:r>
          </a:p>
          <a:p>
            <a:pPr>
              <a:lnSpc>
                <a:spcPts val="2750"/>
              </a:lnSpc>
            </a:pPr>
            <a:endParaRPr lang="en-IN" sz="2200" dirty="0">
              <a:solidFill>
                <a:srgbClr val="403011"/>
              </a:solidFill>
              <a:latin typeface="Brygada 1918 Semi Bold" pitchFamily="34" charset="0"/>
              <a:ea typeface="Brygada 1918 Semi Bold" pitchFamily="34" charset="-122"/>
            </a:endParaRPr>
          </a:p>
          <a:p>
            <a:pPr>
              <a:lnSpc>
                <a:spcPts val="2750"/>
              </a:lnSpc>
            </a:pPr>
            <a:r>
              <a:rPr lang="en-IN" sz="220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</a:rPr>
              <a:t>5.Annexure II</a:t>
            </a:r>
          </a:p>
          <a:p>
            <a:pPr>
              <a:lnSpc>
                <a:spcPts val="2750"/>
              </a:lnSpc>
            </a:pPr>
            <a:r>
              <a:rPr lang="en-IN" sz="220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</a:rPr>
              <a:t> </a:t>
            </a:r>
          </a:p>
          <a:p>
            <a:pPr>
              <a:lnSpc>
                <a:spcPts val="2750"/>
              </a:lnSpc>
            </a:pPr>
            <a:r>
              <a:rPr lang="en-IN" sz="220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</a:rPr>
              <a:t>6.Annexure III (AQMM)</a:t>
            </a:r>
          </a:p>
          <a:p>
            <a:pPr>
              <a:lnSpc>
                <a:spcPts val="2750"/>
              </a:lnSpc>
            </a:pPr>
            <a:endParaRPr lang="en-IN" sz="2200" dirty="0">
              <a:solidFill>
                <a:srgbClr val="403011"/>
              </a:solidFill>
              <a:latin typeface="Brygada 1918 Semi Bold" pitchFamily="34" charset="0"/>
              <a:ea typeface="Brygada 1918 Semi Bold" pitchFamily="34" charset="-122"/>
            </a:endParaRPr>
          </a:p>
          <a:p>
            <a:pPr>
              <a:lnSpc>
                <a:spcPts val="2750"/>
              </a:lnSpc>
            </a:pPr>
            <a:r>
              <a:rPr lang="en-IN" sz="220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</a:rPr>
              <a:t>7.List of samples selected </a:t>
            </a:r>
          </a:p>
          <a:p>
            <a:pPr>
              <a:lnSpc>
                <a:spcPts val="2750"/>
              </a:lnSpc>
            </a:pPr>
            <a:endParaRPr lang="en-IN" sz="2200" dirty="0">
              <a:solidFill>
                <a:srgbClr val="403011"/>
              </a:solidFill>
              <a:latin typeface="Brygada 1918 Semi Bold" pitchFamily="34" charset="0"/>
              <a:ea typeface="Brygada 1918 Semi Bold" pitchFamily="34" charset="-122"/>
            </a:endParaRPr>
          </a:p>
          <a:p>
            <a:pPr>
              <a:lnSpc>
                <a:spcPts val="2750"/>
              </a:lnSpc>
            </a:pPr>
            <a:r>
              <a:rPr lang="en-IN" sz="220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</a:rPr>
              <a:t>8.Fees receipt / confirmation </a:t>
            </a:r>
          </a:p>
          <a:p>
            <a:pPr>
              <a:lnSpc>
                <a:spcPts val="2750"/>
              </a:lnSpc>
            </a:pPr>
            <a:r>
              <a:rPr lang="en-IN" sz="220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</a:rPr>
              <a:t>9.Preliminary report ( if any), PU’s response, Reviewers confirmation about satisfaction </a:t>
            </a:r>
          </a:p>
          <a:p>
            <a:pPr>
              <a:lnSpc>
                <a:spcPts val="2750"/>
              </a:lnSpc>
            </a:pPr>
            <a:r>
              <a:rPr lang="en-IN" sz="220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</a:rPr>
              <a:t>10.Application form cum questionnaire</a:t>
            </a: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9D4DDD-A9F4-4E5E-88C8-574BAAFB8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1502" y="6772932"/>
            <a:ext cx="22383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169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281D879-C490-4A80-B0BC-5D78DBD2A58E}"/>
              </a:ext>
            </a:extLst>
          </p:cNvPr>
          <p:cNvSpPr txBox="1"/>
          <p:nvPr/>
        </p:nvSpPr>
        <p:spPr>
          <a:xfrm>
            <a:off x="258184" y="-118334"/>
            <a:ext cx="1284463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Table of contents </a:t>
            </a:r>
          </a:p>
          <a:p>
            <a:r>
              <a:rPr lang="en-US" dirty="0"/>
              <a:t>1</a:t>
            </a:r>
            <a:r>
              <a:rPr lang="en-US" sz="2000" dirty="0"/>
              <a:t>.Coverage of peer Review</a:t>
            </a:r>
          </a:p>
          <a:p>
            <a:r>
              <a:rPr lang="en-US" sz="2000" dirty="0"/>
              <a:t> </a:t>
            </a:r>
          </a:p>
          <a:p>
            <a:r>
              <a:rPr lang="en-US" sz="2000" dirty="0"/>
              <a:t>2.Various forms</a:t>
            </a:r>
          </a:p>
          <a:p>
            <a:endParaRPr lang="en-US" sz="2000" dirty="0"/>
          </a:p>
          <a:p>
            <a:r>
              <a:rPr lang="en-US" sz="2000" dirty="0"/>
              <a:t>3.Peer Review Process</a:t>
            </a:r>
          </a:p>
          <a:p>
            <a:endParaRPr lang="en-US" sz="2000" dirty="0"/>
          </a:p>
          <a:p>
            <a:r>
              <a:rPr lang="en-US" sz="2000" dirty="0"/>
              <a:t>4.Advisories for Peer Process</a:t>
            </a:r>
          </a:p>
          <a:p>
            <a:endParaRPr lang="en-US" sz="2000" dirty="0"/>
          </a:p>
          <a:p>
            <a:r>
              <a:rPr lang="en-US" sz="2000" dirty="0"/>
              <a:t>5.Illustrative Qualifications</a:t>
            </a:r>
          </a:p>
          <a:p>
            <a:endParaRPr lang="en-US" sz="2000" dirty="0"/>
          </a:p>
          <a:p>
            <a:r>
              <a:rPr lang="en-US" sz="2000" dirty="0"/>
              <a:t>6.Critifical points </a:t>
            </a:r>
          </a:p>
          <a:p>
            <a:endParaRPr lang="en-US" sz="2000" dirty="0"/>
          </a:p>
          <a:p>
            <a:r>
              <a:rPr lang="en-US" sz="2000" dirty="0"/>
              <a:t>7.AQMM</a:t>
            </a:r>
          </a:p>
          <a:p>
            <a:endParaRPr lang="en-US" sz="2000" dirty="0"/>
          </a:p>
          <a:p>
            <a:r>
              <a:rPr lang="en-US" sz="2000" dirty="0"/>
              <a:t>8.Cotents of final report </a:t>
            </a:r>
          </a:p>
          <a:p>
            <a:endParaRPr lang="en-US" sz="2000" dirty="0"/>
          </a:p>
          <a:p>
            <a:r>
              <a:rPr lang="en-US" sz="2000" dirty="0"/>
              <a:t>9.Common queries from PRB 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132506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CBF35C-3BB0-4577-8ADD-E99E0A5D1652}"/>
              </a:ext>
            </a:extLst>
          </p:cNvPr>
          <p:cNvSpPr txBox="1"/>
          <p:nvPr/>
        </p:nvSpPr>
        <p:spPr>
          <a:xfrm>
            <a:off x="307427" y="0"/>
            <a:ext cx="14015545" cy="8920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450" dirty="0">
                <a:solidFill>
                  <a:srgbClr val="00B050"/>
                </a:solidFill>
                <a:latin typeface="Brygada 1918 Semi Bold" pitchFamily="34" charset="0"/>
                <a:ea typeface="Brygada 1918 Semi Bold" pitchFamily="34" charset="-122"/>
              </a:rPr>
              <a:t>Common queries (clarificatory ) received from PRB:-</a:t>
            </a:r>
          </a:p>
          <a:p>
            <a:pPr>
              <a:lnSpc>
                <a:spcPts val="2750"/>
              </a:lnSpc>
            </a:pPr>
            <a:endParaRPr lang="en-IN" sz="2200" dirty="0">
              <a:solidFill>
                <a:srgbClr val="403011"/>
              </a:solidFill>
              <a:latin typeface="Brygada 1918 Semi Bold" pitchFamily="34" charset="0"/>
              <a:ea typeface="Brygada 1918 Semi Bold" pitchFamily="34" charset="-122"/>
            </a:endParaRPr>
          </a:p>
          <a:p>
            <a:pPr>
              <a:lnSpc>
                <a:spcPts val="2750"/>
              </a:lnSpc>
            </a:pPr>
            <a:endParaRPr lang="en-IN" sz="2400" dirty="0">
              <a:solidFill>
                <a:srgbClr val="403011"/>
              </a:solidFill>
              <a:latin typeface="Brygada 1918 Semi Bold" pitchFamily="34" charset="0"/>
              <a:ea typeface="Brygada 1918 Semi Bold" pitchFamily="34" charset="-122"/>
            </a:endParaRPr>
          </a:p>
          <a:p>
            <a:pPr>
              <a:lnSpc>
                <a:spcPts val="2750"/>
              </a:lnSpc>
            </a:pPr>
            <a:r>
              <a:rPr lang="en-IN" sz="240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</a:rPr>
              <a:t>1. Internal Mismatch –Application form, Annexure I, II, III and final report</a:t>
            </a:r>
          </a:p>
          <a:p>
            <a:pPr marL="457200" indent="-457200">
              <a:lnSpc>
                <a:spcPts val="2750"/>
              </a:lnSpc>
              <a:buAutoNum type="arabicPeriod"/>
            </a:pPr>
            <a:endParaRPr lang="en-IN" sz="2400" dirty="0">
              <a:solidFill>
                <a:srgbClr val="403011"/>
              </a:solidFill>
              <a:latin typeface="Brygada 1918 Semi Bold" pitchFamily="34" charset="0"/>
              <a:ea typeface="Brygada 1918 Semi Bold" pitchFamily="34" charset="-122"/>
            </a:endParaRPr>
          </a:p>
          <a:p>
            <a:pPr>
              <a:lnSpc>
                <a:spcPts val="2750"/>
              </a:lnSpc>
            </a:pPr>
            <a:r>
              <a:rPr lang="en-IN" sz="240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</a:rPr>
              <a:t>2. Mismatch-ICAI records and application form, final report</a:t>
            </a:r>
          </a:p>
          <a:p>
            <a:pPr>
              <a:lnSpc>
                <a:spcPts val="2750"/>
              </a:lnSpc>
            </a:pPr>
            <a:endParaRPr lang="en-IN" sz="2400" dirty="0">
              <a:solidFill>
                <a:srgbClr val="403011"/>
              </a:solidFill>
              <a:latin typeface="Brygada 1918 Semi Bold" pitchFamily="34" charset="0"/>
              <a:ea typeface="Brygada 1918 Semi Bold" pitchFamily="34" charset="-122"/>
            </a:endParaRPr>
          </a:p>
          <a:p>
            <a:pPr>
              <a:lnSpc>
                <a:spcPts val="2750"/>
              </a:lnSpc>
            </a:pPr>
            <a:r>
              <a:rPr lang="en-IN" sz="240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</a:rPr>
              <a:t>3. AQMM –Point scoring </a:t>
            </a:r>
            <a:r>
              <a:rPr lang="en-IN" sz="2400" dirty="0" err="1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</a:rPr>
              <a:t>scoring</a:t>
            </a:r>
            <a:r>
              <a:rPr lang="en-IN" sz="240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</a:rPr>
              <a:t> – calculation and rewarding points basis.</a:t>
            </a:r>
          </a:p>
          <a:p>
            <a:pPr>
              <a:lnSpc>
                <a:spcPts val="2750"/>
              </a:lnSpc>
            </a:pPr>
            <a:r>
              <a:rPr lang="en-US" sz="240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</a:rPr>
              <a:t> </a:t>
            </a:r>
            <a:r>
              <a:rPr lang="en-IN" sz="240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</a:rPr>
              <a:t>    Scores awarded by Reviewer is to be considered. </a:t>
            </a:r>
          </a:p>
          <a:p>
            <a:pPr>
              <a:lnSpc>
                <a:spcPts val="2750"/>
              </a:lnSpc>
            </a:pPr>
            <a:r>
              <a:rPr lang="en-US" sz="240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</a:rPr>
              <a:t> </a:t>
            </a:r>
            <a:r>
              <a:rPr lang="en-IN" sz="240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</a:rPr>
              <a:t>    Diff. to be explained by </a:t>
            </a:r>
            <a:r>
              <a:rPr lang="en-IN" sz="2400" dirty="0" err="1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</a:rPr>
              <a:t>Reviwer</a:t>
            </a:r>
            <a:endParaRPr lang="en-IN" sz="2400" dirty="0">
              <a:solidFill>
                <a:srgbClr val="403011"/>
              </a:solidFill>
              <a:latin typeface="Brygada 1918 Semi Bold" pitchFamily="34" charset="0"/>
              <a:ea typeface="Brygada 1918 Semi Bold" pitchFamily="34" charset="-122"/>
            </a:endParaRPr>
          </a:p>
          <a:p>
            <a:pPr>
              <a:lnSpc>
                <a:spcPts val="2750"/>
              </a:lnSpc>
            </a:pPr>
            <a:r>
              <a:rPr lang="en-IN" sz="240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</a:rPr>
              <a:t> </a:t>
            </a:r>
          </a:p>
          <a:p>
            <a:pPr>
              <a:lnSpc>
                <a:spcPts val="2750"/>
              </a:lnSpc>
            </a:pPr>
            <a:r>
              <a:rPr lang="en-US" sz="240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</a:rPr>
              <a:t>4</a:t>
            </a:r>
            <a:r>
              <a:rPr lang="en-IN" sz="240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</a:rPr>
              <a:t>. Sr no 22-Annexure A- client in specified format</a:t>
            </a:r>
          </a:p>
          <a:p>
            <a:pPr>
              <a:lnSpc>
                <a:spcPts val="2750"/>
              </a:lnSpc>
            </a:pPr>
            <a:r>
              <a:rPr lang="en-IN" sz="240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</a:rPr>
              <a:t> </a:t>
            </a:r>
          </a:p>
          <a:p>
            <a:pPr>
              <a:lnSpc>
                <a:spcPts val="2750"/>
              </a:lnSpc>
            </a:pPr>
            <a:r>
              <a:rPr lang="en-US" sz="240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</a:rPr>
              <a:t>5</a:t>
            </a:r>
            <a:r>
              <a:rPr lang="en-IN" sz="240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</a:rPr>
              <a:t>. Sample section –in specified format </a:t>
            </a:r>
          </a:p>
          <a:p>
            <a:pPr>
              <a:lnSpc>
                <a:spcPts val="2750"/>
              </a:lnSpc>
            </a:pPr>
            <a:endParaRPr lang="en-IN" sz="2200" dirty="0">
              <a:solidFill>
                <a:srgbClr val="403011"/>
              </a:solidFill>
              <a:latin typeface="Brygada 1918 Semi Bold" pitchFamily="34" charset="0"/>
              <a:ea typeface="Brygada 1918 Semi Bold" pitchFamily="34" charset="-122"/>
            </a:endParaRPr>
          </a:p>
          <a:p>
            <a:pPr>
              <a:lnSpc>
                <a:spcPts val="2750"/>
              </a:lnSpc>
            </a:pPr>
            <a:endParaRPr lang="en-IN" sz="2200" dirty="0">
              <a:solidFill>
                <a:srgbClr val="403011"/>
              </a:solidFill>
              <a:latin typeface="Brygada 1918 Semi Bold" pitchFamily="34" charset="0"/>
              <a:ea typeface="Brygada 1918 Semi Bold" pitchFamily="34" charset="-122"/>
            </a:endParaRPr>
          </a:p>
          <a:p>
            <a:pPr>
              <a:lnSpc>
                <a:spcPts val="2750"/>
              </a:lnSpc>
            </a:pPr>
            <a:endParaRPr lang="en-IN" sz="2200" dirty="0">
              <a:solidFill>
                <a:srgbClr val="403011"/>
              </a:solidFill>
              <a:latin typeface="Brygada 1918 Semi Bold" pitchFamily="34" charset="0"/>
              <a:ea typeface="Brygada 1918 Semi Bold" pitchFamily="34" charset="-122"/>
            </a:endParaRPr>
          </a:p>
          <a:p>
            <a:pPr>
              <a:lnSpc>
                <a:spcPts val="2750"/>
              </a:lnSpc>
            </a:pPr>
            <a:endParaRPr lang="en-IN" sz="2200" dirty="0">
              <a:solidFill>
                <a:srgbClr val="403011"/>
              </a:solidFill>
              <a:latin typeface="Brygada 1918 Semi Bold" pitchFamily="34" charset="0"/>
              <a:ea typeface="Brygada 1918 Semi Bold" pitchFamily="34" charset="-122"/>
            </a:endParaRPr>
          </a:p>
          <a:p>
            <a:pPr>
              <a:lnSpc>
                <a:spcPts val="2750"/>
              </a:lnSpc>
            </a:pPr>
            <a:endParaRPr lang="en-IN" sz="2200" dirty="0">
              <a:solidFill>
                <a:srgbClr val="403011"/>
              </a:solidFill>
              <a:latin typeface="Brygada 1918 Semi Bold" pitchFamily="34" charset="0"/>
              <a:ea typeface="Brygada 1918 Semi Bold" pitchFamily="34" charset="-122"/>
            </a:endParaRPr>
          </a:p>
          <a:p>
            <a:pPr>
              <a:lnSpc>
                <a:spcPts val="2750"/>
              </a:lnSpc>
            </a:pPr>
            <a:endParaRPr lang="en-IN" sz="2200" dirty="0">
              <a:solidFill>
                <a:srgbClr val="403011"/>
              </a:solidFill>
              <a:latin typeface="Brygada 1918 Semi Bold" pitchFamily="34" charset="0"/>
              <a:ea typeface="Brygada 1918 Semi Bold" pitchFamily="34" charset="-122"/>
            </a:endParaRPr>
          </a:p>
          <a:p>
            <a:pPr>
              <a:lnSpc>
                <a:spcPts val="2750"/>
              </a:lnSpc>
            </a:pPr>
            <a:endParaRPr lang="en-IN" sz="2200" dirty="0">
              <a:solidFill>
                <a:srgbClr val="403011"/>
              </a:solidFill>
              <a:latin typeface="Brygada 1918 Semi Bold" pitchFamily="34" charset="0"/>
              <a:ea typeface="Brygada 1918 Semi Bold" pitchFamily="34" charset="-122"/>
            </a:endParaRPr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9D4DDD-A9F4-4E5E-88C8-574BAAFB8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1502" y="6772932"/>
            <a:ext cx="22383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7474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075" y="449943"/>
            <a:ext cx="6540267" cy="6962076"/>
          </a:xfrm>
          <a:prstGeom prst="rect">
            <a:avLst/>
          </a:prstGeom>
        </p:spPr>
      </p:pic>
      <p:pic>
        <p:nvPicPr>
          <p:cNvPr id="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0" y="1623848"/>
            <a:ext cx="5990897" cy="2347125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483072" y="3970973"/>
            <a:ext cx="7735253" cy="1918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500"/>
              </a:lnSpc>
              <a:buNone/>
            </a:pPr>
            <a:endParaRPr lang="en-US" sz="900" dirty="0"/>
          </a:p>
        </p:txBody>
      </p:sp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4405432"/>
            <a:ext cx="5862918" cy="3371731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419576" y="7956947"/>
            <a:ext cx="2820829" cy="35254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endParaRPr lang="en-US" sz="2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295663-FB1A-46DD-A0D9-4ECCD4D41E32}"/>
              </a:ext>
            </a:extLst>
          </p:cNvPr>
          <p:cNvSpPr txBox="1"/>
          <p:nvPr/>
        </p:nvSpPr>
        <p:spPr>
          <a:xfrm>
            <a:off x="8986345" y="69549"/>
            <a:ext cx="33697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b="1" dirty="0"/>
          </a:p>
          <a:p>
            <a:endParaRPr lang="en-IN" b="1" dirty="0"/>
          </a:p>
          <a:p>
            <a:r>
              <a:rPr lang="en-IN" b="1" dirty="0"/>
              <a:t>Peer Review Board website </a:t>
            </a:r>
          </a:p>
          <a:p>
            <a:endParaRPr lang="en-IN" dirty="0"/>
          </a:p>
          <a:p>
            <a:r>
              <a:rPr lang="en-IN" b="1" dirty="0"/>
              <a:t>Implementation guide on SQC1</a:t>
            </a:r>
          </a:p>
          <a:p>
            <a:r>
              <a:rPr lang="en-IN" dirty="0"/>
              <a:t> </a:t>
            </a:r>
          </a:p>
          <a:p>
            <a:endParaRPr lang="en-IN" dirty="0"/>
          </a:p>
          <a:p>
            <a:r>
              <a:rPr lang="en-IN" dirty="0"/>
              <a:t> 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908EDD-F294-4E7F-B82A-7D492ABC9855}"/>
              </a:ext>
            </a:extLst>
          </p:cNvPr>
          <p:cNvSpPr txBox="1"/>
          <p:nvPr/>
        </p:nvSpPr>
        <p:spPr>
          <a:xfrm>
            <a:off x="851338" y="504496"/>
            <a:ext cx="10815144" cy="37994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>
            <a:defPPr>
              <a:defRPr lang="en-US"/>
            </a:defPPr>
            <a:lvl1pPr indent="0">
              <a:lnSpc>
                <a:spcPts val="5550"/>
              </a:lnSpc>
              <a:buNone/>
              <a:defRPr sz="445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  <a:cs typeface="Brygada 1918 Semi Bold" pitchFamily="34" charset="-120"/>
              </a:defRPr>
            </a:lvl1pPr>
          </a:lstStyle>
          <a:p>
            <a:r>
              <a:rPr lang="en-IN" dirty="0"/>
              <a:t> </a:t>
            </a:r>
          </a:p>
          <a:p>
            <a:r>
              <a:rPr lang="en-IN" dirty="0"/>
              <a:t>Thank you </a:t>
            </a:r>
          </a:p>
          <a:p>
            <a:r>
              <a:rPr lang="en-IN" dirty="0"/>
              <a:t>CA Samir Kasvala </a:t>
            </a:r>
          </a:p>
          <a:p>
            <a:r>
              <a:rPr lang="en-IN" dirty="0"/>
              <a:t>Mob : 9833222524</a:t>
            </a:r>
          </a:p>
          <a:p>
            <a:r>
              <a:rPr lang="en-IN" dirty="0"/>
              <a:t>Email : samir@kasvalaassociates.com</a:t>
            </a:r>
          </a:p>
          <a:p>
            <a:endParaRPr lang="en-IN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F71D8A-3390-46F1-B42B-B80443102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2025" y="6867525"/>
            <a:ext cx="2238375" cy="136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6563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362" y="616744"/>
            <a:ext cx="4800719" cy="512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00" b="1" dirty="0">
                <a:solidFill>
                  <a:srgbClr val="1F7135"/>
                </a:solidFill>
                <a:latin typeface="Lora" pitchFamily="34" charset="0"/>
                <a:ea typeface="Lora" pitchFamily="34" charset="-122"/>
                <a:cs typeface="Lora" pitchFamily="34" charset="-120"/>
              </a:rPr>
              <a:t>Coverage of Peer Review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609362" y="1476970"/>
            <a:ext cx="13411676" cy="2784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342900" indent="-342900" algn="l">
              <a:lnSpc>
                <a:spcPts val="2150"/>
              </a:lnSpc>
              <a:buAutoNum type="arabicParenBoth"/>
            </a:pPr>
            <a:r>
              <a:rPr lang="en-US" sz="24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assurance engagements</a:t>
            </a:r>
          </a:p>
          <a:p>
            <a:pPr marL="342900" indent="-342900" algn="l">
              <a:lnSpc>
                <a:spcPts val="2150"/>
              </a:lnSpc>
              <a:buAutoNum type="arabicParenBoth"/>
            </a:pP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609362" y="1951315"/>
            <a:ext cx="13411676" cy="1309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4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(2) A Practice Unit having one or more branches- Consolidated report </a:t>
            </a:r>
            <a:endParaRPr lang="en-US" sz="2400" dirty="0"/>
          </a:p>
        </p:txBody>
      </p:sp>
      <p:sp>
        <p:nvSpPr>
          <p:cNvPr id="6" name="Text 4"/>
          <p:cNvSpPr/>
          <p:nvPr/>
        </p:nvSpPr>
        <p:spPr>
          <a:xfrm>
            <a:off x="558124" y="2449440"/>
            <a:ext cx="13411676" cy="13098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4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(3) The Peer Review shall cover:</a:t>
            </a:r>
            <a:endParaRPr lang="en-US" sz="2400" dirty="0"/>
          </a:p>
        </p:txBody>
      </p:sp>
      <p:sp>
        <p:nvSpPr>
          <p:cNvPr id="7" name="Text 5"/>
          <p:cNvSpPr/>
          <p:nvPr/>
        </p:nvSpPr>
        <p:spPr>
          <a:xfrm>
            <a:off x="814314" y="2900005"/>
            <a:ext cx="13411676" cy="351656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4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(</a:t>
            </a:r>
            <a:r>
              <a:rPr lang="en-US" sz="2400" dirty="0" err="1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i</a:t>
            </a:r>
            <a:r>
              <a:rPr lang="en-US" sz="24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) Compliance with Technical, Professional and Ethical Standards</a:t>
            </a:r>
            <a:r>
              <a:rPr lang="en-US" sz="13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</a:t>
            </a:r>
          </a:p>
          <a:p>
            <a:pPr marL="0" indent="0" algn="l">
              <a:lnSpc>
                <a:spcPts val="2150"/>
              </a:lnSpc>
              <a:buNone/>
            </a:pP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814314" y="3312866"/>
            <a:ext cx="13411676" cy="14230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4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(ii) Quality of reporting.</a:t>
            </a:r>
            <a:endParaRPr lang="en-US" sz="2400" dirty="0"/>
          </a:p>
        </p:txBody>
      </p:sp>
      <p:sp>
        <p:nvSpPr>
          <p:cNvPr id="9" name="Text 7"/>
          <p:cNvSpPr/>
          <p:nvPr/>
        </p:nvSpPr>
        <p:spPr>
          <a:xfrm>
            <a:off x="711838" y="3731635"/>
            <a:ext cx="13411676" cy="15362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4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(iii) Systems and procedures for carrying out assurance services</a:t>
            </a:r>
            <a:r>
              <a:rPr lang="en-US" sz="13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506886" y="4316774"/>
            <a:ext cx="13411676" cy="170152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4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(iv) Self evaluation under AQMM or any other guideline issued by the Centre for Audit Quality</a:t>
            </a:r>
            <a:r>
              <a:rPr lang="en-US" sz="135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</a:t>
            </a:r>
            <a:endParaRPr lang="en-US" sz="1350" dirty="0"/>
          </a:p>
        </p:txBody>
      </p:sp>
      <p:sp>
        <p:nvSpPr>
          <p:cNvPr id="11" name="Text 9"/>
          <p:cNvSpPr/>
          <p:nvPr/>
        </p:nvSpPr>
        <p:spPr>
          <a:xfrm>
            <a:off x="558124" y="4846942"/>
            <a:ext cx="13411676" cy="18973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4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(v) Training programmes for staff (including article and audit assistants) concerned with assurance functions,</a:t>
            </a:r>
          </a:p>
          <a:p>
            <a:pPr marL="0" indent="0" algn="l">
              <a:lnSpc>
                <a:spcPts val="2150"/>
              </a:lnSpc>
              <a:buNone/>
            </a:pPr>
            <a:r>
              <a:rPr lang="en-US" sz="24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 including availability of appropriate infrastructure.</a:t>
            </a:r>
            <a:endParaRPr lang="en-US" sz="2400" dirty="0"/>
          </a:p>
        </p:txBody>
      </p:sp>
      <p:sp>
        <p:nvSpPr>
          <p:cNvPr id="12" name="Text 10"/>
          <p:cNvSpPr/>
          <p:nvPr/>
        </p:nvSpPr>
        <p:spPr>
          <a:xfrm>
            <a:off x="558124" y="5741493"/>
            <a:ext cx="13411676" cy="21758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4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(vi) Compliance with directions and / or guidelines issued by the Council to its Members, including fees to be charged, number of audits undertaken, register for Assurance Engagements conducted during the year and such other related records.</a:t>
            </a:r>
            <a:endParaRPr lang="en-US" sz="2400" dirty="0"/>
          </a:p>
        </p:txBody>
      </p:sp>
      <p:sp>
        <p:nvSpPr>
          <p:cNvPr id="13" name="Text 11"/>
          <p:cNvSpPr/>
          <p:nvPr/>
        </p:nvSpPr>
        <p:spPr>
          <a:xfrm>
            <a:off x="506886" y="6883879"/>
            <a:ext cx="13411676" cy="22584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2400" dirty="0">
                <a:solidFill>
                  <a:srgbClr val="3A363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(vii) Compliance with directions and / or guidelines issued by the Council in relation to article assistants and / or audit assistants, including attendance register, work diaries, stipend payments, and such other related records.</a:t>
            </a:r>
            <a:endParaRPr lang="en-US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3043118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u="sng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  <a:cs typeface="Brygada 1918 Semi Bold" pitchFamily="34" charset="-120"/>
              </a:rPr>
              <a:t>Various Forms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4205526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Various forms -Word/ Excel/ PDF along with clarification</a:t>
            </a:r>
            <a:endParaRPr lang="en-US" sz="2400" dirty="0"/>
          </a:p>
        </p:txBody>
      </p:sp>
      <p:sp>
        <p:nvSpPr>
          <p:cNvPr id="4" name="Text 2"/>
          <p:cNvSpPr/>
          <p:nvPr/>
        </p:nvSpPr>
        <p:spPr>
          <a:xfrm>
            <a:off x="793790" y="4823579"/>
            <a:ext cx="13042821" cy="7101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2400" u="sng" dirty="0">
                <a:solidFill>
                  <a:srgbClr val="5E98F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https://www.icai.org/post/prb-applicable-forms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DD92CF-507D-45BC-B980-2EFF8B5256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2025" y="6867525"/>
            <a:ext cx="2238375" cy="13620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323041" y="536702"/>
            <a:ext cx="5286970" cy="6609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00"/>
              </a:lnSpc>
              <a:buNone/>
            </a:pPr>
            <a:r>
              <a:rPr lang="en-US" sz="4150" dirty="0">
                <a:solidFill>
                  <a:srgbClr val="00B050"/>
                </a:solidFill>
                <a:latin typeface="Brygada 1918 Semi Bold" pitchFamily="34" charset="0"/>
                <a:ea typeface="Brygada 1918 Semi Bold" pitchFamily="34" charset="-122"/>
                <a:cs typeface="Brygada 1918 Semi Bold" pitchFamily="34" charset="-120"/>
              </a:rPr>
              <a:t>Peer Review Process</a:t>
            </a:r>
            <a:endParaRPr lang="en-US" sz="4150" dirty="0">
              <a:solidFill>
                <a:srgbClr val="00B050"/>
              </a:solidFill>
            </a:endParaRPr>
          </a:p>
        </p:txBody>
      </p:sp>
      <p:sp>
        <p:nvSpPr>
          <p:cNvPr id="4" name="Text 1"/>
          <p:cNvSpPr/>
          <p:nvPr/>
        </p:nvSpPr>
        <p:spPr>
          <a:xfrm>
            <a:off x="890724" y="1931551"/>
            <a:ext cx="9987483" cy="10147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000" b="1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The peer review follows a structured approach from planning through execution to final reporting. Reviewers must follow specific procedures while examining the Practice Unit's compliance with professional standards.</a:t>
            </a:r>
            <a:endParaRPr lang="en-US" sz="2000" b="1" dirty="0"/>
          </a:p>
        </p:txBody>
      </p:sp>
      <p:sp>
        <p:nvSpPr>
          <p:cNvPr id="5" name="Shape 2"/>
          <p:cNvSpPr/>
          <p:nvPr/>
        </p:nvSpPr>
        <p:spPr>
          <a:xfrm>
            <a:off x="784996" y="3348216"/>
            <a:ext cx="211455" cy="1268849"/>
          </a:xfrm>
          <a:prstGeom prst="roundRect">
            <a:avLst>
              <a:gd name="adj" fmla="val 150017"/>
            </a:avLst>
          </a:prstGeom>
          <a:solidFill>
            <a:srgbClr val="626C3B"/>
          </a:solidFill>
          <a:ln w="7620">
            <a:solidFill>
              <a:srgbClr val="7B855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320658" y="3352787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3200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  <a:cs typeface="Brygada 1918 Semi Bold" pitchFamily="34" charset="-120"/>
              </a:rPr>
              <a:t>Planning</a:t>
            </a:r>
            <a:endParaRPr lang="en-US" sz="3200" dirty="0"/>
          </a:p>
        </p:txBody>
      </p:sp>
      <p:sp>
        <p:nvSpPr>
          <p:cNvPr id="7" name="Text 4"/>
          <p:cNvSpPr/>
          <p:nvPr/>
        </p:nvSpPr>
        <p:spPr>
          <a:xfrm>
            <a:off x="1320658" y="3896688"/>
            <a:ext cx="7240905" cy="338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000" b="1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Initial assessment, questionnaire review, and sample selection</a:t>
            </a:r>
            <a:endParaRPr lang="en-US" sz="2000" b="1" dirty="0"/>
          </a:p>
        </p:txBody>
      </p:sp>
      <p:sp>
        <p:nvSpPr>
          <p:cNvPr id="8" name="Shape 5"/>
          <p:cNvSpPr/>
          <p:nvPr/>
        </p:nvSpPr>
        <p:spPr>
          <a:xfrm>
            <a:off x="808250" y="5086290"/>
            <a:ext cx="211455" cy="1268849"/>
          </a:xfrm>
          <a:prstGeom prst="roundRect">
            <a:avLst>
              <a:gd name="adj" fmla="val 150017"/>
            </a:avLst>
          </a:prstGeom>
          <a:solidFill>
            <a:srgbClr val="83792E"/>
          </a:solidFill>
          <a:ln w="7620">
            <a:solidFill>
              <a:srgbClr val="9C9247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320658" y="5021300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3200" b="1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  <a:cs typeface="Brygada 1918 Semi Bold" pitchFamily="34" charset="-120"/>
              </a:rPr>
              <a:t>Execution</a:t>
            </a:r>
            <a:endParaRPr lang="en-US" sz="3200" b="1" dirty="0"/>
          </a:p>
        </p:txBody>
      </p:sp>
      <p:sp>
        <p:nvSpPr>
          <p:cNvPr id="10" name="Text 7"/>
          <p:cNvSpPr/>
          <p:nvPr/>
        </p:nvSpPr>
        <p:spPr>
          <a:xfrm>
            <a:off x="1320658" y="5623901"/>
            <a:ext cx="6923723" cy="33825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000" b="1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On-site procedures, evidence gathering, and compliance verification</a:t>
            </a:r>
            <a:endParaRPr lang="en-US" sz="2000" b="1" dirty="0"/>
          </a:p>
        </p:txBody>
      </p:sp>
      <p:sp>
        <p:nvSpPr>
          <p:cNvPr id="11" name="Shape 8"/>
          <p:cNvSpPr/>
          <p:nvPr/>
        </p:nvSpPr>
        <p:spPr>
          <a:xfrm>
            <a:off x="808250" y="6607807"/>
            <a:ext cx="211455" cy="1556623"/>
          </a:xfrm>
          <a:prstGeom prst="roundRect">
            <a:avLst>
              <a:gd name="adj" fmla="val 150017"/>
            </a:avLst>
          </a:prstGeom>
          <a:solidFill>
            <a:srgbClr val="E8AF3B"/>
          </a:solidFill>
          <a:ln w="7620">
            <a:solidFill>
              <a:srgbClr val="CE9521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320658" y="6735727"/>
            <a:ext cx="2643426" cy="330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3200" b="1" dirty="0">
                <a:solidFill>
                  <a:srgbClr val="403011"/>
                </a:solidFill>
                <a:latin typeface="Brygada 1918 Semi Bold" pitchFamily="34" charset="0"/>
                <a:ea typeface="Brygada 1918 Semi Bold" pitchFamily="34" charset="-122"/>
                <a:cs typeface="Brygada 1918 Semi Bold" pitchFamily="34" charset="-120"/>
              </a:rPr>
              <a:t>Reporting</a:t>
            </a:r>
            <a:endParaRPr lang="en-US" sz="3200" b="1" dirty="0"/>
          </a:p>
        </p:txBody>
      </p:sp>
      <p:sp>
        <p:nvSpPr>
          <p:cNvPr id="13" name="Text 10"/>
          <p:cNvSpPr/>
          <p:nvPr/>
        </p:nvSpPr>
        <p:spPr>
          <a:xfrm>
            <a:off x="1320657" y="7377056"/>
            <a:ext cx="10676901" cy="676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2000" b="1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Preliminary findings, Practice Unit response, and final report submission</a:t>
            </a:r>
            <a:endParaRPr lang="en-US" sz="2000" b="1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A1FA2C4-3286-4666-920A-91E8C4039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2025" y="7277338"/>
            <a:ext cx="2238375" cy="8759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82811" y="607695"/>
            <a:ext cx="13464778" cy="332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/>
              <a:t>`</a:t>
            </a: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 rotWithShape="1">
          <a:blip r:embed="rId3"/>
          <a:srcRect b="273"/>
          <a:stretch/>
        </p:blipFill>
        <p:spPr>
          <a:xfrm>
            <a:off x="582811" y="1315164"/>
            <a:ext cx="4216956" cy="628947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13628" y="1315164"/>
            <a:ext cx="4066389" cy="6289477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4445" y="1315164"/>
            <a:ext cx="4008864" cy="6306741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582811" y="8041719"/>
            <a:ext cx="2081570" cy="260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endParaRPr lang="en-US" sz="1600" dirty="0"/>
          </a:p>
        </p:txBody>
      </p:sp>
      <p:sp>
        <p:nvSpPr>
          <p:cNvPr id="7" name="Text 2"/>
          <p:cNvSpPr/>
          <p:nvPr/>
        </p:nvSpPr>
        <p:spPr>
          <a:xfrm>
            <a:off x="582811" y="8551664"/>
            <a:ext cx="13464778" cy="26646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50"/>
              </a:lnSpc>
              <a:buNone/>
            </a:pPr>
            <a:endParaRPr lang="en-US" sz="13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0E5FF9-AE46-481A-8819-27FF46696C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92025" y="7625772"/>
            <a:ext cx="2238375" cy="49185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36984" y="664607"/>
            <a:ext cx="13356431" cy="363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3200" b="1" u="sng" dirty="0">
                <a:solidFill>
                  <a:srgbClr val="403011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On-site Procedure:-</a:t>
            </a:r>
            <a:endParaRPr lang="en-US" sz="32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84" y="1233249"/>
            <a:ext cx="13157844" cy="6495336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636984" y="7364611"/>
            <a:ext cx="13356431" cy="3639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7EB03C-91EC-4D08-8A1D-DD78AC2EFB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2025" y="6865560"/>
            <a:ext cx="2238375" cy="13620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75918" y="704731"/>
            <a:ext cx="13278564" cy="3862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800" b="1" u="sng" dirty="0">
                <a:solidFill>
                  <a:srgbClr val="00B050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METHODS TO OBTAIN SUFFICIENT APPROPRIATE AUDIT EVIDENCE:-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918" y="1525310"/>
            <a:ext cx="11873434" cy="6014442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75918" y="7974092"/>
            <a:ext cx="13278564" cy="3089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endParaRPr lang="en-US" sz="15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147ECC-4EEE-4A74-BE4C-F55F6E1BA4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2025" y="6750734"/>
            <a:ext cx="2238375" cy="13620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5207" y="735449"/>
            <a:ext cx="13219986" cy="4030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50"/>
              </a:lnSpc>
              <a:buNone/>
            </a:pPr>
            <a:r>
              <a:rPr lang="en-US" sz="3200" b="1" u="sng" dirty="0">
                <a:solidFill>
                  <a:srgbClr val="00B050"/>
                </a:solidFill>
                <a:latin typeface="Brygada 1918" pitchFamily="34" charset="0"/>
                <a:ea typeface="Brygada 1918" pitchFamily="34" charset="-122"/>
                <a:cs typeface="Brygada 1918" pitchFamily="34" charset="-120"/>
              </a:rPr>
              <a:t>PEER REVIEW PROCEDURES:-</a:t>
            </a:r>
            <a:endParaRPr lang="en-US" sz="3200" u="sng" dirty="0">
              <a:solidFill>
                <a:srgbClr val="00B050"/>
              </a:solidFill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441" y="1399337"/>
            <a:ext cx="9664262" cy="650816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05207" y="7047786"/>
            <a:ext cx="5037892" cy="6296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endParaRPr lang="en-US" sz="395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43BD66-FD71-4E20-AB2A-42078AA93E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2025" y="6813113"/>
            <a:ext cx="2238375" cy="13620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1188</Words>
  <Application>Microsoft Office PowerPoint</Application>
  <PresentationFormat>Custom</PresentationFormat>
  <Paragraphs>221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Lora</vt:lpstr>
      <vt:lpstr>Brygada 1918 Semi Bold</vt:lpstr>
      <vt:lpstr>Calibri</vt:lpstr>
      <vt:lpstr>Arial</vt:lpstr>
      <vt:lpstr>Source Sans 3</vt:lpstr>
      <vt:lpstr>Brygada 1918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lastModifiedBy>samir</cp:lastModifiedBy>
  <cp:revision>54</cp:revision>
  <dcterms:created xsi:type="dcterms:W3CDTF">2025-08-13T10:18:42Z</dcterms:created>
  <dcterms:modified xsi:type="dcterms:W3CDTF">2025-12-29T14:39:23Z</dcterms:modified>
</cp:coreProperties>
</file>