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71" r:id="rId2"/>
    <p:sldId id="275" r:id="rId3"/>
    <p:sldId id="258" r:id="rId4"/>
    <p:sldId id="277" r:id="rId5"/>
    <p:sldId id="276" r:id="rId6"/>
    <p:sldId id="262" r:id="rId7"/>
    <p:sldId id="263" r:id="rId8"/>
    <p:sldId id="272" r:id="rId9"/>
    <p:sldId id="273" r:id="rId10"/>
    <p:sldId id="278" r:id="rId11"/>
    <p:sldId id="265" r:id="rId12"/>
    <p:sldId id="266" r:id="rId13"/>
    <p:sldId id="264" r:id="rId14"/>
    <p:sldId id="267" r:id="rId15"/>
    <p:sldId id="259" r:id="rId16"/>
    <p:sldId id="268" r:id="rId17"/>
    <p:sldId id="269" r:id="rId18"/>
    <p:sldId id="270"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Lora" panose="020B0604020202020204" charset="0"/>
      <p:regular r:id="rId25"/>
    </p:embeddedFont>
    <p:embeddedFont>
      <p:font typeface="Source Sans 3"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vala and Associates" initials="KaA" lastIdx="2" clrIdx="0">
    <p:extLst>
      <p:ext uri="{19B8F6BF-5375-455C-9EA6-DF929625EA0E}">
        <p15:presenceInfo xmlns:p15="http://schemas.microsoft.com/office/powerpoint/2012/main" userId="Kasvala and Associa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4610"/>
  </p:normalViewPr>
  <p:slideViewPr>
    <p:cSldViewPr snapToGrid="0" snapToObjects="1">
      <p:cViewPr>
        <p:scale>
          <a:sx n="100" d="100"/>
          <a:sy n="100" d="100"/>
        </p:scale>
        <p:origin x="-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commentAuthors" Target="commentAuthors.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11T13:19:01.962"/>
    </inkml:context>
    <inkml:brush xml:id="br0">
      <inkml:brushProperty name="width" value="0.05" units="cm"/>
      <inkml:brushProperty name="height" value="0.05" units="cm"/>
      <inkml:brushProperty name="color" value="#E71224"/>
      <inkml:brushProperty name="fitToCurve" value="1"/>
    </inkml:brush>
  </inkml:definitions>
  <inkml:trace contextRef="#ctx0" brushRef="#br0">0 62 0,'62'0'93,"123"-31"-77,1 0 0,-124 31-1,-31 0 1,31 0 15,-31 0 0,0 0 1,124 31-1,-124-31-31,0 0 15,31 0 1,-31 0 15,0 0-15,0 0 0,0 0-16,31 0 15,0 0 1,-31 0 218</inkml:trace>
</inkml:ink>
</file>

<file path=ppt/ink/ink10.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06:39:59.096"/>
    </inkml:context>
    <inkml:brush xml:id="br0">
      <inkml:brushProperty name="width" value="0.05" units="cm"/>
      <inkml:brushProperty name="height" value="0.05" units="cm"/>
      <inkml:brushProperty name="color" value="#3165BB"/>
      <inkml:brushProperty name="fitToCurve" value="1"/>
    </inkml:brush>
  </inkml:definitions>
  <inkml:trace contextRef="#ctx0" brushRef="#br0">0 0 0,'29'0'187,"0"0"-187,0 0 16,0 0 15,0 0 1,0 0 46,-1 0-78,88 0 15,-58 0-15,-29 0 16,28 0-16,-28 0 16,0 0 77,0 0-93,0 0 16,0 0 0,-1 0-1,1 0 1,0 0-1,29 0-15,-29 0 16,0 0 0,28 0-1,-28 0 1,0 0 0,0 0-16,0 0 31,0 0-31,0 0 15,-1 0 79,1 0-78,29 0-1,-29 0 1,29 0 0,-30 0-16,30 0 15,-29 0 204,87 0-203,-59 0-16,30 0 0,-29 0 0,-30 0 15,30 0 204,29 0-203,144 0-16,-87 0 0,0 0 0,116 0 15,-116 0-15,-28 0 16,-1 0-16,-57 0 16</inkml:trace>
</inkml:ink>
</file>

<file path=ppt/ink/ink1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10:08:03.256"/>
    </inkml:context>
    <inkml:brush xml:id="br0">
      <inkml:brushProperty name="width" value="0.05" units="cm"/>
      <inkml:brushProperty name="height" value="0.05" units="cm"/>
      <inkml:brushProperty name="color" value="#3165BB"/>
      <inkml:brushProperty name="fitToCurve" value="1"/>
    </inkml:brush>
  </inkml:definitions>
  <inkml:trace contextRef="#ctx0" brushRef="#br0">0 33 0,'57'0'234,"1"0"-218,-29 0-16,0 0 15,28 0-15,-28 0 94,0 0-78,0 0 15,0 0 16,0 0-16,0 0 16,0 0 0,-1 0-47,1 0 47,0 0-1,0 0-46,0 0 47,29 0 47,-30 0-78,30 0-16,0 0 15,0 0 1,-30 0 0,1 0-16,0 0 15,0 0 1,0 0-1,0 0 1,0 0 0,0 0 46,-1 0-31,30 0-15,-29 0 0,0 0 15,0 0-31,0 0 16,-1 0-16,1 0 15,0 0 1,0 0-16,0 0 15,0 0 1,0 0 0,-1 0-1,30 0 1,-29 0 0,0 0-1,0 0-15,29 0 16,-30 0-16,30 0 15,-29 0 1,0 0 0,0 0 46,0 0-62,-1 0 31,1 0-15,0 0 0,0 0-16,0 0 15,0 0 1,0 0-16,-1 0 16,1 0-16,0 0 15,0 0-15,0-29 31,0 29-31,29 0 141,-30 0-125,1 0-16,0 0 31,0 0-31</inkml:trace>
</inkml:ink>
</file>

<file path=ppt/ink/ink1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10:08:09.568"/>
    </inkml:context>
    <inkml:brush xml:id="br0">
      <inkml:brushProperty name="width" value="0.05" units="cm"/>
      <inkml:brushProperty name="height" value="0.05" units="cm"/>
      <inkml:brushProperty name="color" value="#3165BB"/>
      <inkml:brushProperty name="fitToCurve" value="1"/>
    </inkml:brush>
  </inkml:definitions>
  <inkml:trace contextRef="#ctx0" brushRef="#br0">0 94 0,'29'0'469,"-1"0"-453,1 0-16,0 0 0,0 0 0,0 0 15,0 0 1,0 0 0,-1 0-1,30 0 17,-29 0-32,0 0 15,58 0-15,-30 0 16,-28 0-16,29 0 15,-29 0-15,0 0 16,-1 0-16,1 0 16,0 0-1,29 0-15,28 0 16,-57 0-16,29 0 16,-29 0-16,29 0 15,-29 0-15,28 0 16,-28 0-16,0 0 15,29 0 1,-29 0 0,-1 0-1,1 0-15,0 0 16,0 0-16,0 0 16,29 0-16,-1 0 15,30 0-15,-58 0 16,29 0-16,28-28 15,-28 28-15,0 0 16,-1-29-16,1 29 16,-29 0-16,0 0 15,0-29 1,28 29 0,-28 0-1,29 0 16,-29 0-15,29 0 0,-30 0-1,1 0-15,29 0 16,-29 0-16,0 0 16,28 0-16,-28 0 15,29 0-15,-29 0 16,0 0-1,28 0-15,-28 0 16,0 0 0,0 0-1,0 0 1,0 0 15,0 0-15,0 0-1,-1 0-15,1 0 16,0 0 0,29 0-16,-29 0 15,0 0-15,28 0 16,-28 0-16,0 0 16,0 0-16,0 0 15,0 0-15,-1 0 16,1 0-1</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11T13:19:04.358"/>
    </inkml:context>
    <inkml:brush xml:id="br0">
      <inkml:brushProperty name="width" value="0.05" units="cm"/>
      <inkml:brushProperty name="height" value="0.05" units="cm"/>
      <inkml:brushProperty name="color" value="#E71224"/>
      <inkml:brushProperty name="fitToCurve" value="1"/>
    </inkml:brush>
  </inkml:definitions>
  <inkml:trace contextRef="#ctx0" brushRef="#br0">0 109 0,'31'0'79,"0"0"-64,62 0 1,-31 0-1,93-62 1,-94 62 0,32 0-1,0 0 1,-31 0 15,0 0-15,0 0 15,0 0 0,-31 0-15,31 0 0,-31 0-1,31 0 1,0 0-1,-31 0 1,31 0 0,0 0-1,0 0 17,-31 0-32,31 0 31,-31 0-16,0 0 1,0 0 0,31 0 15,0 0 0,-32 0-15,32 0-1,-31 0 32,31 0 0,-31 0-16,0 0-15,0 0 31,0 0-31</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11T13:19:06.172"/>
    </inkml:context>
    <inkml:brush xml:id="br0">
      <inkml:brushProperty name="width" value="0.05" units="cm"/>
      <inkml:brushProperty name="height" value="0.05" units="cm"/>
      <inkml:brushProperty name="color" value="#E71224"/>
      <inkml:brushProperty name="fitToCurve" value="1"/>
    </inkml:brush>
  </inkml:definitions>
  <inkml:trace contextRef="#ctx0" brushRef="#br0">0 45 0,'154'0'62,"32"0"-31,-155 0-15,31 0 0,0 0-1,31 0-15,31 0 16,31 0 0,-93 0-1,0 0 1,31 0-1,-62 0 1,93 0 0,0 0 15,-63 0-15,-30 0 15,0-31-16,0 31 1,0 0-16,31 0 31,-31 0-31,0 0 32,0 0-1,0 0 0,0 0 0,0 0-15,31 0 46</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11T13:19:07.516"/>
    </inkml:context>
    <inkml:brush xml:id="br0">
      <inkml:brushProperty name="width" value="0.05" units="cm"/>
      <inkml:brushProperty name="height" value="0.05" units="cm"/>
      <inkml:brushProperty name="color" value="#E71224"/>
      <inkml:brushProperty name="fitToCurve" value="1"/>
    </inkml:brush>
  </inkml:definitions>
  <inkml:trace contextRef="#ctx0" brushRef="#br0">0 0 0,'62'0'62,"124"0"-46,-125 0-16,218 31 16,-186-31-1,155 0 1,-217 0-1,93 0 1,62 0 0,-124 0-1,124 0 1,-125 0 0,63 0-1,-62 0 16,-31 0 32,0 0-16,0 0 0,0 0-32,0-31 17,0 31-1</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11T13:19:10.957"/>
    </inkml:context>
    <inkml:brush xml:id="br0">
      <inkml:brushProperty name="width" value="0.05" units="cm"/>
      <inkml:brushProperty name="height" value="0.05" units="cm"/>
      <inkml:brushProperty name="color" value="#E71224"/>
      <inkml:brushProperty name="fitToCurve" value="1"/>
    </inkml:brush>
  </inkml:definitions>
  <inkml:trace contextRef="#ctx0" brushRef="#br0">0 0 0,'31'0'313,"31"0"-173,-31 0-77,31 0-63,-31 0 15,31 0 1,62 0 0,-31 0-1,93 0 1,-125 0 0,125 0-1,-62 0 16,-93 0-31,31 0 32,-31 0-32,62 0 15,-31 0 1,0 0 93</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06:34:42.099"/>
    </inkml:context>
    <inkml:brush xml:id="br0">
      <inkml:brushProperty name="width" value="0.035" units="cm"/>
      <inkml:brushProperty name="height" value="0.035" units="cm"/>
      <inkml:brushProperty name="color" value="#ED1C24"/>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06:34:58.971"/>
    </inkml:context>
    <inkml:brush xml:id="br0">
      <inkml:brushProperty name="width" value="0.05" units="cm"/>
      <inkml:brushProperty name="height" value="0.05" units="cm"/>
      <inkml:brushProperty name="color" value="#ED1C24"/>
      <inkml:brushProperty name="fitToCurve" value="1"/>
    </inkml:brush>
  </inkml:definitions>
  <inkml:trace contextRef="#ctx0" brushRef="#br0">0 2 0,'29'0'110</inkml:trace>
  <inkml:trace contextRef="#ctx0" brushRef="#br0" timeOffset="2257">231 118 0,'57'0'157,"30"-29"-142,-58 29-15,0 0 16,0 0-16,-1 0 15,1 0 1,0 0-16,0 0 16,0 0-16,29-29 15,-1 29-15,1 0 16,-29 0-16,0 0 16,0 0-16,0-29 15,-1 29-15,30 0 16,-29 0-1,0 0-15,0 0 32,28 0-1,-28 0-15,29 0-16,-29 0 15,0 0 1,0 0-16,28 0 15,-28 0 1,0 0 0,0 0-1,0 0 1,0 0 0,-1 0-1,1 0-15,0 0 16,0 0 15,0 0-15,0 0-1,0 0-15,0 0 16,28 0-16,-28 0 16,0 0-1,0 0 1,0 0-1,28 0-15,-28 0 16,0 0-16,0 0 0,0 0 16,29 0-1,-29 0 1,-1 0 0,1 0-16,0 0 15,0 0 16,0 0 16,0 0-15,0 0-1</inkml:trace>
</inkml:ink>
</file>

<file path=ppt/ink/ink8.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06:36:11.412"/>
    </inkml:context>
    <inkml:brush xml:id="br0">
      <inkml:brushProperty name="width" value="0.05" units="cm"/>
      <inkml:brushProperty name="height" value="0.05" units="cm"/>
      <inkml:brushProperty name="color" value="#3165BB"/>
      <inkml:brushProperty name="fitToCurve" value="1"/>
    </inkml:brush>
  </inkml:definitions>
  <inkml:trace contextRef="#ctx0" brushRef="#br0">0 69 0,'29'0'156,"0"0"-156,0 0 16,0 0-1,29 0 1,-29-29-16,-1 29 0,1 0 15,0 0 17,0 0 15,0 0-32,0 0 1,0 0-1,-1 0 48,1 0-16,29 0-32,-29 0 17,29 0-32,-30 0 15,1 0 1,0 0 0,0 0-1,0 0 1,0 0-1,0 0 1,0 0 0,-1 0-16,1 0 15,0 0 1,0 0 0,0 0-1,0 0 1,0 0-16,-1 0 15,1 0 1,0 0 0,0 0-1,0 0 1,0 0 15,0 0-15,-1 0-16,1 0 31,0 0-31,0 0 16,0 0-16,29 0 15,-29 0 1,28 29 0,-28-29-1,0 0-15,0 0 16,0 0-16,0 0 15,-1 0 1,1 0 0,0 0-1,0 0 1,0 0-16,0 0 16,0 0-1,-1 0-15,1 0 16,0 0 15,0 0-15,0 0-1,0 0 17,-58 0 202,-58 0-234,-115 58 16</inkml:trace>
</inkml:ink>
</file>

<file path=ppt/ink/ink9.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74468" units="1/cm"/>
          <inkml:channelProperty channel="Y" name="resolution" value="35" units="1/cm"/>
          <inkml:channelProperty channel="T" name="resolution" value="1" units="1/dev"/>
        </inkml:channelProperties>
      </inkml:inkSource>
      <inkml:timestamp xml:id="ts0" timeString="2025-12-29T06:36:13.920"/>
    </inkml:context>
    <inkml:brush xml:id="br0">
      <inkml:brushProperty name="width" value="0.05" units="cm"/>
      <inkml:brushProperty name="height" value="0.05" units="cm"/>
      <inkml:brushProperty name="color" value="#3165BB"/>
      <inkml:brushProperty name="fitToCurve" value="1"/>
    </inkml:brush>
  </inkml:definitions>
  <inkml:trace contextRef="#ctx0" brushRef="#br0">0 29 0,'29'0'93,"0"0"-77,-1 29 15,30-29-31,0 0 16,-58 29-16,29 0 16,29-29-16,-30 0 15,1 0 1,29 0-16,-29 29 15,29-29 1,-30 0 0,30 0-1,-29 0-15,0 0 16,29 0-16,-30 0 16,1 0-1,29 0 1,-29 0-1,0 0 17,0 0-17,0 0-15,-1 0 16,1 0-16,0 0 16,29 0-16,0 0 15,-30 0 1,30 0-1,29 0-15,-30 0 16,1 0-16,29 0 16,-58 0-16,28 0 15,-28 0-15,0 0 16,0 0-16,29 0 31,-29 0-15,-1 0-16,1 0 15,0 0 1,0 0 0,0 0-16,0 0 15,0 0 1,-1 0-16,1 0 16,0 0-16,0-29 15,0 29 1,0 0-16,0 0 15,0 0-15,-1 0 16,30-29-16,0 29 16,-29 0-1,0 0 1,-1 0 0,1 0-1,29 0-15,-29 0 16,0 0-16,0 0 15,-1 0-15,1 0 16,0 0 0,0 0-16,0-29 15,0 29-15,29 0 16,-1 0 0,-28 0-16,0-29 15,0 29-15,0 0 16,0 0-1,-1-29 17,30 29 140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35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18" Type="http://schemas.openxmlformats.org/officeDocument/2006/relationships/image" Target="../media/image5.emf"/><Relationship Id="rId26" Type="http://schemas.openxmlformats.org/officeDocument/2006/relationships/image" Target="../media/image9.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8.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2.png"/><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customXml" Target="../ink/ink5.xml"/><Relationship Id="rId24" Type="http://schemas.openxmlformats.org/officeDocument/2006/relationships/image" Target="../media/image8.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7.png"/><Relationship Id="rId19" Type="http://schemas.openxmlformats.org/officeDocument/2006/relationships/customXml" Target="../ink/ink9.xml"/><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3.emf"/><Relationship Id="rId2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53EAA-44F6-4E93-9D0F-EBCF98A1AE8C}"/>
              </a:ext>
            </a:extLst>
          </p:cNvPr>
          <p:cNvSpPr/>
          <p:nvPr/>
        </p:nvSpPr>
        <p:spPr>
          <a:xfrm>
            <a:off x="1807535" y="3374854"/>
            <a:ext cx="9943748" cy="1445267"/>
          </a:xfrm>
          <a:prstGeom prst="rect">
            <a:avLst/>
          </a:prstGeom>
        </p:spPr>
        <p:txBody>
          <a:bodyPr wrap="none">
            <a:spAutoFit/>
          </a:bodyPr>
          <a:lstStyle/>
          <a:p>
            <a:pPr>
              <a:lnSpc>
                <a:spcPts val="5500"/>
              </a:lnSpc>
            </a:pPr>
            <a:r>
              <a:rPr lang="en-US" sz="3600" b="1" dirty="0">
                <a:solidFill>
                  <a:srgbClr val="1F7135"/>
                </a:solidFill>
                <a:latin typeface="Lora" pitchFamily="34" charset="0"/>
                <a:ea typeface="Lora" pitchFamily="34" charset="-122"/>
                <a:cs typeface="Lora" pitchFamily="34" charset="-120"/>
              </a:rPr>
              <a:t>                            Peer Review : </a:t>
            </a:r>
          </a:p>
          <a:p>
            <a:pPr>
              <a:lnSpc>
                <a:spcPts val="5500"/>
              </a:lnSpc>
            </a:pPr>
            <a:r>
              <a:rPr lang="en-IN" sz="3600" b="1" dirty="0">
                <a:solidFill>
                  <a:srgbClr val="1F7135"/>
                </a:solidFill>
                <a:latin typeface="Lora" pitchFamily="34" charset="0"/>
                <a:ea typeface="Lora" pitchFamily="34" charset="-122"/>
                <a:cs typeface="Lora" pitchFamily="34" charset="-120"/>
              </a:rPr>
              <a:t>       Rationale and significance of Peer Review</a:t>
            </a:r>
            <a:endParaRPr lang="en-US" sz="3600" b="1" dirty="0">
              <a:solidFill>
                <a:srgbClr val="1F7135"/>
              </a:solidFill>
              <a:latin typeface="Lora" pitchFamily="34" charset="0"/>
              <a:ea typeface="Lora" pitchFamily="34" charset="-122"/>
              <a:cs typeface="Lora" pitchFamily="34" charset="-120"/>
            </a:endParaRPr>
          </a:p>
        </p:txBody>
      </p:sp>
    </p:spTree>
    <p:extLst>
      <p:ext uri="{BB962C8B-B14F-4D97-AF65-F5344CB8AC3E}">
        <p14:creationId xmlns:p14="http://schemas.microsoft.com/office/powerpoint/2010/main" val="367901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9EA0C-6B36-4940-A5F9-667519D2D12D}"/>
              </a:ext>
            </a:extLst>
          </p:cNvPr>
          <p:cNvSpPr txBox="1"/>
          <p:nvPr/>
        </p:nvSpPr>
        <p:spPr>
          <a:xfrm>
            <a:off x="1527464" y="571500"/>
            <a:ext cx="12354791" cy="6186309"/>
          </a:xfrm>
          <a:prstGeom prst="rect">
            <a:avLst/>
          </a:prstGeom>
          <a:noFill/>
        </p:spPr>
        <p:txBody>
          <a:bodyPr wrap="square" rtlCol="0">
            <a:spAutoFit/>
          </a:bodyPr>
          <a:lstStyle/>
          <a:p>
            <a:r>
              <a:rPr lang="en-US" sz="2800" dirty="0">
                <a:solidFill>
                  <a:srgbClr val="00B050"/>
                </a:solidFill>
              </a:rPr>
              <a:t>Clarifications / FAQs on the issues arising out of the Peer Review Mandate</a:t>
            </a:r>
          </a:p>
          <a:p>
            <a:endParaRPr lang="en-US" sz="2000" dirty="0"/>
          </a:p>
          <a:p>
            <a:r>
              <a:rPr lang="en-US" sz="2000" dirty="0"/>
              <a:t>1. At which stage </a:t>
            </a:r>
          </a:p>
          <a:p>
            <a:endParaRPr lang="en-US" sz="2000" dirty="0"/>
          </a:p>
          <a:p>
            <a:r>
              <a:rPr lang="en-US" sz="2000" dirty="0"/>
              <a:t>2. Meaning of ‘’raised funds ‘’ for phase III </a:t>
            </a:r>
          </a:p>
          <a:p>
            <a:r>
              <a:rPr lang="en-US" sz="2000" dirty="0"/>
              <a:t>    CC/ Working capital </a:t>
            </a:r>
          </a:p>
          <a:p>
            <a:r>
              <a:rPr lang="en-US" sz="2000" dirty="0"/>
              <a:t>    Term loan </a:t>
            </a:r>
          </a:p>
          <a:p>
            <a:r>
              <a:rPr lang="en-US" sz="2000" dirty="0"/>
              <a:t>    from all sources </a:t>
            </a:r>
          </a:p>
          <a:p>
            <a:endParaRPr lang="en-US" sz="2000" dirty="0"/>
          </a:p>
          <a:p>
            <a:r>
              <a:rPr lang="en-US" sz="2000" dirty="0"/>
              <a:t>     ‘any body Corporate including trusts which are covered under public interest entities’ – Limit of Rs 50 </a:t>
            </a:r>
            <a:r>
              <a:rPr lang="en-US" sz="2000" dirty="0" err="1"/>
              <a:t>cr</a:t>
            </a:r>
            <a:r>
              <a:rPr lang="en-US" sz="2000" dirty="0"/>
              <a:t> is not    applicable </a:t>
            </a:r>
          </a:p>
          <a:p>
            <a:endParaRPr lang="en-US" sz="2000" dirty="0"/>
          </a:p>
          <a:p>
            <a:r>
              <a:rPr lang="en-US" sz="2000" dirty="0"/>
              <a:t>3. Audit of branches of public sector  Bank  – Only statutory branch audit is covered .</a:t>
            </a:r>
          </a:p>
          <a:p>
            <a:endParaRPr lang="en-US" sz="2000" dirty="0"/>
          </a:p>
          <a:p>
            <a:r>
              <a:rPr lang="en-US" sz="2000" dirty="0"/>
              <a:t>4. Meaning of Statutory Audit?--mandated by law or statute. </a:t>
            </a:r>
          </a:p>
          <a:p>
            <a:endParaRPr lang="en-US" sz="2000" dirty="0"/>
          </a:p>
          <a:p>
            <a:r>
              <a:rPr lang="en-US" sz="2000" dirty="0"/>
              <a:t>5. As on which date should the number of having </a:t>
            </a:r>
            <a:r>
              <a:rPr lang="en-US" sz="2000" dirty="0">
                <a:solidFill>
                  <a:srgbClr val="00B050"/>
                </a:solidFill>
              </a:rPr>
              <a:t>5 or 4 or 3 or more Partners </a:t>
            </a:r>
            <a:r>
              <a:rPr lang="en-US" sz="2000" dirty="0"/>
              <a:t>be reckoned ---on the date of mandate applicability</a:t>
            </a:r>
          </a:p>
          <a:p>
            <a:r>
              <a:rPr lang="en-US" sz="2800" dirty="0">
                <a:solidFill>
                  <a:srgbClr val="00B050"/>
                </a:solidFill>
              </a:rPr>
              <a:t>     </a:t>
            </a:r>
            <a:endParaRPr lang="en-IN" sz="2800" dirty="0">
              <a:solidFill>
                <a:srgbClr val="00B050"/>
              </a:solidFill>
            </a:endParaRPr>
          </a:p>
        </p:txBody>
      </p:sp>
    </p:spTree>
    <p:extLst>
      <p:ext uri="{BB962C8B-B14F-4D97-AF65-F5344CB8AC3E}">
        <p14:creationId xmlns:p14="http://schemas.microsoft.com/office/powerpoint/2010/main" val="208698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7724" y="909637"/>
            <a:ext cx="11248192" cy="704017"/>
          </a:xfrm>
          <a:prstGeom prst="rect">
            <a:avLst/>
          </a:prstGeom>
          <a:noFill/>
          <a:ln/>
        </p:spPr>
        <p:txBody>
          <a:bodyPr wrap="none" lIns="0" tIns="0" rIns="0" bIns="0" rtlCol="0" anchor="t"/>
          <a:lstStyle/>
          <a:p>
            <a:pPr marL="0" indent="0" algn="l">
              <a:lnSpc>
                <a:spcPts val="5500"/>
              </a:lnSpc>
              <a:buNone/>
            </a:pPr>
            <a:r>
              <a:rPr lang="en-US" sz="4400" b="1" u="sng" dirty="0">
                <a:solidFill>
                  <a:srgbClr val="1F7135"/>
                </a:solidFill>
                <a:latin typeface="Lora" pitchFamily="34" charset="0"/>
                <a:ea typeface="Lora" pitchFamily="34" charset="-122"/>
                <a:cs typeface="Lora" pitchFamily="34" charset="-120"/>
              </a:rPr>
              <a:t>Peer Reviewer: Eligibility</a:t>
            </a:r>
            <a:endParaRPr lang="en-US" sz="4400" u="sng" dirty="0"/>
          </a:p>
        </p:txBody>
      </p:sp>
      <p:sp>
        <p:nvSpPr>
          <p:cNvPr id="3" name="Text 1"/>
          <p:cNvSpPr/>
          <p:nvPr/>
        </p:nvSpPr>
        <p:spPr>
          <a:xfrm>
            <a:off x="837724" y="2211943"/>
            <a:ext cx="3379470" cy="422315"/>
          </a:xfrm>
          <a:prstGeom prst="rect">
            <a:avLst/>
          </a:prstGeom>
          <a:noFill/>
          <a:ln/>
        </p:spPr>
        <p:txBody>
          <a:bodyPr wrap="none" lIns="0" tIns="0" rIns="0" bIns="0" rtlCol="0" anchor="t"/>
          <a:lstStyle/>
          <a:p>
            <a:pPr marL="0" indent="0" algn="l">
              <a:lnSpc>
                <a:spcPts val="3300"/>
              </a:lnSpc>
              <a:buNone/>
            </a:pPr>
            <a:r>
              <a:rPr lang="en-US" sz="2650" b="1" dirty="0">
                <a:solidFill>
                  <a:srgbClr val="38512F"/>
                </a:solidFill>
                <a:latin typeface="Lora" pitchFamily="34" charset="0"/>
                <a:ea typeface="Lora" pitchFamily="34" charset="-122"/>
                <a:cs typeface="Lora" pitchFamily="34" charset="-120"/>
              </a:rPr>
              <a:t>Eligibility</a:t>
            </a:r>
            <a:endParaRPr lang="en-US" sz="2650" dirty="0"/>
          </a:p>
        </p:txBody>
      </p:sp>
      <p:sp>
        <p:nvSpPr>
          <p:cNvPr id="4" name="Text 2"/>
          <p:cNvSpPr/>
          <p:nvPr/>
        </p:nvSpPr>
        <p:spPr>
          <a:xfrm>
            <a:off x="837724" y="2873573"/>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practice with at least 7 years of assurance (</a:t>
            </a:r>
            <a:r>
              <a:rPr lang="en-US" sz="1850" dirty="0">
                <a:solidFill>
                  <a:srgbClr val="00B050"/>
                </a:solidFill>
                <a:latin typeface="Source Sans 3" pitchFamily="34" charset="0"/>
                <a:ea typeface="Source Sans 3" pitchFamily="34" charset="-122"/>
                <a:cs typeface="Source Sans 3" pitchFamily="34" charset="-120"/>
              </a:rPr>
              <a:t>signing capacity</a:t>
            </a:r>
            <a:r>
              <a:rPr lang="en-US" sz="1850" dirty="0">
                <a:solidFill>
                  <a:srgbClr val="3A3630"/>
                </a:solidFill>
                <a:latin typeface="Source Sans 3" pitchFamily="34" charset="0"/>
                <a:ea typeface="Source Sans 3" pitchFamily="34" charset="-122"/>
                <a:cs typeface="Source Sans 3" pitchFamily="34" charset="-120"/>
              </a:rPr>
              <a:t>) </a:t>
            </a:r>
            <a:r>
              <a:rPr lang="en-US" sz="1850" b="1" dirty="0">
                <a:solidFill>
                  <a:srgbClr val="3A3630"/>
                </a:solidFill>
                <a:latin typeface="Source Sans 3" pitchFamily="34" charset="0"/>
                <a:ea typeface="Source Sans 3" pitchFamily="34" charset="-122"/>
                <a:cs typeface="Source Sans 3" pitchFamily="34" charset="-120"/>
              </a:rPr>
              <a:t> OR</a:t>
            </a:r>
            <a:endParaRPr lang="en-US" sz="1850" dirty="0"/>
          </a:p>
        </p:txBody>
      </p:sp>
      <p:sp>
        <p:nvSpPr>
          <p:cNvPr id="5" name="Text 3"/>
          <p:cNvSpPr/>
          <p:nvPr/>
        </p:nvSpPr>
        <p:spPr>
          <a:xfrm>
            <a:off x="837724" y="3723323"/>
            <a:ext cx="6185535" cy="1532096"/>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10+ years employment experience and 3+ years audit in practice experience </a:t>
            </a:r>
            <a:r>
              <a:rPr lang="en-US" sz="1850" dirty="0">
                <a:solidFill>
                  <a:srgbClr val="00B050"/>
                </a:solidFill>
                <a:latin typeface="Source Sans 3" pitchFamily="34" charset="0"/>
                <a:ea typeface="Source Sans 3" pitchFamily="34" charset="-122"/>
                <a:cs typeface="Source Sans 3" pitchFamily="34" charset="-120"/>
              </a:rPr>
              <a:t>( signing capacity) </a:t>
            </a:r>
            <a:r>
              <a:rPr lang="en-US" sz="1850" dirty="0">
                <a:solidFill>
                  <a:srgbClr val="3A3630"/>
                </a:solidFill>
                <a:latin typeface="Source Sans 3" pitchFamily="34" charset="0"/>
                <a:ea typeface="Source Sans 3" pitchFamily="34" charset="-122"/>
                <a:cs typeface="Source Sans 3" pitchFamily="34" charset="-120"/>
              </a:rPr>
              <a:t>and is in whole-time practice at the time of enrolment and appointment as Peer Reviewer.</a:t>
            </a:r>
          </a:p>
          <a:p>
            <a:pPr marL="342900" indent="-342900" algn="l">
              <a:lnSpc>
                <a:spcPts val="3000"/>
              </a:lnSpc>
              <a:buSzPct val="100000"/>
              <a:buChar char="•"/>
            </a:pPr>
            <a:endParaRPr lang="en-US" sz="1850" dirty="0">
              <a:solidFill>
                <a:srgbClr val="3A3630"/>
              </a:solidFill>
              <a:latin typeface="Source Sans 3" pitchFamily="34" charset="0"/>
              <a:ea typeface="Source Sans 3" pitchFamily="34" charset="-122"/>
              <a:cs typeface="Source Sans 3" pitchFamily="34" charset="-120"/>
            </a:endParaRPr>
          </a:p>
          <a:p>
            <a:pPr marL="342900" indent="-342900" algn="l">
              <a:lnSpc>
                <a:spcPts val="3000"/>
              </a:lnSpc>
              <a:buSzPct val="100000"/>
              <a:buChar char="•"/>
            </a:pPr>
            <a:r>
              <a:rPr lang="en-US" sz="1850" dirty="0">
                <a:solidFill>
                  <a:srgbClr val="3A3630"/>
                </a:solidFill>
                <a:latin typeface="Source Sans 3" pitchFamily="34" charset="0"/>
              </a:rPr>
              <a:t>Not to accept the assignment before or after 2 years </a:t>
            </a:r>
          </a:p>
          <a:p>
            <a:pPr marL="342900" indent="-342900" algn="l">
              <a:lnSpc>
                <a:spcPts val="3000"/>
              </a:lnSpc>
              <a:buSzPct val="100000"/>
              <a:buChar char="•"/>
            </a:pPr>
            <a:endParaRPr lang="en-US" sz="1850" dirty="0">
              <a:solidFill>
                <a:srgbClr val="3A3630"/>
              </a:solidFill>
              <a:latin typeface="Source Sans 3" pitchFamily="34" charset="0"/>
            </a:endParaRPr>
          </a:p>
          <a:p>
            <a:pPr marL="342900" indent="-342900">
              <a:lnSpc>
                <a:spcPts val="3000"/>
              </a:lnSpc>
              <a:buSzPct val="100000"/>
              <a:buFontTx/>
              <a:buChar char="•"/>
            </a:pPr>
            <a:r>
              <a:rPr lang="en-US" sz="2000" b="1" dirty="0">
                <a:solidFill>
                  <a:srgbClr val="38512F"/>
                </a:solidFill>
                <a:latin typeface="Lora" pitchFamily="34" charset="0"/>
              </a:rPr>
              <a:t>Training and Test </a:t>
            </a:r>
          </a:p>
          <a:p>
            <a:pPr marL="342900" indent="-342900">
              <a:lnSpc>
                <a:spcPts val="3000"/>
              </a:lnSpc>
              <a:buSzPct val="100000"/>
              <a:buFontTx/>
              <a:buChar char="•"/>
            </a:pPr>
            <a:r>
              <a:rPr lang="en-US" sz="2000" b="1" dirty="0">
                <a:solidFill>
                  <a:srgbClr val="38512F"/>
                </a:solidFill>
                <a:latin typeface="Lora" pitchFamily="34" charset="0"/>
              </a:rPr>
              <a:t>Form 3 -Application</a:t>
            </a:r>
          </a:p>
          <a:p>
            <a:pPr marL="342900" indent="-342900">
              <a:lnSpc>
                <a:spcPts val="3000"/>
              </a:lnSpc>
              <a:buSzPct val="100000"/>
              <a:buFontTx/>
              <a:buChar char="•"/>
            </a:pPr>
            <a:r>
              <a:rPr lang="en-US" sz="2000" dirty="0"/>
              <a:t>Valid for 3 years</a:t>
            </a:r>
          </a:p>
          <a:p>
            <a:pPr marL="342900" indent="-342900">
              <a:lnSpc>
                <a:spcPts val="3000"/>
              </a:lnSpc>
              <a:buSzPct val="100000"/>
              <a:buFontTx/>
              <a:buChar char="•"/>
            </a:pPr>
            <a:r>
              <a:rPr lang="en-US" sz="2000" dirty="0"/>
              <a:t>Renewal 6 months before </a:t>
            </a:r>
          </a:p>
          <a:p>
            <a:pPr marL="342900" indent="-342900" algn="l">
              <a:lnSpc>
                <a:spcPts val="3000"/>
              </a:lnSpc>
              <a:buSzPct val="100000"/>
              <a:buChar char="•"/>
            </a:pPr>
            <a:endParaRPr lang="en-US" sz="1850" dirty="0"/>
          </a:p>
        </p:txBody>
      </p:sp>
      <p:sp>
        <p:nvSpPr>
          <p:cNvPr id="6" name="Text 4"/>
          <p:cNvSpPr/>
          <p:nvPr/>
        </p:nvSpPr>
        <p:spPr>
          <a:xfrm>
            <a:off x="837724" y="5470803"/>
            <a:ext cx="6185535" cy="383024"/>
          </a:xfrm>
          <a:prstGeom prst="rect">
            <a:avLst/>
          </a:prstGeom>
          <a:noFill/>
          <a:ln/>
        </p:spPr>
        <p:txBody>
          <a:bodyPr wrap="none" lIns="0" tIns="0" rIns="0" bIns="0" rtlCol="0" anchor="t"/>
          <a:lstStyle/>
          <a:p>
            <a:pPr marL="0" indent="0" algn="l">
              <a:lnSpc>
                <a:spcPts val="3000"/>
              </a:lnSpc>
              <a:buNone/>
            </a:pPr>
            <a:endParaRPr lang="en-US" sz="1850" dirty="0"/>
          </a:p>
        </p:txBody>
      </p:sp>
      <p:sp>
        <p:nvSpPr>
          <p:cNvPr id="7" name="Text 5"/>
          <p:cNvSpPr/>
          <p:nvPr/>
        </p:nvSpPr>
        <p:spPr>
          <a:xfrm>
            <a:off x="837724" y="6069211"/>
            <a:ext cx="6185535" cy="383024"/>
          </a:xfrm>
          <a:prstGeom prst="rect">
            <a:avLst/>
          </a:prstGeom>
          <a:noFill/>
          <a:ln/>
        </p:spPr>
        <p:txBody>
          <a:bodyPr wrap="none" lIns="0" tIns="0" rIns="0" bIns="0" rtlCol="0" anchor="t"/>
          <a:lstStyle/>
          <a:p>
            <a:pPr marL="0" indent="0" algn="l">
              <a:lnSpc>
                <a:spcPts val="3000"/>
              </a:lnSpc>
              <a:buNone/>
            </a:pPr>
            <a:endParaRPr lang="en-US" sz="1850" dirty="0"/>
          </a:p>
        </p:txBody>
      </p:sp>
      <p:sp>
        <p:nvSpPr>
          <p:cNvPr id="8" name="Text 6"/>
          <p:cNvSpPr/>
          <p:nvPr/>
        </p:nvSpPr>
        <p:spPr>
          <a:xfrm>
            <a:off x="7614761" y="2211943"/>
            <a:ext cx="3379470" cy="422315"/>
          </a:xfrm>
          <a:prstGeom prst="rect">
            <a:avLst/>
          </a:prstGeom>
          <a:noFill/>
          <a:ln/>
        </p:spPr>
        <p:txBody>
          <a:bodyPr wrap="none" lIns="0" tIns="0" rIns="0" bIns="0" rtlCol="0" anchor="t"/>
          <a:lstStyle/>
          <a:p>
            <a:pPr marL="0" indent="0" algn="l">
              <a:lnSpc>
                <a:spcPts val="3300"/>
              </a:lnSpc>
              <a:buNone/>
            </a:pPr>
            <a:r>
              <a:rPr lang="en-US" sz="2650" b="1" dirty="0">
                <a:solidFill>
                  <a:srgbClr val="38512F"/>
                </a:solidFill>
                <a:latin typeface="Lora" pitchFamily="34" charset="0"/>
                <a:ea typeface="Lora" pitchFamily="34" charset="-122"/>
                <a:cs typeface="Lora" pitchFamily="34" charset="-120"/>
              </a:rPr>
              <a:t>Ineligibility</a:t>
            </a:r>
            <a:endParaRPr lang="en-US" sz="2650" dirty="0"/>
          </a:p>
        </p:txBody>
      </p:sp>
      <p:sp>
        <p:nvSpPr>
          <p:cNvPr id="9" name="Text 7"/>
          <p:cNvSpPr/>
          <p:nvPr/>
        </p:nvSpPr>
        <p:spPr>
          <a:xfrm>
            <a:off x="7614761" y="2873573"/>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Pending disciplinary action/proceeding</a:t>
            </a:r>
            <a:endParaRPr lang="en-US" sz="1850" dirty="0"/>
          </a:p>
        </p:txBody>
      </p:sp>
      <p:sp>
        <p:nvSpPr>
          <p:cNvPr id="10" name="Text 8"/>
          <p:cNvSpPr/>
          <p:nvPr/>
        </p:nvSpPr>
        <p:spPr>
          <a:xfrm>
            <a:off x="7614761" y="3340298"/>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Found guilty of professional misconduct</a:t>
            </a:r>
            <a:endParaRPr lang="en-US" sz="1850" dirty="0"/>
          </a:p>
        </p:txBody>
      </p:sp>
      <p:sp>
        <p:nvSpPr>
          <p:cNvPr id="11" name="Text 9"/>
          <p:cNvSpPr/>
          <p:nvPr/>
        </p:nvSpPr>
        <p:spPr>
          <a:xfrm>
            <a:off x="7614761" y="3807023"/>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Convicted of offense involving moral turpitude</a:t>
            </a:r>
            <a:endParaRPr lang="en-US" sz="1850" dirty="0"/>
          </a:p>
        </p:txBody>
      </p:sp>
      <p:sp>
        <p:nvSpPr>
          <p:cNvPr id="12" name="Text 10"/>
          <p:cNvSpPr/>
          <p:nvPr/>
        </p:nvSpPr>
        <p:spPr>
          <a:xfrm>
            <a:off x="7614761" y="4273748"/>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Conflict of interest with Practice Unit</a:t>
            </a:r>
            <a:endParaRPr lang="en-US" sz="1850" dirty="0"/>
          </a:p>
        </p:txBody>
      </p:sp>
      <p:sp>
        <p:nvSpPr>
          <p:cNvPr id="13" name="Text 11"/>
          <p:cNvSpPr/>
          <p:nvPr/>
        </p:nvSpPr>
        <p:spPr>
          <a:xfrm>
            <a:off x="7614761" y="4740473"/>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A3630"/>
                </a:solidFill>
                <a:latin typeface="Source Sans 3" pitchFamily="34" charset="0"/>
                <a:ea typeface="Source Sans 3" pitchFamily="34" charset="-122"/>
                <a:cs typeface="Source Sans 3" pitchFamily="34" charset="-120"/>
              </a:rPr>
              <a:t>Prior association with Practice Unit (partner, training , article )</a:t>
            </a:r>
            <a:endParaRPr lang="en-US" sz="1850" dirty="0"/>
          </a:p>
        </p:txBody>
      </p:sp>
      <p:sp>
        <p:nvSpPr>
          <p:cNvPr id="14" name="Text 12"/>
          <p:cNvSpPr/>
          <p:nvPr/>
        </p:nvSpPr>
        <p:spPr>
          <a:xfrm>
            <a:off x="837724" y="6936819"/>
            <a:ext cx="12954952" cy="383024"/>
          </a:xfrm>
          <a:prstGeom prst="rect">
            <a:avLst/>
          </a:prstGeom>
          <a:noFill/>
          <a:ln/>
        </p:spPr>
        <p:txBody>
          <a:bodyPr wrap="none" lIns="0" tIns="0" rIns="0" bIns="0" rtlCol="0" anchor="t"/>
          <a:lstStyle/>
          <a:p>
            <a:pPr marL="0" indent="0" algn="l">
              <a:lnSpc>
                <a:spcPts val="3000"/>
              </a:lnSpc>
              <a:buNone/>
            </a:pPr>
            <a:endParaRPr lang="en-US"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78236" y="626743"/>
            <a:ext cx="5632490" cy="704017"/>
          </a:xfrm>
          <a:prstGeom prst="rect">
            <a:avLst/>
          </a:prstGeom>
          <a:noFill/>
          <a:ln/>
        </p:spPr>
        <p:txBody>
          <a:bodyPr wrap="none" lIns="0" tIns="0" rIns="0" bIns="0" rtlCol="0" anchor="t"/>
          <a:lstStyle/>
          <a:p>
            <a:pPr marL="0" indent="0" algn="l">
              <a:lnSpc>
                <a:spcPts val="5500"/>
              </a:lnSpc>
              <a:buNone/>
            </a:pPr>
            <a:endParaRPr lang="en-US" sz="4400" b="1" u="sng" dirty="0">
              <a:solidFill>
                <a:srgbClr val="1F7135"/>
              </a:solidFill>
              <a:latin typeface="Lora" pitchFamily="34" charset="0"/>
              <a:ea typeface="Lora" pitchFamily="34" charset="-122"/>
              <a:cs typeface="Lora" pitchFamily="34" charset="-120"/>
            </a:endParaRPr>
          </a:p>
          <a:p>
            <a:pPr marL="0" indent="0" algn="l">
              <a:lnSpc>
                <a:spcPts val="5500"/>
              </a:lnSpc>
              <a:buNone/>
            </a:pPr>
            <a:r>
              <a:rPr lang="en-US" sz="4400" b="1" u="sng" dirty="0">
                <a:solidFill>
                  <a:srgbClr val="1F7135"/>
                </a:solidFill>
                <a:latin typeface="Lora" pitchFamily="34" charset="0"/>
                <a:ea typeface="Lora" pitchFamily="34" charset="-122"/>
                <a:cs typeface="Lora" pitchFamily="34" charset="-120"/>
              </a:rPr>
              <a:t>Peer Reviewer : Obligations &amp; Fees</a:t>
            </a:r>
            <a:endParaRPr lang="en-US" sz="4400" u="sng" dirty="0"/>
          </a:p>
        </p:txBody>
      </p:sp>
      <p:sp>
        <p:nvSpPr>
          <p:cNvPr id="3" name="Shape 1"/>
          <p:cNvSpPr/>
          <p:nvPr/>
        </p:nvSpPr>
        <p:spPr>
          <a:xfrm>
            <a:off x="776764" y="2844640"/>
            <a:ext cx="6388298" cy="3860959"/>
          </a:xfrm>
          <a:prstGeom prst="roundRect">
            <a:avLst>
              <a:gd name="adj" fmla="val 3900"/>
            </a:avLst>
          </a:prstGeom>
          <a:solidFill>
            <a:srgbClr val="FEF5E7"/>
          </a:solidFill>
          <a:ln w="30480">
            <a:solidFill>
              <a:srgbClr val="D9CDBA"/>
            </a:solidFill>
            <a:prstDash val="solid"/>
          </a:ln>
        </p:spPr>
        <p:txBody>
          <a:bodyPr/>
          <a:lstStyle/>
          <a:p>
            <a:endParaRPr lang="en-IN"/>
          </a:p>
        </p:txBody>
      </p:sp>
      <p:sp>
        <p:nvSpPr>
          <p:cNvPr id="4" name="Shape 2"/>
          <p:cNvSpPr/>
          <p:nvPr/>
        </p:nvSpPr>
        <p:spPr>
          <a:xfrm>
            <a:off x="807244" y="2830235"/>
            <a:ext cx="121920" cy="3751778"/>
          </a:xfrm>
          <a:prstGeom prst="roundRect">
            <a:avLst>
              <a:gd name="adj" fmla="val 29451"/>
            </a:avLst>
          </a:prstGeom>
          <a:solidFill>
            <a:srgbClr val="38512F"/>
          </a:solidFill>
          <a:ln/>
        </p:spPr>
      </p:sp>
      <p:sp>
        <p:nvSpPr>
          <p:cNvPr id="5" name="Text 3"/>
          <p:cNvSpPr/>
          <p:nvPr/>
        </p:nvSpPr>
        <p:spPr>
          <a:xfrm>
            <a:off x="1198959" y="3100030"/>
            <a:ext cx="2816185" cy="351949"/>
          </a:xfrm>
          <a:prstGeom prst="rect">
            <a:avLst/>
          </a:prstGeom>
          <a:noFill/>
          <a:ln/>
        </p:spPr>
        <p:txBody>
          <a:bodyPr wrap="none" lIns="0" tIns="0" rIns="0" bIns="0" rtlCol="0" anchor="t"/>
          <a:lstStyle/>
          <a:p>
            <a:pPr marL="0" indent="0" algn="l">
              <a:lnSpc>
                <a:spcPts val="2750"/>
              </a:lnSpc>
              <a:buNone/>
            </a:pPr>
            <a:r>
              <a:rPr lang="en-US" sz="2800" b="1" u="sng" dirty="0">
                <a:solidFill>
                  <a:srgbClr val="3A3630"/>
                </a:solidFill>
                <a:latin typeface="Lora" pitchFamily="34" charset="0"/>
                <a:ea typeface="Lora" pitchFamily="34" charset="-122"/>
                <a:cs typeface="Lora" pitchFamily="34" charset="-120"/>
              </a:rPr>
              <a:t>Reviewer Obligations</a:t>
            </a:r>
            <a:endParaRPr lang="en-US" sz="2800" b="1" u="sng" dirty="0"/>
          </a:p>
        </p:txBody>
      </p:sp>
      <p:sp>
        <p:nvSpPr>
          <p:cNvPr id="6" name="Text 4"/>
          <p:cNvSpPr/>
          <p:nvPr/>
        </p:nvSpPr>
        <p:spPr>
          <a:xfrm>
            <a:off x="1198959" y="3595568"/>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b="1" dirty="0">
                <a:solidFill>
                  <a:srgbClr val="3A3630"/>
                </a:solidFill>
                <a:latin typeface="Source Sans 3" pitchFamily="34" charset="0"/>
                <a:ea typeface="Source Sans 3" pitchFamily="34" charset="-122"/>
                <a:cs typeface="Source Sans 3" pitchFamily="34" charset="-120"/>
              </a:rPr>
              <a:t>Peer Review Guidelines</a:t>
            </a:r>
            <a:endParaRPr lang="en-US" b="1" dirty="0"/>
          </a:p>
        </p:txBody>
      </p:sp>
      <p:sp>
        <p:nvSpPr>
          <p:cNvPr id="7" name="Text 5"/>
          <p:cNvSpPr/>
          <p:nvPr/>
        </p:nvSpPr>
        <p:spPr>
          <a:xfrm>
            <a:off x="1198959" y="4062293"/>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00B050"/>
                </a:solidFill>
                <a:latin typeface="Source Sans 3" pitchFamily="34" charset="0"/>
                <a:ea typeface="Source Sans 3" pitchFamily="34" charset="-122"/>
                <a:cs typeface="Source Sans 3" pitchFamily="34" charset="-120"/>
              </a:rPr>
              <a:t>confidentiality </a:t>
            </a:r>
            <a:endParaRPr lang="en-US" sz="2000" b="1" dirty="0">
              <a:solidFill>
                <a:srgbClr val="00B050"/>
              </a:solidFill>
            </a:endParaRPr>
          </a:p>
        </p:txBody>
      </p:sp>
      <p:sp>
        <p:nvSpPr>
          <p:cNvPr id="8" name="Text 6"/>
          <p:cNvSpPr/>
          <p:nvPr/>
        </p:nvSpPr>
        <p:spPr>
          <a:xfrm>
            <a:off x="1198959" y="4529018"/>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Not to take extracts of Practice Unit's client files</a:t>
            </a:r>
            <a:endParaRPr lang="en-US" sz="2000" b="1" dirty="0"/>
          </a:p>
        </p:txBody>
      </p:sp>
      <p:sp>
        <p:nvSpPr>
          <p:cNvPr id="9" name="Text 7"/>
          <p:cNvSpPr/>
          <p:nvPr/>
        </p:nvSpPr>
        <p:spPr>
          <a:xfrm>
            <a:off x="1198959" y="4995743"/>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Complete review within prescribed timeframe</a:t>
            </a:r>
            <a:endParaRPr lang="en-US" sz="2000" b="1" dirty="0"/>
          </a:p>
        </p:txBody>
      </p:sp>
      <p:sp>
        <p:nvSpPr>
          <p:cNvPr id="10" name="Text 8"/>
          <p:cNvSpPr/>
          <p:nvPr/>
        </p:nvSpPr>
        <p:spPr>
          <a:xfrm>
            <a:off x="1198959" y="5462468"/>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Submit report to Board within allowed time</a:t>
            </a:r>
            <a:endParaRPr lang="en-US" sz="2000" b="1" dirty="0"/>
          </a:p>
        </p:txBody>
      </p:sp>
      <p:sp>
        <p:nvSpPr>
          <p:cNvPr id="11" name="Text 9"/>
          <p:cNvSpPr/>
          <p:nvPr/>
        </p:nvSpPr>
        <p:spPr>
          <a:xfrm>
            <a:off x="1198959" y="5929193"/>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Document all working papers-18 months</a:t>
            </a:r>
          </a:p>
          <a:p>
            <a:pPr marL="342900" indent="-342900" algn="l">
              <a:lnSpc>
                <a:spcPts val="3000"/>
              </a:lnSpc>
              <a:buSzPct val="100000"/>
              <a:buChar char="•"/>
            </a:pPr>
            <a:r>
              <a:rPr lang="en-US" sz="2000" b="1" dirty="0">
                <a:solidFill>
                  <a:srgbClr val="3A3630"/>
                </a:solidFill>
                <a:latin typeface="Source Sans 3" pitchFamily="34" charset="0"/>
              </a:rPr>
              <a:t>Appoint assistant </a:t>
            </a:r>
            <a:endParaRPr lang="en-US" sz="2000" b="1" dirty="0"/>
          </a:p>
        </p:txBody>
      </p:sp>
      <p:sp>
        <p:nvSpPr>
          <p:cNvPr id="12" name="Shape 10"/>
          <p:cNvSpPr/>
          <p:nvPr/>
        </p:nvSpPr>
        <p:spPr>
          <a:xfrm>
            <a:off x="7434858" y="2830235"/>
            <a:ext cx="6357818" cy="3751778"/>
          </a:xfrm>
          <a:prstGeom prst="roundRect">
            <a:avLst>
              <a:gd name="adj" fmla="val 3900"/>
            </a:avLst>
          </a:prstGeom>
          <a:solidFill>
            <a:srgbClr val="FEF5E7"/>
          </a:solidFill>
          <a:ln w="30480">
            <a:solidFill>
              <a:srgbClr val="D9CDBA"/>
            </a:solidFill>
            <a:prstDash val="solid"/>
          </a:ln>
        </p:spPr>
      </p:sp>
      <p:sp>
        <p:nvSpPr>
          <p:cNvPr id="13" name="Shape 11"/>
          <p:cNvSpPr/>
          <p:nvPr/>
        </p:nvSpPr>
        <p:spPr>
          <a:xfrm>
            <a:off x="7404378" y="2830235"/>
            <a:ext cx="121920" cy="3751778"/>
          </a:xfrm>
          <a:prstGeom prst="roundRect">
            <a:avLst>
              <a:gd name="adj" fmla="val 29451"/>
            </a:avLst>
          </a:prstGeom>
          <a:solidFill>
            <a:srgbClr val="38512F"/>
          </a:solidFill>
          <a:ln/>
        </p:spPr>
      </p:sp>
      <p:sp>
        <p:nvSpPr>
          <p:cNvPr id="14" name="Text 12"/>
          <p:cNvSpPr/>
          <p:nvPr/>
        </p:nvSpPr>
        <p:spPr>
          <a:xfrm>
            <a:off x="7796093" y="3100030"/>
            <a:ext cx="2816185" cy="351949"/>
          </a:xfrm>
          <a:prstGeom prst="rect">
            <a:avLst/>
          </a:prstGeom>
          <a:noFill/>
          <a:ln/>
        </p:spPr>
        <p:txBody>
          <a:bodyPr wrap="none" lIns="0" tIns="0" rIns="0" bIns="0" rtlCol="0" anchor="t"/>
          <a:lstStyle/>
          <a:p>
            <a:pPr marL="0" indent="0" algn="l">
              <a:lnSpc>
                <a:spcPts val="2750"/>
              </a:lnSpc>
              <a:buNone/>
            </a:pPr>
            <a:r>
              <a:rPr lang="en-US" sz="2800" b="1" u="sng" dirty="0">
                <a:solidFill>
                  <a:srgbClr val="3A3630"/>
                </a:solidFill>
                <a:latin typeface="Lora" pitchFamily="34" charset="0"/>
                <a:ea typeface="Lora" pitchFamily="34" charset="-122"/>
                <a:cs typeface="Lora" pitchFamily="34" charset="-120"/>
              </a:rPr>
              <a:t>Fees Structure</a:t>
            </a:r>
            <a:endParaRPr lang="en-US" sz="2800" b="1" u="sng" dirty="0"/>
          </a:p>
        </p:txBody>
      </p:sp>
      <p:sp>
        <p:nvSpPr>
          <p:cNvPr id="15" name="Text 13"/>
          <p:cNvSpPr/>
          <p:nvPr/>
        </p:nvSpPr>
        <p:spPr>
          <a:xfrm>
            <a:off x="7796093" y="3595568"/>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Mutually agreed upon by both parties</a:t>
            </a:r>
            <a:endParaRPr lang="en-US" sz="2000" b="1" dirty="0"/>
          </a:p>
        </p:txBody>
      </p:sp>
      <p:sp>
        <p:nvSpPr>
          <p:cNvPr id="16" name="Text 14"/>
          <p:cNvSpPr/>
          <p:nvPr/>
        </p:nvSpPr>
        <p:spPr>
          <a:xfrm>
            <a:off x="7796093" y="4062293"/>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Minimum recommendatory fees notified by Board.</a:t>
            </a:r>
            <a:endParaRPr lang="en-US" sz="2000" b="1" dirty="0"/>
          </a:p>
        </p:txBody>
      </p:sp>
      <p:sp>
        <p:nvSpPr>
          <p:cNvPr id="17" name="Text 15"/>
          <p:cNvSpPr/>
          <p:nvPr/>
        </p:nvSpPr>
        <p:spPr>
          <a:xfrm>
            <a:off x="7796093" y="4529018"/>
            <a:ext cx="5726787" cy="766048"/>
          </a:xfrm>
          <a:prstGeom prst="rect">
            <a:avLst/>
          </a:prstGeom>
          <a:noFill/>
          <a:ln/>
        </p:spPr>
        <p:txBody>
          <a:bodyPr wrap="squar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Board notified fees based on fees charged for </a:t>
            </a:r>
          </a:p>
          <a:p>
            <a:pPr algn="l">
              <a:lnSpc>
                <a:spcPts val="3000"/>
              </a:lnSpc>
              <a:buSzPct val="100000"/>
            </a:pPr>
            <a:r>
              <a:rPr lang="en-US" sz="2000" b="1" dirty="0">
                <a:solidFill>
                  <a:srgbClr val="3A3630"/>
                </a:solidFill>
                <a:latin typeface="Source Sans 3" pitchFamily="34" charset="0"/>
                <a:ea typeface="Source Sans 3" pitchFamily="34" charset="-122"/>
                <a:cs typeface="Source Sans 3" pitchFamily="34" charset="-120"/>
              </a:rPr>
              <a:t>           attest function (or ) gross turnover by PU</a:t>
            </a:r>
            <a:endParaRPr lang="en-US" sz="2000" b="1" dirty="0"/>
          </a:p>
        </p:txBody>
      </p:sp>
      <p:sp>
        <p:nvSpPr>
          <p:cNvPr id="18" name="Text 16"/>
          <p:cNvSpPr/>
          <p:nvPr/>
        </p:nvSpPr>
        <p:spPr>
          <a:xfrm>
            <a:off x="7796093" y="5378768"/>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Payable within 7 working days of invoice</a:t>
            </a:r>
            <a:endParaRPr lang="en-US" sz="2000" b="1" dirty="0"/>
          </a:p>
        </p:txBody>
      </p:sp>
      <p:sp>
        <p:nvSpPr>
          <p:cNvPr id="19" name="Text 17"/>
          <p:cNvSpPr/>
          <p:nvPr/>
        </p:nvSpPr>
        <p:spPr>
          <a:xfrm>
            <a:off x="7796093" y="5845493"/>
            <a:ext cx="5726787" cy="383024"/>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3A3630"/>
                </a:solidFill>
                <a:latin typeface="Source Sans 3" pitchFamily="34" charset="0"/>
                <a:ea typeface="Source Sans 3" pitchFamily="34" charset="-122"/>
                <a:cs typeface="Source Sans 3" pitchFamily="34" charset="-120"/>
              </a:rPr>
              <a:t>Non-payment may result in withholding certificate</a:t>
            </a:r>
            <a:endParaRPr 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28901" y="574358"/>
            <a:ext cx="13172599" cy="1225153"/>
          </a:xfrm>
          <a:prstGeom prst="rect">
            <a:avLst/>
          </a:prstGeom>
          <a:noFill/>
          <a:ln/>
        </p:spPr>
        <p:txBody>
          <a:bodyPr wrap="square" lIns="0" tIns="0" rIns="0" bIns="0" rtlCol="0" anchor="t"/>
          <a:lstStyle/>
          <a:p>
            <a:pPr marL="0" indent="0" algn="l">
              <a:lnSpc>
                <a:spcPts val="4800"/>
              </a:lnSpc>
              <a:buNone/>
            </a:pPr>
            <a:r>
              <a:rPr lang="en-US" sz="3850" b="1" u="sng" dirty="0">
                <a:solidFill>
                  <a:srgbClr val="00B050"/>
                </a:solidFill>
                <a:latin typeface="Lora" pitchFamily="34" charset="0"/>
                <a:ea typeface="Lora" pitchFamily="34" charset="-122"/>
                <a:cs typeface="Lora" pitchFamily="34" charset="-120"/>
              </a:rPr>
              <a:t>Various Forms</a:t>
            </a:r>
            <a:endParaRPr lang="en-US" sz="3850" b="1" u="sng" dirty="0">
              <a:solidFill>
                <a:srgbClr val="00B050"/>
              </a:solidFill>
            </a:endParaRPr>
          </a:p>
        </p:txBody>
      </p:sp>
      <p:sp>
        <p:nvSpPr>
          <p:cNvPr id="3" name="Text 1"/>
          <p:cNvSpPr/>
          <p:nvPr/>
        </p:nvSpPr>
        <p:spPr>
          <a:xfrm>
            <a:off x="622575" y="1583472"/>
            <a:ext cx="13172599" cy="333137"/>
          </a:xfrm>
          <a:prstGeom prst="rect">
            <a:avLst/>
          </a:prstGeom>
          <a:noFill/>
          <a:ln/>
        </p:spPr>
        <p:txBody>
          <a:bodyPr wrap="none" lIns="0" tIns="0" rIns="0" bIns="0" rtlCol="0" anchor="t"/>
          <a:lstStyle/>
          <a:p>
            <a:pPr marL="0" indent="0" algn="l">
              <a:lnSpc>
                <a:spcPts val="2600"/>
              </a:lnSpc>
              <a:buNone/>
            </a:pPr>
            <a:r>
              <a:rPr lang="en-US" sz="2000" b="1" dirty="0">
                <a:solidFill>
                  <a:srgbClr val="3A3630"/>
                </a:solidFill>
                <a:latin typeface="Source Sans 3" pitchFamily="34" charset="0"/>
                <a:ea typeface="Source Sans 3" pitchFamily="34" charset="-122"/>
                <a:cs typeface="Source Sans 3" pitchFamily="34" charset="-120"/>
              </a:rPr>
              <a:t>Form 1- </a:t>
            </a:r>
            <a:r>
              <a:rPr lang="en-US" sz="2000" dirty="0">
                <a:solidFill>
                  <a:srgbClr val="3A3630"/>
                </a:solidFill>
                <a:latin typeface="Source Sans 3" pitchFamily="34" charset="0"/>
                <a:ea typeface="Source Sans 3" pitchFamily="34" charset="-122"/>
                <a:cs typeface="Source Sans 3" pitchFamily="34" charset="-120"/>
              </a:rPr>
              <a:t>Application cum Questionnaire to be submitted by the Practice Unit.</a:t>
            </a:r>
            <a:endParaRPr lang="en-US" sz="2000" dirty="0"/>
          </a:p>
        </p:txBody>
      </p:sp>
      <p:sp>
        <p:nvSpPr>
          <p:cNvPr id="4" name="Text 2"/>
          <p:cNvSpPr/>
          <p:nvPr/>
        </p:nvSpPr>
        <p:spPr>
          <a:xfrm>
            <a:off x="622574" y="2133927"/>
            <a:ext cx="13172599" cy="333137"/>
          </a:xfrm>
          <a:prstGeom prst="rect">
            <a:avLst/>
          </a:prstGeom>
          <a:noFill/>
          <a:ln/>
        </p:spPr>
        <p:txBody>
          <a:bodyPr wrap="none" lIns="0" tIns="0" rIns="0" bIns="0" rtlCol="0" anchor="t"/>
          <a:lstStyle/>
          <a:p>
            <a:pPr marL="0" indent="0" algn="l">
              <a:lnSpc>
                <a:spcPts val="2600"/>
              </a:lnSpc>
              <a:buNone/>
            </a:pPr>
            <a:r>
              <a:rPr lang="en-US" sz="2000" b="1" dirty="0">
                <a:solidFill>
                  <a:srgbClr val="3A3630"/>
                </a:solidFill>
                <a:latin typeface="Source Sans 3" pitchFamily="34" charset="0"/>
                <a:ea typeface="Source Sans 3" pitchFamily="34" charset="-122"/>
                <a:cs typeface="Source Sans 3" pitchFamily="34" charset="-120"/>
              </a:rPr>
              <a:t>Form 2- </a:t>
            </a:r>
            <a:r>
              <a:rPr lang="en-US" sz="2000" dirty="0">
                <a:solidFill>
                  <a:srgbClr val="3A3630"/>
                </a:solidFill>
                <a:latin typeface="Source Sans 3" pitchFamily="34" charset="0"/>
                <a:ea typeface="Source Sans 3" pitchFamily="34" charset="-122"/>
                <a:cs typeface="Source Sans 3" pitchFamily="34" charset="-120"/>
              </a:rPr>
              <a:t>Acceptance cum Declaration of Confidentiality to be Submitted to the Practice Unit.</a:t>
            </a:r>
          </a:p>
          <a:p>
            <a:pPr marL="0" indent="0" algn="l">
              <a:lnSpc>
                <a:spcPts val="2600"/>
              </a:lnSpc>
              <a:buNone/>
            </a:pPr>
            <a:endParaRPr lang="en-US" sz="2000" dirty="0">
              <a:solidFill>
                <a:srgbClr val="3A3630"/>
              </a:solidFill>
              <a:latin typeface="Source Sans 3" pitchFamily="34" charset="0"/>
              <a:ea typeface="Source Sans 3" pitchFamily="34" charset="-122"/>
              <a:cs typeface="Source Sans 3" pitchFamily="34" charset="-120"/>
            </a:endParaRPr>
          </a:p>
          <a:p>
            <a:pPr>
              <a:lnSpc>
                <a:spcPts val="2600"/>
              </a:lnSpc>
            </a:pPr>
            <a:r>
              <a:rPr lang="en-US" sz="2000" b="1" dirty="0">
                <a:solidFill>
                  <a:srgbClr val="3A3630"/>
                </a:solidFill>
                <a:latin typeface="Source Sans 3" pitchFamily="34" charset="0"/>
                <a:ea typeface="Source Sans 3" pitchFamily="34" charset="-122"/>
                <a:cs typeface="Source Sans 3" pitchFamily="34" charset="-120"/>
              </a:rPr>
              <a:t>Form 6- </a:t>
            </a:r>
            <a:r>
              <a:rPr lang="en-US" sz="2000" dirty="0">
                <a:solidFill>
                  <a:srgbClr val="3A3630"/>
                </a:solidFill>
                <a:latin typeface="Source Sans 3" pitchFamily="34" charset="0"/>
                <a:ea typeface="Source Sans 3" pitchFamily="34" charset="-122"/>
                <a:cs typeface="Source Sans 3" pitchFamily="34" charset="-120"/>
              </a:rPr>
              <a:t>Format for seeking additional information from the Practice Unit by the Reviewer.</a:t>
            </a:r>
            <a:endParaRPr lang="en-US" sz="2000" dirty="0"/>
          </a:p>
          <a:p>
            <a:pPr marL="0" indent="0" algn="l">
              <a:lnSpc>
                <a:spcPts val="2600"/>
              </a:lnSpc>
              <a:buNone/>
            </a:pPr>
            <a:endParaRPr lang="en-US" sz="2000" dirty="0">
              <a:solidFill>
                <a:srgbClr val="3A3630"/>
              </a:solidFill>
              <a:latin typeface="Source Sans 3" pitchFamily="34" charset="0"/>
              <a:ea typeface="Source Sans 3" pitchFamily="34" charset="-122"/>
              <a:cs typeface="Source Sans 3" pitchFamily="34" charset="-120"/>
            </a:endParaRPr>
          </a:p>
          <a:p>
            <a:pPr>
              <a:lnSpc>
                <a:spcPts val="2600"/>
              </a:lnSpc>
            </a:pPr>
            <a:r>
              <a:rPr lang="en-US" sz="2000" b="1" dirty="0">
                <a:solidFill>
                  <a:srgbClr val="3A3630"/>
                </a:solidFill>
                <a:latin typeface="Source Sans 3" pitchFamily="34" charset="0"/>
                <a:ea typeface="Source Sans 3" pitchFamily="34" charset="-122"/>
                <a:cs typeface="Source Sans 3" pitchFamily="34" charset="-120"/>
              </a:rPr>
              <a:t>Form 5- </a:t>
            </a:r>
            <a:r>
              <a:rPr lang="en-US" sz="2000" dirty="0">
                <a:solidFill>
                  <a:srgbClr val="3A3630"/>
                </a:solidFill>
                <a:latin typeface="Source Sans 3" pitchFamily="34" charset="0"/>
                <a:ea typeface="Source Sans 3" pitchFamily="34" charset="-122"/>
                <a:cs typeface="Source Sans 3" pitchFamily="34" charset="-120"/>
              </a:rPr>
              <a:t>Notice by Peer Reviewer for visiting the office of the Practice Unit</a:t>
            </a:r>
          </a:p>
          <a:p>
            <a:pPr>
              <a:lnSpc>
                <a:spcPts val="2600"/>
              </a:lnSpc>
            </a:pPr>
            <a:endParaRPr lang="en-US" sz="2000" dirty="0">
              <a:solidFill>
                <a:srgbClr val="3A3630"/>
              </a:solidFill>
              <a:latin typeface="Source Sans 3" pitchFamily="34" charset="0"/>
              <a:cs typeface="Source Sans 3" pitchFamily="34" charset="-120"/>
            </a:endParaRPr>
          </a:p>
          <a:p>
            <a:pPr>
              <a:lnSpc>
                <a:spcPts val="2600"/>
              </a:lnSpc>
            </a:pPr>
            <a:endParaRPr lang="en-US" sz="2000" dirty="0">
              <a:solidFill>
                <a:srgbClr val="3A3630"/>
              </a:solidFill>
              <a:latin typeface="Source Sans 3" pitchFamily="34" charset="0"/>
            </a:endParaRPr>
          </a:p>
          <a:p>
            <a:pPr marL="0" indent="0" algn="l">
              <a:lnSpc>
                <a:spcPts val="2600"/>
              </a:lnSpc>
              <a:buNone/>
            </a:pPr>
            <a:endParaRPr lang="en-US" sz="2000" dirty="0"/>
          </a:p>
        </p:txBody>
      </p:sp>
      <p:sp>
        <p:nvSpPr>
          <p:cNvPr id="5" name="Text 3"/>
          <p:cNvSpPr/>
          <p:nvPr/>
        </p:nvSpPr>
        <p:spPr>
          <a:xfrm>
            <a:off x="728901" y="3350657"/>
            <a:ext cx="13172599" cy="333137"/>
          </a:xfrm>
          <a:prstGeom prst="rect">
            <a:avLst/>
          </a:prstGeom>
          <a:noFill/>
          <a:ln/>
        </p:spPr>
        <p:txBody>
          <a:bodyPr wrap="none" lIns="0" tIns="0" rIns="0" bIns="0" rtlCol="0" anchor="t"/>
          <a:lstStyle/>
          <a:p>
            <a:pPr marL="0" indent="0" algn="l">
              <a:lnSpc>
                <a:spcPts val="2600"/>
              </a:lnSpc>
              <a:buNone/>
            </a:pPr>
            <a:endParaRPr lang="en-US" sz="1600" dirty="0"/>
          </a:p>
        </p:txBody>
      </p:sp>
      <p:sp>
        <p:nvSpPr>
          <p:cNvPr id="6" name="Text 4"/>
          <p:cNvSpPr/>
          <p:nvPr/>
        </p:nvSpPr>
        <p:spPr>
          <a:xfrm>
            <a:off x="728901" y="6301682"/>
            <a:ext cx="13172599" cy="452971"/>
          </a:xfrm>
          <a:prstGeom prst="rect">
            <a:avLst/>
          </a:prstGeom>
          <a:noFill/>
          <a:ln/>
        </p:spPr>
        <p:txBody>
          <a:bodyPr wrap="none" lIns="0" tIns="0" rIns="0" bIns="0" rtlCol="0" anchor="t"/>
          <a:lstStyle/>
          <a:p>
            <a:pPr marL="0" indent="0" algn="l">
              <a:lnSpc>
                <a:spcPts val="2600"/>
              </a:lnSpc>
              <a:buNone/>
            </a:pPr>
            <a:endParaRPr lang="en-US" sz="1600" dirty="0"/>
          </a:p>
        </p:txBody>
      </p:sp>
      <p:sp>
        <p:nvSpPr>
          <p:cNvPr id="7" name="Text 5"/>
          <p:cNvSpPr/>
          <p:nvPr/>
        </p:nvSpPr>
        <p:spPr>
          <a:xfrm>
            <a:off x="728901" y="4630902"/>
            <a:ext cx="13172599" cy="3141498"/>
          </a:xfrm>
          <a:prstGeom prst="rect">
            <a:avLst/>
          </a:prstGeom>
          <a:noFill/>
          <a:ln/>
        </p:spPr>
        <p:txBody>
          <a:bodyPr wrap="none" lIns="0" tIns="0" rIns="0" bIns="0" rtlCol="0" anchor="t"/>
          <a:lstStyle/>
          <a:p>
            <a:pPr>
              <a:lnSpc>
                <a:spcPts val="2600"/>
              </a:lnSpc>
            </a:pPr>
            <a:endParaRPr lang="en-US" sz="2000" dirty="0">
              <a:solidFill>
                <a:srgbClr val="3A3630"/>
              </a:solidFill>
              <a:latin typeface="Source Sans 3" pitchFamily="34" charset="0"/>
              <a:ea typeface="Source Sans 3" pitchFamily="34" charset="-122"/>
              <a:cs typeface="Source Sans 3" pitchFamily="34" charset="-120"/>
            </a:endParaRPr>
          </a:p>
          <a:p>
            <a:pPr>
              <a:lnSpc>
                <a:spcPts val="2600"/>
              </a:lnSpc>
            </a:pPr>
            <a:endParaRPr lang="en-US" sz="2000" dirty="0">
              <a:solidFill>
                <a:srgbClr val="3A3630"/>
              </a:solidFill>
              <a:latin typeface="Source Sans 3" pitchFamily="34" charset="0"/>
              <a:ea typeface="Source Sans 3" pitchFamily="34" charset="-122"/>
              <a:cs typeface="Source Sans 3" pitchFamily="34" charset="-120"/>
            </a:endParaRPr>
          </a:p>
          <a:p>
            <a:pPr>
              <a:lnSpc>
                <a:spcPts val="2600"/>
              </a:lnSpc>
            </a:pPr>
            <a:r>
              <a:rPr lang="en-US" sz="2000" b="1" dirty="0">
                <a:solidFill>
                  <a:srgbClr val="3A3630"/>
                </a:solidFill>
                <a:latin typeface="Source Sans 3" pitchFamily="34" charset="0"/>
                <a:ea typeface="Source Sans 3" pitchFamily="34" charset="-122"/>
                <a:cs typeface="Source Sans 3" pitchFamily="34" charset="-120"/>
              </a:rPr>
              <a:t>Form 3- </a:t>
            </a:r>
            <a:r>
              <a:rPr lang="en-US" sz="2000" dirty="0">
                <a:solidFill>
                  <a:srgbClr val="3A3630"/>
                </a:solidFill>
                <a:latin typeface="Source Sans 3" pitchFamily="34" charset="0"/>
                <a:ea typeface="Source Sans 3" pitchFamily="34" charset="-122"/>
                <a:cs typeface="Source Sans 3" pitchFamily="34" charset="-120"/>
              </a:rPr>
              <a:t>Application cum Declaration for Empanelment as a Peer Reviewer.</a:t>
            </a:r>
            <a:endParaRPr lang="en-US" sz="2000" dirty="0"/>
          </a:p>
        </p:txBody>
      </p:sp>
      <p:sp>
        <p:nvSpPr>
          <p:cNvPr id="8" name="Text 6"/>
          <p:cNvSpPr/>
          <p:nvPr/>
        </p:nvSpPr>
        <p:spPr>
          <a:xfrm>
            <a:off x="622573" y="3008539"/>
            <a:ext cx="13172600" cy="333137"/>
          </a:xfrm>
          <a:prstGeom prst="rect">
            <a:avLst/>
          </a:prstGeom>
          <a:noFill/>
          <a:ln/>
        </p:spPr>
        <p:txBody>
          <a:bodyPr wrap="none" lIns="0" tIns="0" rIns="0" bIns="0" rtlCol="0" anchor="t"/>
          <a:lstStyle/>
          <a:p>
            <a:pPr marL="0" indent="0" algn="l">
              <a:lnSpc>
                <a:spcPts val="2600"/>
              </a:lnSpc>
              <a:buNone/>
            </a:pPr>
            <a:endParaRPr lang="en-US" sz="2000" dirty="0"/>
          </a:p>
        </p:txBody>
      </p:sp>
      <p:sp>
        <p:nvSpPr>
          <p:cNvPr id="9" name="Text 7"/>
          <p:cNvSpPr/>
          <p:nvPr/>
        </p:nvSpPr>
        <p:spPr>
          <a:xfrm>
            <a:off x="622573" y="3734100"/>
            <a:ext cx="13172599" cy="896802"/>
          </a:xfrm>
          <a:prstGeom prst="rect">
            <a:avLst/>
          </a:prstGeom>
          <a:noFill/>
          <a:ln/>
        </p:spPr>
        <p:txBody>
          <a:bodyPr wrap="none" lIns="0" tIns="0" rIns="0" bIns="0" rtlCol="0" anchor="t"/>
          <a:lstStyle/>
          <a:p>
            <a:pPr marL="0" indent="0" algn="l">
              <a:lnSpc>
                <a:spcPts val="2600"/>
              </a:lnSpc>
              <a:buNone/>
            </a:pPr>
            <a:r>
              <a:rPr lang="en-US" sz="2000" b="1" dirty="0">
                <a:solidFill>
                  <a:srgbClr val="3A3630"/>
                </a:solidFill>
                <a:latin typeface="Source Sans 3" pitchFamily="34" charset="0"/>
                <a:ea typeface="Source Sans 3" pitchFamily="34" charset="-122"/>
                <a:cs typeface="Source Sans 3" pitchFamily="34" charset="-120"/>
              </a:rPr>
              <a:t>Form 7- </a:t>
            </a:r>
            <a:r>
              <a:rPr lang="en-US" sz="2000" dirty="0">
                <a:solidFill>
                  <a:srgbClr val="3A3630"/>
                </a:solidFill>
                <a:latin typeface="Source Sans 3" pitchFamily="34" charset="0"/>
                <a:ea typeface="Source Sans 3" pitchFamily="34" charset="-122"/>
                <a:cs typeface="Source Sans 3" pitchFamily="34" charset="-120"/>
              </a:rPr>
              <a:t>Joint application to be made by PU and RE for seeking additional time For completion of Peer Review process.</a:t>
            </a:r>
          </a:p>
          <a:p>
            <a:pPr marL="0" indent="0" algn="l">
              <a:lnSpc>
                <a:spcPts val="2600"/>
              </a:lnSpc>
              <a:buNone/>
            </a:pPr>
            <a:endParaRPr lang="en-US" sz="2000" dirty="0">
              <a:solidFill>
                <a:srgbClr val="3A3630"/>
              </a:solidFill>
              <a:latin typeface="Source Sans 3" pitchFamily="34" charset="0"/>
              <a:ea typeface="Source Sans 3" pitchFamily="34" charset="-122"/>
              <a:cs typeface="Source Sans 3" pitchFamily="34" charset="-120"/>
            </a:endParaRPr>
          </a:p>
          <a:p>
            <a:pPr>
              <a:lnSpc>
                <a:spcPts val="2600"/>
              </a:lnSpc>
            </a:pPr>
            <a:r>
              <a:rPr lang="en-US" sz="2000" b="1" dirty="0">
                <a:solidFill>
                  <a:srgbClr val="3A3630"/>
                </a:solidFill>
                <a:latin typeface="Source Sans 3" pitchFamily="34" charset="0"/>
                <a:ea typeface="Source Sans 3" pitchFamily="34" charset="-122"/>
                <a:cs typeface="Source Sans 3" pitchFamily="34" charset="-120"/>
              </a:rPr>
              <a:t>Form 9- </a:t>
            </a:r>
            <a:r>
              <a:rPr lang="en-US" sz="2000" dirty="0">
                <a:solidFill>
                  <a:srgbClr val="3A3630"/>
                </a:solidFill>
                <a:latin typeface="Source Sans 3" pitchFamily="34" charset="0"/>
                <a:ea typeface="Source Sans 3" pitchFamily="34" charset="-122"/>
                <a:cs typeface="Source Sans 3" pitchFamily="34" charset="-120"/>
              </a:rPr>
              <a:t>Letter for submission of report by the Peer Reviewer to the Peer Review Board</a:t>
            </a:r>
            <a:endParaRPr lang="en-US" sz="2000" dirty="0"/>
          </a:p>
          <a:p>
            <a:pPr marL="0" indent="0" algn="l">
              <a:lnSpc>
                <a:spcPts val="2600"/>
              </a:lnSpc>
              <a:buNone/>
            </a:pPr>
            <a:endParaRPr lang="en-US" sz="2000" dirty="0"/>
          </a:p>
        </p:txBody>
      </p:sp>
      <p:sp>
        <p:nvSpPr>
          <p:cNvPr id="10" name="Text 8"/>
          <p:cNvSpPr/>
          <p:nvPr/>
        </p:nvSpPr>
        <p:spPr>
          <a:xfrm>
            <a:off x="728901" y="6037943"/>
            <a:ext cx="13172599" cy="1169681"/>
          </a:xfrm>
          <a:prstGeom prst="rect">
            <a:avLst/>
          </a:prstGeom>
          <a:noFill/>
          <a:ln/>
        </p:spPr>
        <p:txBody>
          <a:bodyPr wrap="none" lIns="0" tIns="0" rIns="0" bIns="0" rtlCol="0" anchor="t"/>
          <a:lstStyle/>
          <a:p>
            <a:pPr marL="0" indent="0" algn="l">
              <a:lnSpc>
                <a:spcPts val="2600"/>
              </a:lnSpc>
              <a:buNone/>
            </a:pPr>
            <a:r>
              <a:rPr lang="en-US" sz="2000" b="1" dirty="0">
                <a:solidFill>
                  <a:srgbClr val="3A3630"/>
                </a:solidFill>
                <a:latin typeface="Source Sans 3" pitchFamily="34" charset="0"/>
                <a:ea typeface="Source Sans 3" pitchFamily="34" charset="-122"/>
                <a:cs typeface="Source Sans 3" pitchFamily="34" charset="-120"/>
              </a:rPr>
              <a:t>Form 8- </a:t>
            </a:r>
            <a:r>
              <a:rPr lang="en-US" sz="2000" dirty="0">
                <a:solidFill>
                  <a:srgbClr val="3A3630"/>
                </a:solidFill>
                <a:latin typeface="Source Sans 3" pitchFamily="34" charset="0"/>
                <a:ea typeface="Source Sans 3" pitchFamily="34" charset="-122"/>
                <a:cs typeface="Source Sans 3" pitchFamily="34" charset="-120"/>
              </a:rPr>
              <a:t>Letter seeking extension to the validity of Peer Review Certificate.</a:t>
            </a:r>
            <a:endParaRPr lang="en-US" sz="2000" dirty="0"/>
          </a:p>
        </p:txBody>
      </p:sp>
      <p:sp>
        <p:nvSpPr>
          <p:cNvPr id="11" name="Text 9"/>
          <p:cNvSpPr/>
          <p:nvPr/>
        </p:nvSpPr>
        <p:spPr>
          <a:xfrm>
            <a:off x="186641" y="6300457"/>
            <a:ext cx="13172599" cy="333137"/>
          </a:xfrm>
          <a:prstGeom prst="rect">
            <a:avLst/>
          </a:prstGeom>
          <a:noFill/>
          <a:ln/>
        </p:spPr>
        <p:txBody>
          <a:bodyPr wrap="none" lIns="0" tIns="0" rIns="0" bIns="0" rtlCol="0" anchor="t"/>
          <a:lstStyle/>
          <a:p>
            <a:pPr marL="0" indent="0" algn="l">
              <a:lnSpc>
                <a:spcPts val="2600"/>
              </a:lnSpc>
              <a:buNone/>
            </a:pPr>
            <a:endParaRPr lang="en-US" sz="1600" dirty="0"/>
          </a:p>
        </p:txBody>
      </p:sp>
      <p:sp>
        <p:nvSpPr>
          <p:cNvPr id="12" name="Text 10"/>
          <p:cNvSpPr/>
          <p:nvPr/>
        </p:nvSpPr>
        <p:spPr>
          <a:xfrm>
            <a:off x="728901" y="6531429"/>
            <a:ext cx="13172599" cy="1123695"/>
          </a:xfrm>
          <a:prstGeom prst="rect">
            <a:avLst/>
          </a:prstGeom>
          <a:noFill/>
          <a:ln/>
        </p:spPr>
        <p:txBody>
          <a:bodyPr wrap="none" lIns="0" tIns="0" rIns="0" bIns="0" rtlCol="0" anchor="t"/>
          <a:lstStyle/>
          <a:p>
            <a:pPr marL="0" indent="0" algn="l">
              <a:lnSpc>
                <a:spcPts val="2600"/>
              </a:lnSpc>
              <a:buNone/>
            </a:pPr>
            <a:r>
              <a:rPr lang="en-US" sz="2000" b="1" dirty="0">
                <a:solidFill>
                  <a:srgbClr val="3A3630"/>
                </a:solidFill>
                <a:latin typeface="Source Sans 3" pitchFamily="34" charset="0"/>
                <a:ea typeface="Source Sans 3" pitchFamily="34" charset="-122"/>
                <a:cs typeface="Source Sans 3" pitchFamily="34" charset="-120"/>
              </a:rPr>
              <a:t>Form 10- </a:t>
            </a:r>
            <a:r>
              <a:rPr lang="en-US" sz="2000" dirty="0">
                <a:solidFill>
                  <a:srgbClr val="3A3630"/>
                </a:solidFill>
                <a:latin typeface="Source Sans 3" pitchFamily="34" charset="0"/>
                <a:ea typeface="Source Sans 3" pitchFamily="34" charset="-122"/>
                <a:cs typeface="Source Sans 3" pitchFamily="34" charset="-120"/>
              </a:rPr>
              <a:t>Notice to be given to the Practice Unit by the Board in case of revocation of Peer Review Certificate</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7723" y="380668"/>
            <a:ext cx="7646194" cy="704017"/>
          </a:xfrm>
          <a:prstGeom prst="rect">
            <a:avLst/>
          </a:prstGeom>
          <a:noFill/>
          <a:ln/>
        </p:spPr>
        <p:txBody>
          <a:bodyPr wrap="none" lIns="0" tIns="0" rIns="0" bIns="0" rtlCol="0" anchor="t"/>
          <a:lstStyle/>
          <a:p>
            <a:pPr marL="0" indent="0" algn="l">
              <a:lnSpc>
                <a:spcPts val="5500"/>
              </a:lnSpc>
              <a:buNone/>
            </a:pPr>
            <a:r>
              <a:rPr lang="en-US" sz="4400" b="1" u="sng" dirty="0">
                <a:solidFill>
                  <a:srgbClr val="1F7135"/>
                </a:solidFill>
                <a:latin typeface="Lora" pitchFamily="34" charset="0"/>
                <a:ea typeface="Lora" pitchFamily="34" charset="-122"/>
                <a:cs typeface="Lora" pitchFamily="34" charset="-120"/>
              </a:rPr>
              <a:t>Critical Points to Remember</a:t>
            </a:r>
            <a:endParaRPr lang="en-US" sz="4400" u="sng" dirty="0"/>
          </a:p>
        </p:txBody>
      </p:sp>
      <p:sp>
        <p:nvSpPr>
          <p:cNvPr id="4" name="Text 2"/>
          <p:cNvSpPr/>
          <p:nvPr/>
        </p:nvSpPr>
        <p:spPr>
          <a:xfrm>
            <a:off x="502085" y="1600997"/>
            <a:ext cx="5713209" cy="1545284"/>
          </a:xfrm>
          <a:prstGeom prst="rect">
            <a:avLst/>
          </a:prstGeom>
          <a:noFill/>
          <a:ln/>
        </p:spPr>
        <p:txBody>
          <a:bodyPr wrap="square" lIns="0" tIns="0" rIns="0" bIns="0" rtlCol="0" anchor="t"/>
          <a:lstStyle/>
          <a:p>
            <a:pPr marL="285750" indent="-285750" algn="ctr">
              <a:lnSpc>
                <a:spcPts val="3000"/>
              </a:lnSpc>
              <a:buFont typeface="Wingdings" panose="05000000000000000000" pitchFamily="2" charset="2"/>
              <a:buChar char="§"/>
            </a:pPr>
            <a:r>
              <a:rPr lang="en-US" sz="2000" b="1" dirty="0">
                <a:solidFill>
                  <a:srgbClr val="3A3630"/>
                </a:solidFill>
                <a:latin typeface="Source Sans 3" pitchFamily="34" charset="0"/>
                <a:ea typeface="Source Sans 3" pitchFamily="34" charset="-122"/>
                <a:cs typeface="Source Sans 3" pitchFamily="34" charset="-120"/>
              </a:rPr>
              <a:t>Peer reviewer is appointed in individual capacity</a:t>
            </a:r>
            <a:endParaRPr lang="en-US" sz="2000" b="1" dirty="0"/>
          </a:p>
        </p:txBody>
      </p:sp>
      <p:sp>
        <p:nvSpPr>
          <p:cNvPr id="6" name="Text 4"/>
          <p:cNvSpPr/>
          <p:nvPr/>
        </p:nvSpPr>
        <p:spPr>
          <a:xfrm>
            <a:off x="-2701546" y="2431679"/>
            <a:ext cx="9198590" cy="766048"/>
          </a:xfrm>
          <a:prstGeom prst="rect">
            <a:avLst/>
          </a:prstGeom>
          <a:noFill/>
          <a:ln/>
        </p:spPr>
        <p:txBody>
          <a:bodyPr wrap="none" lIns="0" tIns="0" rIns="0" bIns="0" rtlCol="0" anchor="t"/>
          <a:lstStyle/>
          <a:p>
            <a:pPr marL="342900" indent="-342900" algn="ctr">
              <a:lnSpc>
                <a:spcPts val="3000"/>
              </a:lnSpc>
              <a:buFont typeface="Wingdings" panose="05000000000000000000" pitchFamily="2" charset="2"/>
              <a:buChar char="§"/>
            </a:pPr>
            <a:r>
              <a:rPr lang="en-US" sz="2000" b="1" dirty="0">
                <a:solidFill>
                  <a:srgbClr val="3A3630"/>
                </a:solidFill>
                <a:latin typeface="Source Sans 3" pitchFamily="34" charset="0"/>
                <a:ea typeface="Source Sans 3" pitchFamily="34" charset="-122"/>
                <a:cs typeface="Source Sans 3" pitchFamily="34" charset="-120"/>
              </a:rPr>
              <a:t>UDIN is not required </a:t>
            </a:r>
            <a:endParaRPr lang="en-US" sz="2000" b="1" dirty="0"/>
          </a:p>
        </p:txBody>
      </p:sp>
      <p:sp>
        <p:nvSpPr>
          <p:cNvPr id="8" name="Text 6"/>
          <p:cNvSpPr/>
          <p:nvPr/>
        </p:nvSpPr>
        <p:spPr>
          <a:xfrm>
            <a:off x="0" y="3245860"/>
            <a:ext cx="9983997" cy="2089195"/>
          </a:xfrm>
          <a:prstGeom prst="rect">
            <a:avLst/>
          </a:prstGeom>
          <a:noFill/>
          <a:ln/>
        </p:spPr>
        <p:txBody>
          <a:bodyPr wrap="square" lIns="0" tIns="0" rIns="0" bIns="0" rtlCol="0" anchor="t"/>
          <a:lstStyle/>
          <a:p>
            <a:pPr marL="800100" lvl="1" indent="-342900" algn="ctr">
              <a:lnSpc>
                <a:spcPts val="3000"/>
              </a:lnSpc>
              <a:buFont typeface="Wingdings" panose="05000000000000000000" pitchFamily="2" charset="2"/>
              <a:buChar char="§"/>
            </a:pPr>
            <a:r>
              <a:rPr lang="en-US" sz="2000" b="1" dirty="0">
                <a:solidFill>
                  <a:srgbClr val="3A3630"/>
                </a:solidFill>
                <a:latin typeface="Source Sans 3" pitchFamily="34" charset="0"/>
                <a:ea typeface="Source Sans 3" pitchFamily="34" charset="-122"/>
                <a:cs typeface="Source Sans 3" pitchFamily="34" charset="-120"/>
              </a:rPr>
              <a:t>Cannot communicate with or visit clients of the Practice Unit under any circumstances</a:t>
            </a:r>
            <a:endParaRPr lang="en-US" sz="2000" b="1" dirty="0"/>
          </a:p>
        </p:txBody>
      </p:sp>
      <p:sp>
        <p:nvSpPr>
          <p:cNvPr id="10" name="Text 8"/>
          <p:cNvSpPr/>
          <p:nvPr/>
        </p:nvSpPr>
        <p:spPr>
          <a:xfrm>
            <a:off x="-1356102" y="4313959"/>
            <a:ext cx="9429585" cy="766048"/>
          </a:xfrm>
          <a:prstGeom prst="rect">
            <a:avLst/>
          </a:prstGeom>
          <a:noFill/>
          <a:ln/>
        </p:spPr>
        <p:txBody>
          <a:bodyPr wrap="square" lIns="0" tIns="0" rIns="0" bIns="0" rtlCol="0" anchor="t"/>
          <a:lstStyle/>
          <a:p>
            <a:pPr algn="ctr">
              <a:lnSpc>
                <a:spcPts val="3000"/>
              </a:lnSpc>
            </a:pPr>
            <a:endParaRPr lang="en-US" sz="1850" dirty="0"/>
          </a:p>
        </p:txBody>
      </p:sp>
      <p:sp>
        <p:nvSpPr>
          <p:cNvPr id="12" name="Text 10"/>
          <p:cNvSpPr/>
          <p:nvPr/>
        </p:nvSpPr>
        <p:spPr>
          <a:xfrm>
            <a:off x="116456" y="4114800"/>
            <a:ext cx="7153570" cy="628183"/>
          </a:xfrm>
          <a:prstGeom prst="rect">
            <a:avLst/>
          </a:prstGeom>
          <a:noFill/>
          <a:ln/>
        </p:spPr>
        <p:txBody>
          <a:bodyPr wrap="square" lIns="0" tIns="0" rIns="0" bIns="0" rtlCol="0" anchor="t"/>
          <a:lstStyle/>
          <a:p>
            <a:pPr marL="342900" indent="-342900" algn="ctr">
              <a:lnSpc>
                <a:spcPts val="3000"/>
              </a:lnSpc>
              <a:buFont typeface="Wingdings" panose="05000000000000000000" pitchFamily="2" charset="2"/>
              <a:buChar char="§"/>
            </a:pPr>
            <a:r>
              <a:rPr lang="en-US" sz="2000" b="1" dirty="0">
                <a:solidFill>
                  <a:srgbClr val="3A3630"/>
                </a:solidFill>
                <a:highlight>
                  <a:srgbClr val="00FFFF"/>
                </a:highlight>
                <a:latin typeface="Source Sans 3" pitchFamily="34" charset="0"/>
                <a:ea typeface="Source Sans 3" pitchFamily="34" charset="-122"/>
                <a:cs typeface="Source Sans 3" pitchFamily="34" charset="-120"/>
              </a:rPr>
              <a:t>Documentation and sample selection are critical aspects</a:t>
            </a:r>
            <a:endParaRPr lang="en-US" sz="2000" b="1" dirty="0">
              <a:highlight>
                <a:srgbClr val="00FFFF"/>
              </a:highlight>
            </a:endParaRPr>
          </a:p>
        </p:txBody>
      </p:sp>
      <p:sp>
        <p:nvSpPr>
          <p:cNvPr id="14" name="Text 12"/>
          <p:cNvSpPr/>
          <p:nvPr/>
        </p:nvSpPr>
        <p:spPr>
          <a:xfrm>
            <a:off x="502085" y="5080007"/>
            <a:ext cx="7685198" cy="3273141"/>
          </a:xfrm>
          <a:prstGeom prst="rect">
            <a:avLst/>
          </a:prstGeom>
          <a:noFill/>
          <a:ln/>
        </p:spPr>
        <p:txBody>
          <a:bodyPr wrap="square" lIns="0" tIns="0" rIns="0" bIns="0" rtlCol="0" anchor="t"/>
          <a:lstStyle/>
          <a:p>
            <a:pPr marL="342900" indent="-342900" algn="ctr">
              <a:lnSpc>
                <a:spcPts val="3000"/>
              </a:lnSpc>
              <a:buFont typeface="Wingdings" panose="05000000000000000000" pitchFamily="2" charset="2"/>
              <a:buChar char="§"/>
            </a:pPr>
            <a:r>
              <a:rPr lang="en-US" sz="2000" b="1" dirty="0">
                <a:solidFill>
                  <a:srgbClr val="3A3630"/>
                </a:solidFill>
                <a:latin typeface="Source Sans 3" pitchFamily="34" charset="0"/>
                <a:ea typeface="Source Sans 3" pitchFamily="34" charset="-122"/>
                <a:cs typeface="Source Sans 3" pitchFamily="34" charset="-120"/>
              </a:rPr>
              <a:t>Peer Review is not a fault-finding exercise but a capacity-building tool</a:t>
            </a:r>
          </a:p>
          <a:p>
            <a:pPr marL="0" indent="0" algn="ctr">
              <a:lnSpc>
                <a:spcPts val="3000"/>
              </a:lnSpc>
              <a:buNone/>
            </a:pPr>
            <a:endParaRPr lang="en-US" sz="2000" b="1" dirty="0">
              <a:solidFill>
                <a:srgbClr val="3A3630"/>
              </a:solidFill>
              <a:latin typeface="Source Sans 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43997" y="427434"/>
            <a:ext cx="4112776" cy="457200"/>
          </a:xfrm>
          <a:prstGeom prst="rect">
            <a:avLst/>
          </a:prstGeom>
          <a:noFill/>
          <a:ln/>
        </p:spPr>
        <p:txBody>
          <a:bodyPr wrap="none" lIns="0" tIns="0" rIns="0" bIns="0" rtlCol="0" anchor="t"/>
          <a:lstStyle/>
          <a:p>
            <a:pPr marL="0" indent="0" algn="l">
              <a:lnSpc>
                <a:spcPts val="3550"/>
              </a:lnSpc>
              <a:buNone/>
            </a:pPr>
            <a:r>
              <a:rPr lang="en-US" sz="4400" b="1" dirty="0">
                <a:solidFill>
                  <a:srgbClr val="1F7135"/>
                </a:solidFill>
                <a:latin typeface="Lora" pitchFamily="34" charset="0"/>
                <a:ea typeface="Lora" pitchFamily="34" charset="-122"/>
                <a:cs typeface="Lora" pitchFamily="34" charset="-120"/>
              </a:rPr>
              <a:t>Benefits</a:t>
            </a:r>
            <a:endParaRPr lang="en-US" sz="4400" dirty="0"/>
          </a:p>
        </p:txBody>
      </p:sp>
      <p:sp>
        <p:nvSpPr>
          <p:cNvPr id="3" name="Text 1"/>
          <p:cNvSpPr/>
          <p:nvPr/>
        </p:nvSpPr>
        <p:spPr>
          <a:xfrm>
            <a:off x="543997" y="1273135"/>
            <a:ext cx="2694742" cy="274201"/>
          </a:xfrm>
          <a:prstGeom prst="rect">
            <a:avLst/>
          </a:prstGeom>
          <a:noFill/>
          <a:ln/>
        </p:spPr>
        <p:txBody>
          <a:bodyPr wrap="none" lIns="0" tIns="0" rIns="0" bIns="0" rtlCol="0" anchor="t"/>
          <a:lstStyle/>
          <a:p>
            <a:pPr marL="0" indent="0" algn="l">
              <a:lnSpc>
                <a:spcPts val="2150"/>
              </a:lnSpc>
              <a:buNone/>
            </a:pPr>
            <a:r>
              <a:rPr lang="en-US" sz="2800" b="1" u="sng" dirty="0">
                <a:solidFill>
                  <a:srgbClr val="38512F"/>
                </a:solidFill>
                <a:latin typeface="Lora" pitchFamily="34" charset="0"/>
                <a:ea typeface="Lora" pitchFamily="34" charset="-122"/>
                <a:cs typeface="Lora" pitchFamily="34" charset="-120"/>
              </a:rPr>
              <a:t>Benefits for Practice Units</a:t>
            </a:r>
            <a:endParaRPr lang="en-US" sz="2800" b="1" u="sng" dirty="0"/>
          </a:p>
        </p:txBody>
      </p:sp>
      <p:sp>
        <p:nvSpPr>
          <p:cNvPr id="4" name="Text 2"/>
          <p:cNvSpPr/>
          <p:nvPr/>
        </p:nvSpPr>
        <p:spPr>
          <a:xfrm>
            <a:off x="543997" y="2038500"/>
            <a:ext cx="6581656" cy="248722"/>
          </a:xfrm>
          <a:prstGeom prst="rect">
            <a:avLst/>
          </a:prstGeom>
          <a:noFill/>
          <a:ln/>
        </p:spPr>
        <p:txBody>
          <a:bodyPr wrap="none" lIns="0" tIns="0" rIns="0" bIns="0" rtlCol="0" anchor="t"/>
          <a:lstStyle/>
          <a:p>
            <a:pPr marL="342900" indent="-342900" algn="l">
              <a:lnSpc>
                <a:spcPts val="1950"/>
              </a:lnSpc>
              <a:buSzPct val="100000"/>
              <a:buChar char="•"/>
            </a:pPr>
            <a:r>
              <a:rPr lang="en-US" sz="2800" dirty="0">
                <a:solidFill>
                  <a:srgbClr val="3A3630"/>
                </a:solidFill>
                <a:latin typeface="Source Sans 3" pitchFamily="34" charset="0"/>
                <a:ea typeface="Source Sans 3" pitchFamily="34" charset="-122"/>
                <a:cs typeface="Source Sans 3" pitchFamily="34" charset="-120"/>
              </a:rPr>
              <a:t>Ensures </a:t>
            </a:r>
            <a:r>
              <a:rPr lang="en-US" sz="2800" b="1" dirty="0">
                <a:solidFill>
                  <a:srgbClr val="3A3630"/>
                </a:solidFill>
                <a:latin typeface="Source Sans 3" pitchFamily="34" charset="0"/>
                <a:ea typeface="Source Sans 3" pitchFamily="34" charset="-122"/>
                <a:cs typeface="Source Sans 3" pitchFamily="34" charset="-120"/>
              </a:rPr>
              <a:t>compliance</a:t>
            </a:r>
            <a:r>
              <a:rPr lang="en-US" sz="2800" dirty="0">
                <a:solidFill>
                  <a:srgbClr val="3A3630"/>
                </a:solidFill>
                <a:latin typeface="Source Sans 3" pitchFamily="34" charset="0"/>
                <a:ea typeface="Source Sans 3" pitchFamily="34" charset="-122"/>
                <a:cs typeface="Source Sans 3" pitchFamily="34" charset="-120"/>
              </a:rPr>
              <a:t> with established Standards, such as SQC-1.</a:t>
            </a:r>
            <a:endParaRPr lang="en-US" sz="2800" dirty="0"/>
          </a:p>
        </p:txBody>
      </p:sp>
      <p:sp>
        <p:nvSpPr>
          <p:cNvPr id="5" name="Text 3"/>
          <p:cNvSpPr/>
          <p:nvPr/>
        </p:nvSpPr>
        <p:spPr>
          <a:xfrm>
            <a:off x="543997" y="2760870"/>
            <a:ext cx="6581656" cy="248722"/>
          </a:xfrm>
          <a:prstGeom prst="rect">
            <a:avLst/>
          </a:prstGeom>
          <a:noFill/>
          <a:ln/>
        </p:spPr>
        <p:txBody>
          <a:bodyPr wrap="none" lIns="0" tIns="0" rIns="0" bIns="0" rtlCol="0" anchor="t"/>
          <a:lstStyle/>
          <a:p>
            <a:pPr marL="342900" indent="-342900" algn="l">
              <a:lnSpc>
                <a:spcPts val="1950"/>
              </a:lnSpc>
              <a:buSzPct val="100000"/>
              <a:buChar char="•"/>
            </a:pPr>
            <a:r>
              <a:rPr lang="en-US" sz="2800" dirty="0">
                <a:solidFill>
                  <a:srgbClr val="3A3630"/>
                </a:solidFill>
                <a:latin typeface="Source Sans 3" pitchFamily="34" charset="0"/>
                <a:ea typeface="Source Sans 3" pitchFamily="34" charset="-122"/>
                <a:cs typeface="Source Sans 3" pitchFamily="34" charset="-120"/>
              </a:rPr>
              <a:t>Enhances </a:t>
            </a:r>
            <a:r>
              <a:rPr lang="en-US" sz="2800" b="1" dirty="0">
                <a:solidFill>
                  <a:srgbClr val="3A3630"/>
                </a:solidFill>
                <a:latin typeface="Source Sans 3" pitchFamily="34" charset="0"/>
                <a:ea typeface="Source Sans 3" pitchFamily="34" charset="-122"/>
                <a:cs typeface="Source Sans 3" pitchFamily="34" charset="-120"/>
              </a:rPr>
              <a:t>efficiency and consistency</a:t>
            </a:r>
            <a:r>
              <a:rPr lang="en-US" sz="2800" dirty="0">
                <a:solidFill>
                  <a:srgbClr val="3A3630"/>
                </a:solidFill>
                <a:latin typeface="Source Sans 3" pitchFamily="34" charset="0"/>
                <a:ea typeface="Source Sans 3" pitchFamily="34" charset="-122"/>
                <a:cs typeface="Source Sans 3" pitchFamily="34" charset="-120"/>
              </a:rPr>
              <a:t> in audit engagements.</a:t>
            </a:r>
            <a:endParaRPr lang="en-US" sz="2800" dirty="0"/>
          </a:p>
        </p:txBody>
      </p:sp>
      <p:sp>
        <p:nvSpPr>
          <p:cNvPr id="6" name="Text 4"/>
          <p:cNvSpPr/>
          <p:nvPr/>
        </p:nvSpPr>
        <p:spPr>
          <a:xfrm>
            <a:off x="543997" y="3500884"/>
            <a:ext cx="6581656" cy="248722"/>
          </a:xfrm>
          <a:prstGeom prst="rect">
            <a:avLst/>
          </a:prstGeom>
          <a:noFill/>
          <a:ln/>
        </p:spPr>
        <p:txBody>
          <a:bodyPr wrap="none" lIns="0" tIns="0" rIns="0" bIns="0" rtlCol="0" anchor="t"/>
          <a:lstStyle/>
          <a:p>
            <a:pPr marL="342900" indent="-342900" algn="l">
              <a:lnSpc>
                <a:spcPts val="1950"/>
              </a:lnSpc>
              <a:buSzPct val="100000"/>
              <a:buChar char="•"/>
            </a:pPr>
            <a:r>
              <a:rPr lang="en-US" sz="2800" dirty="0">
                <a:solidFill>
                  <a:srgbClr val="3A3630"/>
                </a:solidFill>
                <a:latin typeface="Source Sans 3" pitchFamily="34" charset="0"/>
                <a:ea typeface="Source Sans 3" pitchFamily="34" charset="-122"/>
                <a:cs typeface="Source Sans 3" pitchFamily="34" charset="-120"/>
              </a:rPr>
              <a:t>Provides structured </a:t>
            </a:r>
            <a:r>
              <a:rPr lang="en-US" sz="2800" b="1" dirty="0">
                <a:solidFill>
                  <a:srgbClr val="3A3630"/>
                </a:solidFill>
                <a:latin typeface="Source Sans 3" pitchFamily="34" charset="0"/>
                <a:ea typeface="Source Sans 3" pitchFamily="34" charset="-122"/>
                <a:cs typeface="Source Sans 3" pitchFamily="34" charset="-120"/>
              </a:rPr>
              <a:t>feedback for continuous improvement</a:t>
            </a:r>
            <a:r>
              <a:rPr lang="en-US" sz="1200" dirty="0">
                <a:solidFill>
                  <a:srgbClr val="3A3630"/>
                </a:solidFill>
                <a:latin typeface="Source Sans 3" pitchFamily="34" charset="0"/>
                <a:ea typeface="Source Sans 3" pitchFamily="34" charset="-122"/>
                <a:cs typeface="Source Sans 3" pitchFamily="34" charset="-120"/>
              </a:rPr>
              <a:t>.</a:t>
            </a:r>
            <a:endParaRPr lang="en-US" sz="1200" dirty="0"/>
          </a:p>
        </p:txBody>
      </p:sp>
      <p:sp>
        <p:nvSpPr>
          <p:cNvPr id="7" name="Text 5"/>
          <p:cNvSpPr/>
          <p:nvPr/>
        </p:nvSpPr>
        <p:spPr>
          <a:xfrm>
            <a:off x="543997" y="4355634"/>
            <a:ext cx="6581656" cy="248722"/>
          </a:xfrm>
          <a:prstGeom prst="rect">
            <a:avLst/>
          </a:prstGeom>
          <a:noFill/>
          <a:ln/>
        </p:spPr>
        <p:txBody>
          <a:bodyPr wrap="none" lIns="0" tIns="0" rIns="0" bIns="0" rtlCol="0" anchor="t"/>
          <a:lstStyle/>
          <a:p>
            <a:pPr marL="342900" indent="-342900" algn="l">
              <a:lnSpc>
                <a:spcPts val="1950"/>
              </a:lnSpc>
              <a:buSzPct val="100000"/>
              <a:buChar char="•"/>
            </a:pPr>
            <a:r>
              <a:rPr lang="en-US" sz="2800" dirty="0">
                <a:solidFill>
                  <a:srgbClr val="3A3630"/>
                </a:solidFill>
                <a:latin typeface="Source Sans 3" pitchFamily="34" charset="0"/>
                <a:ea typeface="Source Sans 3" pitchFamily="34" charset="-122"/>
                <a:cs typeface="Source Sans 3" pitchFamily="34" charset="-120"/>
              </a:rPr>
              <a:t>Acts as a vital tool for </a:t>
            </a:r>
            <a:r>
              <a:rPr lang="en-US" sz="2800" b="1" dirty="0">
                <a:solidFill>
                  <a:srgbClr val="3A3630"/>
                </a:solidFill>
                <a:latin typeface="Source Sans 3" pitchFamily="34" charset="0"/>
                <a:ea typeface="Source Sans 3" pitchFamily="34" charset="-122"/>
                <a:cs typeface="Source Sans 3" pitchFamily="34" charset="-120"/>
              </a:rPr>
              <a:t>preparation for regulatory scrutiny</a:t>
            </a:r>
            <a:r>
              <a:rPr lang="en-US" sz="2800" dirty="0">
                <a:solidFill>
                  <a:srgbClr val="3A3630"/>
                </a:solidFill>
                <a:latin typeface="Source Sans 3" pitchFamily="34" charset="0"/>
                <a:ea typeface="Source Sans 3" pitchFamily="34" charset="-122"/>
                <a:cs typeface="Source Sans 3" pitchFamily="34" charset="-120"/>
              </a:rPr>
              <a:t>.</a:t>
            </a:r>
          </a:p>
          <a:p>
            <a:pPr marL="342900" indent="-342900" algn="l">
              <a:lnSpc>
                <a:spcPts val="1950"/>
              </a:lnSpc>
              <a:buSzPct val="100000"/>
              <a:buChar char="•"/>
            </a:pPr>
            <a:endParaRPr lang="en-US" sz="2800" dirty="0">
              <a:solidFill>
                <a:srgbClr val="3A3630"/>
              </a:solidFill>
              <a:latin typeface="Source Sans 3" pitchFamily="34" charset="0"/>
              <a:ea typeface="Source Sans 3" pitchFamily="34" charset="-122"/>
              <a:cs typeface="Source Sans 3" pitchFamily="34" charset="-120"/>
            </a:endParaRPr>
          </a:p>
          <a:p>
            <a:pPr marL="342900" indent="-342900" algn="l">
              <a:lnSpc>
                <a:spcPts val="1950"/>
              </a:lnSpc>
              <a:buSzPct val="100000"/>
              <a:buChar char="•"/>
            </a:pPr>
            <a:endParaRPr lang="en-US" sz="2800" dirty="0">
              <a:solidFill>
                <a:srgbClr val="3A3630"/>
              </a:solidFill>
              <a:latin typeface="Source Sans 3" pitchFamily="34" charset="0"/>
              <a:ea typeface="Source Sans 3" pitchFamily="34" charset="-122"/>
              <a:cs typeface="Source Sans 3" pitchFamily="34" charset="-120"/>
            </a:endParaRPr>
          </a:p>
          <a:p>
            <a:pPr marL="342900" indent="-342900" algn="l">
              <a:lnSpc>
                <a:spcPts val="1950"/>
              </a:lnSpc>
              <a:buSzPct val="100000"/>
              <a:buChar char="•"/>
            </a:pPr>
            <a:r>
              <a:rPr lang="en-US" sz="2800" b="1" dirty="0">
                <a:solidFill>
                  <a:srgbClr val="3A3630"/>
                </a:solidFill>
                <a:latin typeface="Source Sans 3" pitchFamily="34" charset="0"/>
              </a:rPr>
              <a:t>Documents</a:t>
            </a:r>
            <a:r>
              <a:rPr lang="en-US" sz="2800" dirty="0">
                <a:solidFill>
                  <a:srgbClr val="3A3630"/>
                </a:solidFill>
                <a:latin typeface="Source Sans 3" pitchFamily="34" charset="0"/>
              </a:rPr>
              <a:t> preparation including and more specifically </a:t>
            </a:r>
            <a:r>
              <a:rPr lang="en-US" sz="2800" b="1" dirty="0">
                <a:solidFill>
                  <a:srgbClr val="3A3630"/>
                </a:solidFill>
                <a:latin typeface="Source Sans 3" pitchFamily="34" charset="0"/>
              </a:rPr>
              <a:t>MSME and SMP.</a:t>
            </a:r>
          </a:p>
          <a:p>
            <a:pPr marL="342900" indent="-342900" algn="l">
              <a:lnSpc>
                <a:spcPts val="1950"/>
              </a:lnSpc>
              <a:buSzPct val="100000"/>
              <a:buChar char="•"/>
            </a:pPr>
            <a:endParaRPr lang="en-US" sz="2800" b="1" dirty="0">
              <a:solidFill>
                <a:srgbClr val="3A3630"/>
              </a:solidFill>
              <a:latin typeface="Source Sans 3" pitchFamily="34" charset="0"/>
            </a:endParaRPr>
          </a:p>
          <a:p>
            <a:pPr marL="342900" indent="-342900">
              <a:lnSpc>
                <a:spcPts val="3000"/>
              </a:lnSpc>
              <a:buSzPct val="100000"/>
              <a:buChar char="•"/>
            </a:pPr>
            <a:r>
              <a:rPr lang="en-US" sz="2800" b="1" dirty="0">
                <a:solidFill>
                  <a:srgbClr val="3A3630"/>
                </a:solidFill>
                <a:latin typeface="Source Sans 3" pitchFamily="34" charset="0"/>
              </a:rPr>
              <a:t>Advisory services  </a:t>
            </a:r>
            <a:endParaRPr lang="en-US" sz="2800" b="1" dirty="0"/>
          </a:p>
        </p:txBody>
      </p:sp>
      <p:sp>
        <p:nvSpPr>
          <p:cNvPr id="8" name="Text 6"/>
          <p:cNvSpPr/>
          <p:nvPr/>
        </p:nvSpPr>
        <p:spPr>
          <a:xfrm>
            <a:off x="7512367" y="1273135"/>
            <a:ext cx="2412087" cy="274201"/>
          </a:xfrm>
          <a:prstGeom prst="rect">
            <a:avLst/>
          </a:prstGeom>
          <a:noFill/>
          <a:ln/>
        </p:spPr>
        <p:txBody>
          <a:bodyPr wrap="none" lIns="0" tIns="0" rIns="0" bIns="0" rtlCol="0" anchor="t"/>
          <a:lstStyle/>
          <a:p>
            <a:pPr marL="0" indent="0" algn="l">
              <a:lnSpc>
                <a:spcPts val="2150"/>
              </a:lnSpc>
              <a:buNone/>
            </a:pPr>
            <a:endParaRPr lang="en-US" sz="1700" dirty="0"/>
          </a:p>
        </p:txBody>
      </p:sp>
      <p:sp>
        <p:nvSpPr>
          <p:cNvPr id="10" name="Text 7"/>
          <p:cNvSpPr/>
          <p:nvPr/>
        </p:nvSpPr>
        <p:spPr>
          <a:xfrm>
            <a:off x="7512367" y="8478560"/>
            <a:ext cx="6581656" cy="497443"/>
          </a:xfrm>
          <a:prstGeom prst="rect">
            <a:avLst/>
          </a:prstGeom>
          <a:noFill/>
          <a:ln/>
        </p:spPr>
        <p:txBody>
          <a:bodyPr wrap="square" lIns="0" tIns="0" rIns="0" bIns="0" rtlCol="0" anchor="t"/>
          <a:lstStyle/>
          <a:p>
            <a:pPr marL="0" indent="0" algn="l">
              <a:lnSpc>
                <a:spcPts val="1950"/>
              </a:lnSpc>
              <a:buNone/>
            </a:pPr>
            <a:r>
              <a:rPr lang="en-US" sz="1200" dirty="0">
                <a:solidFill>
                  <a:srgbClr val="3A3630"/>
                </a:solidFill>
                <a:latin typeface="Source Sans 3" pitchFamily="34" charset="0"/>
                <a:ea typeface="Source Sans 3" pitchFamily="34" charset="-122"/>
                <a:cs typeface="Source Sans 3" pitchFamily="34" charset="-120"/>
              </a:rPr>
              <a:t>Implementation began in April 2023 for firms auditing listed companies and will extend to smaller practices by January 2026, progressing through four distinct phases.</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37724" y="1261467"/>
            <a:ext cx="5632490" cy="704017"/>
          </a:xfrm>
          <a:prstGeom prst="rect">
            <a:avLst/>
          </a:prstGeom>
          <a:noFill/>
          <a:ln/>
        </p:spPr>
        <p:txBody>
          <a:bodyPr wrap="none" lIns="0" tIns="0" rIns="0" bIns="0" rtlCol="0" anchor="t"/>
          <a:lstStyle/>
          <a:p>
            <a:pPr marL="0" indent="0" algn="l">
              <a:lnSpc>
                <a:spcPts val="5500"/>
              </a:lnSpc>
              <a:buNone/>
            </a:pPr>
            <a:r>
              <a:rPr lang="en-US" sz="4400" b="1" u="sng" dirty="0">
                <a:solidFill>
                  <a:srgbClr val="1F7135"/>
                </a:solidFill>
                <a:latin typeface="Lora" pitchFamily="34" charset="0"/>
                <a:ea typeface="Lora" pitchFamily="34" charset="-122"/>
                <a:cs typeface="Lora" pitchFamily="34" charset="-120"/>
              </a:rPr>
              <a:t>Conclusion</a:t>
            </a:r>
            <a:endParaRPr lang="en-US" sz="4400" u="sng" dirty="0"/>
          </a:p>
        </p:txBody>
      </p:sp>
      <p:sp>
        <p:nvSpPr>
          <p:cNvPr id="3" name="Text 1"/>
          <p:cNvSpPr/>
          <p:nvPr/>
        </p:nvSpPr>
        <p:spPr>
          <a:xfrm>
            <a:off x="1158222" y="2713434"/>
            <a:ext cx="12595979" cy="766048"/>
          </a:xfrm>
          <a:prstGeom prst="rect">
            <a:avLst/>
          </a:prstGeom>
          <a:noFill/>
          <a:ln/>
        </p:spPr>
        <p:txBody>
          <a:bodyPr wrap="square" lIns="0" tIns="0" rIns="0" bIns="0" rtlCol="0" anchor="t"/>
          <a:lstStyle/>
          <a:p>
            <a:pPr marL="0" indent="0" algn="l">
              <a:lnSpc>
                <a:spcPts val="3000"/>
              </a:lnSpc>
              <a:buNone/>
            </a:pPr>
            <a:r>
              <a:rPr lang="en-US" sz="2400" dirty="0">
                <a:solidFill>
                  <a:srgbClr val="3A3630"/>
                </a:solidFill>
                <a:latin typeface="Source Sans 3" pitchFamily="34" charset="0"/>
                <a:ea typeface="Source Sans 3" pitchFamily="34" charset="-122"/>
                <a:cs typeface="Source Sans 3" pitchFamily="34" charset="-120"/>
              </a:rPr>
              <a:t>"Peer Review does not seek to redefine the scope and authority of any </a:t>
            </a:r>
            <a:r>
              <a:rPr lang="en-US" sz="2400" dirty="0">
                <a:latin typeface="Source Sans 3" pitchFamily="34" charset="0"/>
                <a:ea typeface="Source Sans 3" pitchFamily="34" charset="-122"/>
                <a:cs typeface="Source Sans 3" pitchFamily="34" charset="-120"/>
              </a:rPr>
              <a:t>Technical, Professional and Ethical Standards </a:t>
            </a:r>
            <a:r>
              <a:rPr lang="en-US" sz="2400" dirty="0">
                <a:solidFill>
                  <a:srgbClr val="3A3630"/>
                </a:solidFill>
                <a:latin typeface="Source Sans 3" pitchFamily="34" charset="0"/>
                <a:ea typeface="Source Sans 3" pitchFamily="34" charset="-122"/>
                <a:cs typeface="Source Sans 3" pitchFamily="34" charset="-120"/>
              </a:rPr>
              <a:t>but only seeks to </a:t>
            </a:r>
            <a:r>
              <a:rPr lang="en-US" sz="2400" b="1" dirty="0">
                <a:solidFill>
                  <a:srgbClr val="00B050"/>
                </a:solidFill>
                <a:latin typeface="Source Sans 3" pitchFamily="34" charset="0"/>
                <a:ea typeface="Source Sans 3" pitchFamily="34" charset="-122"/>
                <a:cs typeface="Source Sans 3" pitchFamily="34" charset="-120"/>
              </a:rPr>
              <a:t>ensure</a:t>
            </a:r>
            <a:r>
              <a:rPr lang="en-US" sz="2400" dirty="0">
                <a:solidFill>
                  <a:srgbClr val="00B050"/>
                </a:solidFill>
                <a:latin typeface="Source Sans 3" pitchFamily="34" charset="0"/>
                <a:ea typeface="Source Sans 3" pitchFamily="34" charset="-122"/>
                <a:cs typeface="Source Sans 3" pitchFamily="34" charset="-120"/>
              </a:rPr>
              <a:t> they are </a:t>
            </a:r>
            <a:r>
              <a:rPr lang="en-US" sz="2400" b="1" dirty="0">
                <a:solidFill>
                  <a:srgbClr val="00B050"/>
                </a:solidFill>
                <a:latin typeface="Source Sans 3" pitchFamily="34" charset="0"/>
                <a:ea typeface="Source Sans 3" pitchFamily="34" charset="-122"/>
                <a:cs typeface="Source Sans 3" pitchFamily="34" charset="-120"/>
              </a:rPr>
              <a:t>implemented</a:t>
            </a:r>
            <a:r>
              <a:rPr lang="en-US" sz="2400" b="1" dirty="0">
                <a:solidFill>
                  <a:srgbClr val="3A3630"/>
                </a:solidFill>
                <a:latin typeface="Source Sans 3" pitchFamily="34" charset="0"/>
                <a:ea typeface="Source Sans 3" pitchFamily="34" charset="-122"/>
                <a:cs typeface="Source Sans 3" pitchFamily="34" charset="-120"/>
              </a:rPr>
              <a:t>,</a:t>
            </a:r>
            <a:r>
              <a:rPr lang="en-US" sz="2400" dirty="0">
                <a:solidFill>
                  <a:srgbClr val="3A3630"/>
                </a:solidFill>
                <a:latin typeface="Source Sans 3" pitchFamily="34" charset="0"/>
                <a:ea typeface="Source Sans 3" pitchFamily="34" charset="-122"/>
                <a:cs typeface="Source Sans 3" pitchFamily="34" charset="-120"/>
              </a:rPr>
              <a:t> both in letter and spirit."</a:t>
            </a:r>
            <a:endParaRPr lang="en-US" sz="2400" dirty="0"/>
          </a:p>
        </p:txBody>
      </p:sp>
      <p:sp>
        <p:nvSpPr>
          <p:cNvPr id="5" name="Shape 3"/>
          <p:cNvSpPr/>
          <p:nvPr/>
        </p:nvSpPr>
        <p:spPr>
          <a:xfrm>
            <a:off x="837723" y="4639627"/>
            <a:ext cx="9496448" cy="2544944"/>
          </a:xfrm>
          <a:prstGeom prst="roundRect">
            <a:avLst>
              <a:gd name="adj" fmla="val 1217"/>
            </a:avLst>
          </a:prstGeom>
          <a:solidFill>
            <a:srgbClr val="FEF5E7"/>
          </a:solidFill>
          <a:ln w="30480">
            <a:solidFill>
              <a:srgbClr val="D9CDBA"/>
            </a:solidFill>
            <a:prstDash val="solid"/>
          </a:ln>
        </p:spPr>
      </p:sp>
      <p:sp>
        <p:nvSpPr>
          <p:cNvPr id="6" name="Text 4"/>
          <p:cNvSpPr/>
          <p:nvPr/>
        </p:nvSpPr>
        <p:spPr>
          <a:xfrm>
            <a:off x="1063977" y="4287679"/>
            <a:ext cx="2816185" cy="351949"/>
          </a:xfrm>
          <a:prstGeom prst="rect">
            <a:avLst/>
          </a:prstGeom>
          <a:noFill/>
          <a:ln/>
        </p:spPr>
        <p:txBody>
          <a:bodyPr wrap="none" lIns="0" tIns="0" rIns="0" bIns="0" rtlCol="0" anchor="t"/>
          <a:lstStyle/>
          <a:p>
            <a:pPr marL="0" indent="0" algn="l">
              <a:lnSpc>
                <a:spcPts val="2750"/>
              </a:lnSpc>
              <a:buNone/>
            </a:pPr>
            <a:r>
              <a:rPr lang="en-US" sz="2200" b="1" u="sng" dirty="0">
                <a:solidFill>
                  <a:srgbClr val="3A3630"/>
                </a:solidFill>
                <a:latin typeface="Lora" pitchFamily="34" charset="0"/>
                <a:ea typeface="Lora" pitchFamily="34" charset="-122"/>
                <a:cs typeface="Lora" pitchFamily="34" charset="-120"/>
              </a:rPr>
              <a:t>Primary Objective and end goal</a:t>
            </a:r>
            <a:endParaRPr lang="en-US" sz="2200" b="1" u="sng" dirty="0"/>
          </a:p>
        </p:txBody>
      </p:sp>
      <p:sp>
        <p:nvSpPr>
          <p:cNvPr id="7" name="Text 5"/>
          <p:cNvSpPr/>
          <p:nvPr/>
        </p:nvSpPr>
        <p:spPr>
          <a:xfrm>
            <a:off x="1107519" y="4783216"/>
            <a:ext cx="8287582" cy="2950250"/>
          </a:xfrm>
          <a:prstGeom prst="rect">
            <a:avLst/>
          </a:prstGeom>
          <a:noFill/>
          <a:ln/>
        </p:spPr>
        <p:txBody>
          <a:bodyPr wrap="square" lIns="0" tIns="0" rIns="0" bIns="0" rtlCol="0" anchor="t"/>
          <a:lstStyle/>
          <a:p>
            <a:pPr marL="0" indent="0" algn="l">
              <a:lnSpc>
                <a:spcPts val="3000"/>
              </a:lnSpc>
              <a:buNone/>
            </a:pPr>
            <a:r>
              <a:rPr lang="en-US" sz="2000" dirty="0">
                <a:solidFill>
                  <a:srgbClr val="3A3630"/>
                </a:solidFill>
                <a:latin typeface="Source Sans 3" pitchFamily="34" charset="0"/>
                <a:ea typeface="Source Sans 3" pitchFamily="34" charset="-122"/>
                <a:cs typeface="Source Sans 3" pitchFamily="34" charset="-120"/>
              </a:rPr>
              <a:t>To maintain and improve the </a:t>
            </a:r>
            <a:r>
              <a:rPr lang="en-US" sz="2000" b="1" dirty="0">
                <a:solidFill>
                  <a:srgbClr val="00B050"/>
                </a:solidFill>
                <a:latin typeface="Source Sans 3" pitchFamily="34" charset="0"/>
                <a:ea typeface="Source Sans 3" pitchFamily="34" charset="-122"/>
                <a:cs typeface="Source Sans 3" pitchFamily="34" charset="-120"/>
              </a:rPr>
              <a:t>quality</a:t>
            </a:r>
            <a:r>
              <a:rPr lang="en-US" sz="2000" dirty="0">
                <a:solidFill>
                  <a:srgbClr val="00B050"/>
                </a:solidFill>
                <a:latin typeface="Source Sans 3" pitchFamily="34" charset="0"/>
                <a:ea typeface="Source Sans 3" pitchFamily="34" charset="-122"/>
                <a:cs typeface="Source Sans 3" pitchFamily="34" charset="-120"/>
              </a:rPr>
              <a:t> </a:t>
            </a:r>
            <a:r>
              <a:rPr lang="en-US" sz="2000" dirty="0">
                <a:solidFill>
                  <a:srgbClr val="3A3630"/>
                </a:solidFill>
                <a:latin typeface="Source Sans 3" pitchFamily="34" charset="0"/>
                <a:ea typeface="Source Sans 3" pitchFamily="34" charset="-122"/>
                <a:cs typeface="Source Sans 3" pitchFamily="34" charset="-120"/>
              </a:rPr>
              <a:t>of assurance services</a:t>
            </a:r>
          </a:p>
          <a:p>
            <a:pPr marL="0" indent="0" algn="l">
              <a:lnSpc>
                <a:spcPts val="3000"/>
              </a:lnSpc>
              <a:buNone/>
            </a:pPr>
            <a:endParaRPr lang="en-US" sz="2000" dirty="0">
              <a:solidFill>
                <a:srgbClr val="3A3630"/>
              </a:solidFill>
              <a:latin typeface="Source Sans 3" pitchFamily="34" charset="0"/>
              <a:ea typeface="Source Sans 3" pitchFamily="34" charset="-122"/>
              <a:cs typeface="Source Sans 3" pitchFamily="34" charset="-120"/>
            </a:endParaRPr>
          </a:p>
          <a:p>
            <a:pPr marL="0" indent="0" algn="l">
              <a:lnSpc>
                <a:spcPts val="3000"/>
              </a:lnSpc>
              <a:buNone/>
            </a:pPr>
            <a:r>
              <a:rPr lang="en-US" sz="2000" dirty="0">
                <a:solidFill>
                  <a:srgbClr val="00B050"/>
                </a:solidFill>
                <a:latin typeface="Source Sans 3" pitchFamily="34" charset="0"/>
                <a:ea typeface="Source Sans 3" pitchFamily="34" charset="-122"/>
                <a:cs typeface="Source Sans 3" pitchFamily="34" charset="-120"/>
              </a:rPr>
              <a:t>Value added suggestions</a:t>
            </a:r>
          </a:p>
          <a:p>
            <a:pPr marL="0" indent="0" algn="l">
              <a:lnSpc>
                <a:spcPts val="3000"/>
              </a:lnSpc>
              <a:buNone/>
            </a:pPr>
            <a:endParaRPr lang="en-US" sz="2000" dirty="0">
              <a:solidFill>
                <a:srgbClr val="3A3630"/>
              </a:solidFill>
              <a:latin typeface="Source Sans 3" pitchFamily="34" charset="0"/>
              <a:ea typeface="Source Sans 3" pitchFamily="34" charset="-122"/>
              <a:cs typeface="Source Sans 3" pitchFamily="34" charset="-120"/>
            </a:endParaRPr>
          </a:p>
          <a:p>
            <a:pPr marL="0" indent="0" algn="l">
              <a:lnSpc>
                <a:spcPts val="3000"/>
              </a:lnSpc>
              <a:buNone/>
            </a:pPr>
            <a:r>
              <a:rPr lang="en-US" sz="2000" dirty="0">
                <a:solidFill>
                  <a:srgbClr val="3A3630"/>
                </a:solidFill>
                <a:latin typeface="Source Sans 3" pitchFamily="34" charset="0"/>
                <a:ea typeface="Source Sans 3" pitchFamily="34" charset="-122"/>
                <a:cs typeface="Source Sans 3" pitchFamily="34" charset="-120"/>
              </a:rPr>
              <a:t> </a:t>
            </a:r>
            <a:r>
              <a:rPr lang="en-US" sz="2000" dirty="0">
                <a:solidFill>
                  <a:srgbClr val="FF0000"/>
                </a:solidFill>
                <a:latin typeface="Source Sans 3" pitchFamily="34" charset="0"/>
                <a:ea typeface="Source Sans 3" pitchFamily="34" charset="-122"/>
                <a:cs typeface="Source Sans 3" pitchFamily="34" charset="-120"/>
              </a:rPr>
              <a:t>not to  judge or simply identify deficiencies  </a:t>
            </a:r>
            <a:r>
              <a:rPr lang="en-US" sz="2000" dirty="0">
                <a:solidFill>
                  <a:srgbClr val="3A3630"/>
                </a:solidFill>
                <a:latin typeface="Source Sans 3" pitchFamily="34" charset="0"/>
                <a:ea typeface="Source Sans 3" pitchFamily="34" charset="-122"/>
                <a:cs typeface="Source Sans 3" pitchFamily="34" charset="-120"/>
              </a:rPr>
              <a:t>but to evaluate procedures followed by the Practice Unit and provide appropriate guidance</a:t>
            </a:r>
            <a:endParaRPr lang="en-US" sz="2000" dirty="0"/>
          </a:p>
        </p:txBody>
      </p:sp>
      <p:sp>
        <p:nvSpPr>
          <p:cNvPr id="8" name="Shape 6"/>
          <p:cNvSpPr/>
          <p:nvPr/>
        </p:nvSpPr>
        <p:spPr>
          <a:xfrm>
            <a:off x="10827243" y="4639625"/>
            <a:ext cx="2816185" cy="2544945"/>
          </a:xfrm>
          <a:prstGeom prst="roundRect">
            <a:avLst>
              <a:gd name="adj" fmla="val 1217"/>
            </a:avLst>
          </a:prstGeom>
          <a:solidFill>
            <a:srgbClr val="FEF5E7"/>
          </a:solidFill>
          <a:ln w="30480">
            <a:solidFill>
              <a:srgbClr val="D9CDBA"/>
            </a:solidFill>
            <a:prstDash val="solid"/>
          </a:ln>
        </p:spPr>
        <p:txBody>
          <a:bodyPr/>
          <a:lstStyle/>
          <a:p>
            <a:r>
              <a:rPr lang="en-US" dirty="0">
                <a:solidFill>
                  <a:srgbClr val="3A3630"/>
                </a:solidFill>
                <a:latin typeface="Source Sans 3" pitchFamily="34" charset="0"/>
                <a:ea typeface="Source Sans 3" pitchFamily="34" charset="-122"/>
                <a:cs typeface="Source Sans 3" pitchFamily="34" charset="-120"/>
              </a:rPr>
              <a:t>To identify weaknesses that are pervasive and chronic in nature, not isolated cases of engagement failure.</a:t>
            </a:r>
            <a:endParaRPr lang="en-US" dirty="0"/>
          </a:p>
          <a:p>
            <a:endParaRPr lang="en-IN" dirty="0"/>
          </a:p>
        </p:txBody>
      </p:sp>
      <p:sp>
        <p:nvSpPr>
          <p:cNvPr id="9" name="Text 7"/>
          <p:cNvSpPr/>
          <p:nvPr/>
        </p:nvSpPr>
        <p:spPr>
          <a:xfrm>
            <a:off x="5505569" y="4287679"/>
            <a:ext cx="2816185" cy="351949"/>
          </a:xfrm>
          <a:prstGeom prst="rect">
            <a:avLst/>
          </a:prstGeom>
          <a:noFill/>
          <a:ln/>
        </p:spPr>
        <p:txBody>
          <a:bodyPr wrap="none" lIns="0" tIns="0" rIns="0" bIns="0" rtlCol="0" anchor="t"/>
          <a:lstStyle/>
          <a:p>
            <a:pPr marL="0" indent="0" algn="l">
              <a:lnSpc>
                <a:spcPts val="2750"/>
              </a:lnSpc>
              <a:buNone/>
            </a:pPr>
            <a:endParaRPr lang="en-US" sz="2800" b="1" u="sng" dirty="0"/>
          </a:p>
        </p:txBody>
      </p:sp>
      <p:sp>
        <p:nvSpPr>
          <p:cNvPr id="10" name="Text 8"/>
          <p:cNvSpPr/>
          <p:nvPr/>
        </p:nvSpPr>
        <p:spPr>
          <a:xfrm>
            <a:off x="5505569" y="4783217"/>
            <a:ext cx="3619143" cy="1532096"/>
          </a:xfrm>
          <a:prstGeom prst="rect">
            <a:avLst/>
          </a:prstGeom>
          <a:noFill/>
          <a:ln/>
        </p:spPr>
        <p:txBody>
          <a:bodyPr wrap="square" lIns="0" tIns="0" rIns="0" bIns="0" rtlCol="0" anchor="t"/>
          <a:lstStyle/>
          <a:p>
            <a:pPr marL="0" indent="0" algn="l">
              <a:lnSpc>
                <a:spcPts val="3000"/>
              </a:lnSpc>
              <a:buNone/>
            </a:pPr>
            <a:endParaRPr lang="en-US" sz="2000" dirty="0"/>
          </a:p>
        </p:txBody>
      </p:sp>
      <p:sp>
        <p:nvSpPr>
          <p:cNvPr id="13" name="Text 11"/>
          <p:cNvSpPr/>
          <p:nvPr/>
        </p:nvSpPr>
        <p:spPr>
          <a:xfrm>
            <a:off x="9903619" y="4783217"/>
            <a:ext cx="3619262" cy="1532096"/>
          </a:xfrm>
          <a:prstGeom prst="rect">
            <a:avLst/>
          </a:prstGeom>
          <a:noFill/>
          <a:ln/>
        </p:spPr>
        <p:txBody>
          <a:bodyPr wrap="square" lIns="0" tIns="0" rIns="0" bIns="0" rtlCol="0" anchor="t"/>
          <a:lstStyle/>
          <a:p>
            <a:pPr marL="0" indent="0" algn="l">
              <a:lnSpc>
                <a:spcPts val="3000"/>
              </a:lnSpc>
              <a:buNone/>
            </a:pPr>
            <a:endParaRPr lang="en-US" sz="1850" dirty="0"/>
          </a:p>
        </p:txBody>
      </p:sp>
      <p:sp>
        <p:nvSpPr>
          <p:cNvPr id="4" name="Rectangle 3">
            <a:extLst>
              <a:ext uri="{FF2B5EF4-FFF2-40B4-BE49-F238E27FC236}">
                <a16:creationId xmlns:a16="http://schemas.microsoft.com/office/drawing/2014/main" id="{C31FB7D8-4935-48A3-9063-D7D9A44ECE44}"/>
              </a:ext>
            </a:extLst>
          </p:cNvPr>
          <p:cNvSpPr/>
          <p:nvPr/>
        </p:nvSpPr>
        <p:spPr>
          <a:xfrm>
            <a:off x="10929257" y="3930133"/>
            <a:ext cx="1930400" cy="646331"/>
          </a:xfrm>
          <a:prstGeom prst="rect">
            <a:avLst/>
          </a:prstGeom>
        </p:spPr>
        <p:txBody>
          <a:bodyPr wrap="square">
            <a:spAutoFit/>
          </a:bodyPr>
          <a:lstStyle/>
          <a:p>
            <a:endParaRPr lang="en-US" b="1" u="sng" dirty="0">
              <a:solidFill>
                <a:srgbClr val="3A3630"/>
              </a:solidFill>
              <a:latin typeface="Lora" pitchFamily="34" charset="0"/>
              <a:ea typeface="Lora" pitchFamily="34" charset="-122"/>
              <a:cs typeface="Lora" pitchFamily="34" charset="-120"/>
            </a:endParaRPr>
          </a:p>
          <a:p>
            <a:r>
              <a:rPr lang="en-US" b="1" u="sng" dirty="0">
                <a:solidFill>
                  <a:srgbClr val="3A3630"/>
                </a:solidFill>
                <a:latin typeface="Lora" pitchFamily="34" charset="0"/>
                <a:ea typeface="Lora" pitchFamily="34" charset="-122"/>
                <a:cs typeface="Lora" pitchFamily="34" charset="-120"/>
              </a:rPr>
              <a:t>Focus Area</a:t>
            </a:r>
            <a:endParaRPr lang="en-US" b="1"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12075" y="449943"/>
            <a:ext cx="6540267" cy="6962076"/>
          </a:xfrm>
          <a:prstGeom prst="rect">
            <a:avLst/>
          </a:prstGeom>
        </p:spPr>
      </p:pic>
      <p:pic>
        <p:nvPicPr>
          <p:cNvPr id="3" name="Image 1" descr="preencoded.png"/>
          <p:cNvPicPr>
            <a:picLocks noChangeAspect="1"/>
          </p:cNvPicPr>
          <p:nvPr/>
        </p:nvPicPr>
        <p:blipFill>
          <a:blip r:embed="rId4"/>
          <a:stretch>
            <a:fillRect/>
          </a:stretch>
        </p:blipFill>
        <p:spPr>
          <a:xfrm>
            <a:off x="7315200" y="1623848"/>
            <a:ext cx="5990897" cy="2347125"/>
          </a:xfrm>
          <a:prstGeom prst="rect">
            <a:avLst/>
          </a:prstGeom>
        </p:spPr>
      </p:pic>
      <p:sp>
        <p:nvSpPr>
          <p:cNvPr id="4" name="Text 0"/>
          <p:cNvSpPr/>
          <p:nvPr/>
        </p:nvSpPr>
        <p:spPr>
          <a:xfrm>
            <a:off x="6483072" y="3970973"/>
            <a:ext cx="7735253" cy="191810"/>
          </a:xfrm>
          <a:prstGeom prst="rect">
            <a:avLst/>
          </a:prstGeom>
          <a:noFill/>
          <a:ln/>
        </p:spPr>
        <p:txBody>
          <a:bodyPr wrap="none" lIns="0" tIns="0" rIns="0" bIns="0" rtlCol="0" anchor="t"/>
          <a:lstStyle/>
          <a:p>
            <a:pPr marL="0" indent="0" algn="l">
              <a:lnSpc>
                <a:spcPts val="1500"/>
              </a:lnSpc>
              <a:buNone/>
            </a:pPr>
            <a:endParaRPr lang="en-US" sz="900" dirty="0"/>
          </a:p>
        </p:txBody>
      </p:sp>
      <p:pic>
        <p:nvPicPr>
          <p:cNvPr id="5" name="Image 2" descr="preencoded.png"/>
          <p:cNvPicPr>
            <a:picLocks noChangeAspect="1"/>
          </p:cNvPicPr>
          <p:nvPr/>
        </p:nvPicPr>
        <p:blipFill>
          <a:blip r:embed="rId5"/>
          <a:stretch>
            <a:fillRect/>
          </a:stretch>
        </p:blipFill>
        <p:spPr>
          <a:xfrm>
            <a:off x="7315200" y="4405432"/>
            <a:ext cx="5862918" cy="3371731"/>
          </a:xfrm>
          <a:prstGeom prst="rect">
            <a:avLst/>
          </a:prstGeom>
        </p:spPr>
      </p:pic>
      <p:sp>
        <p:nvSpPr>
          <p:cNvPr id="6" name="Text 1"/>
          <p:cNvSpPr/>
          <p:nvPr/>
        </p:nvSpPr>
        <p:spPr>
          <a:xfrm>
            <a:off x="419576" y="7956947"/>
            <a:ext cx="2820829" cy="352544"/>
          </a:xfrm>
          <a:prstGeom prst="rect">
            <a:avLst/>
          </a:prstGeom>
          <a:noFill/>
          <a:ln/>
        </p:spPr>
        <p:txBody>
          <a:bodyPr wrap="none" lIns="0" tIns="0" rIns="0" bIns="0" rtlCol="0" anchor="t"/>
          <a:lstStyle/>
          <a:p>
            <a:pPr marL="0" indent="0" algn="l">
              <a:lnSpc>
                <a:spcPts val="2750"/>
              </a:lnSpc>
              <a:buNone/>
            </a:pPr>
            <a:endParaRPr lang="en-US" sz="2200" dirty="0"/>
          </a:p>
        </p:txBody>
      </p:sp>
      <p:sp>
        <p:nvSpPr>
          <p:cNvPr id="7" name="TextBox 6">
            <a:extLst>
              <a:ext uri="{FF2B5EF4-FFF2-40B4-BE49-F238E27FC236}">
                <a16:creationId xmlns:a16="http://schemas.microsoft.com/office/drawing/2014/main" id="{D5295663-FB1A-46DD-A0D9-4ECCD4D41E32}"/>
              </a:ext>
            </a:extLst>
          </p:cNvPr>
          <p:cNvSpPr txBox="1"/>
          <p:nvPr/>
        </p:nvSpPr>
        <p:spPr>
          <a:xfrm>
            <a:off x="8986345" y="69549"/>
            <a:ext cx="3369768" cy="2585323"/>
          </a:xfrm>
          <a:prstGeom prst="rect">
            <a:avLst/>
          </a:prstGeom>
          <a:noFill/>
        </p:spPr>
        <p:txBody>
          <a:bodyPr wrap="square" rtlCol="0">
            <a:spAutoFit/>
          </a:bodyPr>
          <a:lstStyle/>
          <a:p>
            <a:endParaRPr lang="en-IN" b="1" dirty="0"/>
          </a:p>
          <a:p>
            <a:endParaRPr lang="en-IN" b="1" dirty="0"/>
          </a:p>
          <a:p>
            <a:r>
              <a:rPr lang="en-IN" b="1" dirty="0"/>
              <a:t>Peer Review Board website </a:t>
            </a:r>
          </a:p>
          <a:p>
            <a:endParaRPr lang="en-IN" dirty="0"/>
          </a:p>
          <a:p>
            <a:r>
              <a:rPr lang="en-IN" b="1" dirty="0"/>
              <a:t>Implementation guide on SQC1</a:t>
            </a:r>
          </a:p>
          <a:p>
            <a:r>
              <a:rPr lang="en-IN" dirty="0"/>
              <a:t> </a:t>
            </a:r>
          </a:p>
          <a:p>
            <a:endParaRPr lang="en-IN" dirty="0"/>
          </a:p>
          <a:p>
            <a:r>
              <a:rPr lang="en-IN" dirty="0"/>
              <a:t> </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37724" y="2679621"/>
            <a:ext cx="5632490" cy="704017"/>
          </a:xfrm>
          <a:prstGeom prst="rect">
            <a:avLst/>
          </a:prstGeom>
          <a:noFill/>
          <a:ln/>
        </p:spPr>
        <p:txBody>
          <a:bodyPr wrap="none" lIns="0" tIns="0" rIns="0" bIns="0" rtlCol="0" anchor="t"/>
          <a:lstStyle/>
          <a:p>
            <a:pPr marL="0" indent="0" algn="l">
              <a:lnSpc>
                <a:spcPts val="5500"/>
              </a:lnSpc>
              <a:buNone/>
            </a:pPr>
            <a:r>
              <a:rPr lang="en-US" sz="4400" b="1" dirty="0">
                <a:solidFill>
                  <a:srgbClr val="38512F"/>
                </a:solidFill>
                <a:latin typeface="Lora" pitchFamily="34" charset="0"/>
                <a:ea typeface="Lora" pitchFamily="34" charset="-122"/>
                <a:cs typeface="Lora" pitchFamily="34" charset="-120"/>
              </a:rPr>
              <a:t>Thank you</a:t>
            </a:r>
            <a:endParaRPr lang="en-US" sz="4400" b="1" dirty="0"/>
          </a:p>
        </p:txBody>
      </p:sp>
      <p:sp>
        <p:nvSpPr>
          <p:cNvPr id="3" name="Text 1"/>
          <p:cNvSpPr/>
          <p:nvPr/>
        </p:nvSpPr>
        <p:spPr>
          <a:xfrm>
            <a:off x="837724" y="3862388"/>
            <a:ext cx="12954952" cy="383024"/>
          </a:xfrm>
          <a:prstGeom prst="rect">
            <a:avLst/>
          </a:prstGeom>
          <a:noFill/>
          <a:ln/>
        </p:spPr>
        <p:txBody>
          <a:bodyPr wrap="none" lIns="0" tIns="0" rIns="0" bIns="0" rtlCol="0" anchor="t"/>
          <a:lstStyle/>
          <a:p>
            <a:pPr marL="0" indent="0" algn="l">
              <a:lnSpc>
                <a:spcPts val="3000"/>
              </a:lnSpc>
              <a:buNone/>
            </a:pPr>
            <a:r>
              <a:rPr lang="en-US" sz="3200" b="1" dirty="0">
                <a:solidFill>
                  <a:srgbClr val="3A3630"/>
                </a:solidFill>
                <a:latin typeface="Source Sans 3" pitchFamily="34" charset="0"/>
                <a:ea typeface="Source Sans 3" pitchFamily="34" charset="-122"/>
                <a:cs typeface="Source Sans 3" pitchFamily="34" charset="-120"/>
              </a:rPr>
              <a:t>CA Samir Kasvala</a:t>
            </a:r>
            <a:endParaRPr lang="en-US" sz="3200" b="1" dirty="0"/>
          </a:p>
        </p:txBody>
      </p:sp>
      <p:sp>
        <p:nvSpPr>
          <p:cNvPr id="4" name="Text 2"/>
          <p:cNvSpPr/>
          <p:nvPr/>
        </p:nvSpPr>
        <p:spPr>
          <a:xfrm>
            <a:off x="837724" y="4514612"/>
            <a:ext cx="12954952" cy="383024"/>
          </a:xfrm>
          <a:prstGeom prst="rect">
            <a:avLst/>
          </a:prstGeom>
          <a:noFill/>
          <a:ln/>
        </p:spPr>
        <p:txBody>
          <a:bodyPr wrap="none" lIns="0" tIns="0" rIns="0" bIns="0" rtlCol="0" anchor="t"/>
          <a:lstStyle/>
          <a:p>
            <a:pPr marL="0" indent="0" algn="l">
              <a:lnSpc>
                <a:spcPts val="3000"/>
              </a:lnSpc>
              <a:buNone/>
            </a:pPr>
            <a:r>
              <a:rPr lang="en-US" sz="2400" b="1" dirty="0">
                <a:solidFill>
                  <a:srgbClr val="3A3630"/>
                </a:solidFill>
                <a:latin typeface="Source Sans 3" pitchFamily="34" charset="0"/>
                <a:ea typeface="Source Sans 3" pitchFamily="34" charset="-122"/>
                <a:cs typeface="Source Sans 3" pitchFamily="34" charset="-120"/>
              </a:rPr>
              <a:t>Mob : 9833222524</a:t>
            </a:r>
            <a:endParaRPr lang="en-US" sz="2400" b="1" dirty="0"/>
          </a:p>
        </p:txBody>
      </p:sp>
      <p:sp>
        <p:nvSpPr>
          <p:cNvPr id="5" name="Text 3"/>
          <p:cNvSpPr/>
          <p:nvPr/>
        </p:nvSpPr>
        <p:spPr>
          <a:xfrm>
            <a:off x="837724" y="5166836"/>
            <a:ext cx="12954952" cy="383024"/>
          </a:xfrm>
          <a:prstGeom prst="rect">
            <a:avLst/>
          </a:prstGeom>
          <a:noFill/>
          <a:ln/>
        </p:spPr>
        <p:txBody>
          <a:bodyPr wrap="none" lIns="0" tIns="0" rIns="0" bIns="0" rtlCol="0" anchor="t"/>
          <a:lstStyle/>
          <a:p>
            <a:pPr marL="0" indent="0" algn="l">
              <a:lnSpc>
                <a:spcPts val="3000"/>
              </a:lnSpc>
              <a:buNone/>
            </a:pPr>
            <a:r>
              <a:rPr lang="en-US" sz="2400" b="1" dirty="0">
                <a:solidFill>
                  <a:srgbClr val="3A3630"/>
                </a:solidFill>
                <a:latin typeface="Source Sans 3" pitchFamily="34" charset="0"/>
                <a:ea typeface="Source Sans 3" pitchFamily="34" charset="-122"/>
                <a:cs typeface="Source Sans 3" pitchFamily="34" charset="-120"/>
              </a:rPr>
              <a:t>Email : samir@kasvalaassociates.com</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53EAA-44F6-4E93-9D0F-EBCF98A1AE8C}"/>
              </a:ext>
            </a:extLst>
          </p:cNvPr>
          <p:cNvSpPr/>
          <p:nvPr/>
        </p:nvSpPr>
        <p:spPr>
          <a:xfrm>
            <a:off x="1567543" y="1973942"/>
            <a:ext cx="9564914" cy="5677195"/>
          </a:xfrm>
          <a:prstGeom prst="rect">
            <a:avLst/>
          </a:prstGeom>
        </p:spPr>
        <p:txBody>
          <a:bodyPr wrap="square">
            <a:spAutoFit/>
          </a:bodyPr>
          <a:lstStyle/>
          <a:p>
            <a:pPr>
              <a:lnSpc>
                <a:spcPts val="5500"/>
              </a:lnSpc>
            </a:pPr>
            <a:r>
              <a:rPr lang="en-US" sz="2800" b="1" u="sng" dirty="0">
                <a:solidFill>
                  <a:srgbClr val="1F7135"/>
                </a:solidFill>
                <a:latin typeface="Lora" pitchFamily="34" charset="0"/>
                <a:ea typeface="Lora" pitchFamily="34" charset="-122"/>
                <a:cs typeface="Lora" pitchFamily="34" charset="-120"/>
              </a:rPr>
              <a:t>Table of contents </a:t>
            </a:r>
          </a:p>
          <a:p>
            <a:pPr>
              <a:lnSpc>
                <a:spcPts val="5500"/>
              </a:lnSpc>
            </a:pPr>
            <a:r>
              <a:rPr lang="en-US" sz="2800" b="1" dirty="0">
                <a:solidFill>
                  <a:srgbClr val="1F7135"/>
                </a:solidFill>
                <a:latin typeface="Lora" pitchFamily="34" charset="0"/>
                <a:ea typeface="Lora" pitchFamily="34" charset="-122"/>
                <a:cs typeface="Lora" pitchFamily="34" charset="-120"/>
              </a:rPr>
              <a:t>1. Objectives</a:t>
            </a:r>
          </a:p>
          <a:p>
            <a:pPr>
              <a:lnSpc>
                <a:spcPts val="5500"/>
              </a:lnSpc>
            </a:pPr>
            <a:r>
              <a:rPr lang="en-US" sz="2800" b="1" dirty="0">
                <a:solidFill>
                  <a:srgbClr val="1F7135"/>
                </a:solidFill>
                <a:latin typeface="Lora" pitchFamily="34" charset="0"/>
                <a:ea typeface="Lora" pitchFamily="34" charset="-122"/>
                <a:cs typeface="Lora" pitchFamily="34" charset="-120"/>
              </a:rPr>
              <a:t>2. Key Definitions</a:t>
            </a:r>
          </a:p>
          <a:p>
            <a:pPr>
              <a:lnSpc>
                <a:spcPts val="5500"/>
              </a:lnSpc>
            </a:pPr>
            <a:r>
              <a:rPr lang="en-US" sz="2800" b="1" dirty="0">
                <a:solidFill>
                  <a:srgbClr val="1F7135"/>
                </a:solidFill>
                <a:latin typeface="Lora" pitchFamily="34" charset="0"/>
                <a:ea typeface="Lora" pitchFamily="34" charset="-122"/>
                <a:cs typeface="Lora" pitchFamily="34" charset="-120"/>
              </a:rPr>
              <a:t>3. Coverage of peer review</a:t>
            </a:r>
          </a:p>
          <a:p>
            <a:pPr>
              <a:lnSpc>
                <a:spcPts val="5500"/>
              </a:lnSpc>
            </a:pPr>
            <a:r>
              <a:rPr lang="en-US" sz="2800" b="1" dirty="0">
                <a:solidFill>
                  <a:srgbClr val="1F7135"/>
                </a:solidFill>
                <a:latin typeface="Lora" pitchFamily="34" charset="0"/>
                <a:ea typeface="Lora" pitchFamily="34" charset="-122"/>
                <a:cs typeface="Lora" pitchFamily="34" charset="-120"/>
              </a:rPr>
              <a:t>4. Implementation Timeline</a:t>
            </a:r>
          </a:p>
          <a:p>
            <a:pPr>
              <a:lnSpc>
                <a:spcPts val="5500"/>
              </a:lnSpc>
            </a:pPr>
            <a:r>
              <a:rPr lang="en-US" sz="2800" b="1" dirty="0">
                <a:solidFill>
                  <a:srgbClr val="1F7135"/>
                </a:solidFill>
                <a:latin typeface="Lora" pitchFamily="34" charset="0"/>
                <a:ea typeface="Lora" pitchFamily="34" charset="-122"/>
                <a:cs typeface="Lora" pitchFamily="34" charset="-120"/>
              </a:rPr>
              <a:t>5. Peer Reviewer : Eligibility, obligations, fees</a:t>
            </a:r>
          </a:p>
          <a:p>
            <a:pPr>
              <a:lnSpc>
                <a:spcPts val="5500"/>
              </a:lnSpc>
            </a:pPr>
            <a:r>
              <a:rPr lang="en-US" sz="2800" b="1" dirty="0">
                <a:solidFill>
                  <a:srgbClr val="1F7135"/>
                </a:solidFill>
                <a:latin typeface="Lora" pitchFamily="34" charset="0"/>
                <a:ea typeface="Lora" pitchFamily="34" charset="-122"/>
                <a:cs typeface="Lora" pitchFamily="34" charset="-120"/>
              </a:rPr>
              <a:t>6. Various forms</a:t>
            </a:r>
          </a:p>
          <a:p>
            <a:pPr>
              <a:lnSpc>
                <a:spcPts val="5500"/>
              </a:lnSpc>
            </a:pPr>
            <a:r>
              <a:rPr lang="en-US" sz="2800" b="1" dirty="0">
                <a:solidFill>
                  <a:srgbClr val="1F7135"/>
                </a:solidFill>
                <a:latin typeface="Lora" pitchFamily="34" charset="0"/>
                <a:ea typeface="Lora" pitchFamily="34" charset="-122"/>
                <a:cs typeface="Lora" pitchFamily="34" charset="-120"/>
              </a:rPr>
              <a:t>7. Critical points</a:t>
            </a:r>
            <a:r>
              <a:rPr lang="en-US" sz="3600" b="1" dirty="0">
                <a:solidFill>
                  <a:srgbClr val="1F7135"/>
                </a:solidFill>
                <a:latin typeface="Lora" pitchFamily="34" charset="0"/>
                <a:ea typeface="Lora" pitchFamily="34" charset="-122"/>
                <a:cs typeface="Lora" pitchFamily="34" charset="-120"/>
              </a:rPr>
              <a:t> </a:t>
            </a:r>
          </a:p>
        </p:txBody>
      </p:sp>
    </p:spTree>
    <p:extLst>
      <p:ext uri="{BB962C8B-B14F-4D97-AF65-F5344CB8AC3E}">
        <p14:creationId xmlns:p14="http://schemas.microsoft.com/office/powerpoint/2010/main" val="418021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0448" y="752237"/>
            <a:ext cx="5075158" cy="613767"/>
          </a:xfrm>
          <a:prstGeom prst="rect">
            <a:avLst/>
          </a:prstGeom>
          <a:noFill/>
          <a:ln/>
        </p:spPr>
        <p:txBody>
          <a:bodyPr wrap="none" lIns="0" tIns="0" rIns="0" bIns="0" rtlCol="0" anchor="t"/>
          <a:lstStyle/>
          <a:p>
            <a:pPr marL="0" indent="0" algn="l">
              <a:lnSpc>
                <a:spcPts val="4800"/>
              </a:lnSpc>
              <a:buNone/>
            </a:pPr>
            <a:r>
              <a:rPr lang="en-US" sz="4000" b="1" u="sng" dirty="0">
                <a:solidFill>
                  <a:srgbClr val="1F7135"/>
                </a:solidFill>
                <a:latin typeface="Lora" pitchFamily="34" charset="0"/>
                <a:ea typeface="Lora" pitchFamily="34" charset="-122"/>
                <a:cs typeface="Lora" pitchFamily="34" charset="-120"/>
              </a:rPr>
              <a:t> Objectives</a:t>
            </a:r>
            <a:endParaRPr lang="en-US" sz="4000" u="sng" dirty="0"/>
          </a:p>
        </p:txBody>
      </p:sp>
      <p:sp>
        <p:nvSpPr>
          <p:cNvPr id="4" name="Text 2"/>
          <p:cNvSpPr/>
          <p:nvPr/>
        </p:nvSpPr>
        <p:spPr>
          <a:xfrm>
            <a:off x="961906" y="2014776"/>
            <a:ext cx="2455307" cy="306824"/>
          </a:xfrm>
          <a:prstGeom prst="rect">
            <a:avLst/>
          </a:prstGeom>
          <a:noFill/>
          <a:ln/>
        </p:spPr>
        <p:txBody>
          <a:bodyPr wrap="none" lIns="0" tIns="0" rIns="0" bIns="0" rtlCol="0" anchor="t"/>
          <a:lstStyle/>
          <a:p>
            <a:pPr marL="0" indent="0" algn="l">
              <a:lnSpc>
                <a:spcPts val="2400"/>
              </a:lnSpc>
              <a:buNone/>
            </a:pPr>
            <a:endParaRPr lang="en-US" sz="3200" b="1" u="sng" dirty="0"/>
          </a:p>
        </p:txBody>
      </p:sp>
      <p:sp>
        <p:nvSpPr>
          <p:cNvPr id="5" name="Text 3"/>
          <p:cNvSpPr/>
          <p:nvPr/>
        </p:nvSpPr>
        <p:spPr>
          <a:xfrm>
            <a:off x="917876" y="2446734"/>
            <a:ext cx="6017538" cy="2336959"/>
          </a:xfrm>
          <a:prstGeom prst="rect">
            <a:avLst/>
          </a:prstGeom>
          <a:noFill/>
          <a:ln/>
        </p:spPr>
        <p:txBody>
          <a:bodyPr wrap="square" lIns="0" tIns="0" rIns="0" bIns="0" rtlCol="0" anchor="t"/>
          <a:lstStyle/>
          <a:p>
            <a:pPr marL="0" indent="0" algn="l">
              <a:lnSpc>
                <a:spcPts val="2600"/>
              </a:lnSpc>
              <a:buNone/>
            </a:pPr>
            <a:endParaRPr lang="en-US" sz="1600" dirty="0"/>
          </a:p>
        </p:txBody>
      </p:sp>
      <p:sp>
        <p:nvSpPr>
          <p:cNvPr id="6" name="Text 4"/>
          <p:cNvSpPr/>
          <p:nvPr/>
        </p:nvSpPr>
        <p:spPr>
          <a:xfrm>
            <a:off x="961905" y="4908828"/>
            <a:ext cx="11257803" cy="2336959"/>
          </a:xfrm>
          <a:prstGeom prst="rect">
            <a:avLst/>
          </a:prstGeom>
          <a:noFill/>
          <a:ln/>
        </p:spPr>
        <p:txBody>
          <a:bodyPr wrap="square" lIns="0" tIns="0" rIns="0" bIns="0" rtlCol="0" anchor="t"/>
          <a:lstStyle/>
          <a:p>
            <a:pPr marL="0" indent="0" algn="l">
              <a:lnSpc>
                <a:spcPts val="2600"/>
              </a:lnSpc>
              <a:buNone/>
            </a:pPr>
            <a:endParaRPr lang="en-US" sz="1600" dirty="0"/>
          </a:p>
        </p:txBody>
      </p:sp>
      <p:sp>
        <p:nvSpPr>
          <p:cNvPr id="8" name="Text 6"/>
          <p:cNvSpPr/>
          <p:nvPr/>
        </p:nvSpPr>
        <p:spPr>
          <a:xfrm>
            <a:off x="961905" y="1707952"/>
            <a:ext cx="2455307" cy="306824"/>
          </a:xfrm>
          <a:prstGeom prst="rect">
            <a:avLst/>
          </a:prstGeom>
          <a:noFill/>
          <a:ln/>
        </p:spPr>
        <p:txBody>
          <a:bodyPr wrap="none" lIns="0" tIns="0" rIns="0" bIns="0" rtlCol="0" anchor="t"/>
          <a:lstStyle/>
          <a:p>
            <a:pPr marL="0" indent="0" algn="l">
              <a:lnSpc>
                <a:spcPts val="2400"/>
              </a:lnSpc>
              <a:buNone/>
            </a:pPr>
            <a:endParaRPr lang="en-US" sz="2800" b="1" u="sng" dirty="0"/>
          </a:p>
        </p:txBody>
      </p:sp>
      <p:sp>
        <p:nvSpPr>
          <p:cNvPr id="9" name="Text 7"/>
          <p:cNvSpPr/>
          <p:nvPr/>
        </p:nvSpPr>
        <p:spPr>
          <a:xfrm>
            <a:off x="917875" y="2014776"/>
            <a:ext cx="11216068" cy="644707"/>
          </a:xfrm>
          <a:prstGeom prst="rect">
            <a:avLst/>
          </a:prstGeom>
          <a:noFill/>
          <a:ln/>
        </p:spPr>
        <p:txBody>
          <a:bodyPr wrap="square" lIns="0" tIns="0" rIns="0" bIns="0" rtlCol="0" anchor="t"/>
          <a:lstStyle/>
          <a:p>
            <a:pPr marL="342900" indent="-342900" algn="l">
              <a:lnSpc>
                <a:spcPts val="2600"/>
              </a:lnSpc>
              <a:buSzPct val="100000"/>
              <a:buChar char="•"/>
            </a:pPr>
            <a:r>
              <a:rPr lang="en-US" sz="2400" dirty="0">
                <a:solidFill>
                  <a:srgbClr val="3A3630"/>
                </a:solidFill>
                <a:latin typeface="Source Sans 3" pitchFamily="34" charset="0"/>
                <a:ea typeface="Source Sans 3" pitchFamily="34" charset="-122"/>
                <a:cs typeface="Source Sans 3" pitchFamily="34" charset="-120"/>
              </a:rPr>
              <a:t>proper systems and procedures , including </a:t>
            </a:r>
            <a:r>
              <a:rPr lang="en-US" sz="2400" b="1" dirty="0">
                <a:solidFill>
                  <a:srgbClr val="3A3630"/>
                </a:solidFill>
                <a:latin typeface="Source Sans 3" pitchFamily="34" charset="0"/>
                <a:ea typeface="Source Sans 3" pitchFamily="34" charset="-122"/>
                <a:cs typeface="Source Sans 3" pitchFamily="34" charset="-120"/>
              </a:rPr>
              <a:t>documentation, for quality assurance.</a:t>
            </a:r>
            <a:endParaRPr lang="en-US" sz="2400" dirty="0"/>
          </a:p>
        </p:txBody>
      </p:sp>
      <p:sp>
        <p:nvSpPr>
          <p:cNvPr id="10" name="Text 8"/>
          <p:cNvSpPr/>
          <p:nvPr/>
        </p:nvSpPr>
        <p:spPr>
          <a:xfrm>
            <a:off x="917875" y="2768650"/>
            <a:ext cx="11898239" cy="579014"/>
          </a:xfrm>
          <a:prstGeom prst="rect">
            <a:avLst/>
          </a:prstGeom>
          <a:noFill/>
          <a:ln/>
        </p:spPr>
        <p:txBody>
          <a:bodyPr wrap="square" lIns="0" tIns="0" rIns="0" bIns="0" rtlCol="0" anchor="t"/>
          <a:lstStyle/>
          <a:p>
            <a:pPr marL="342900" indent="-342900">
              <a:lnSpc>
                <a:spcPts val="2600"/>
              </a:lnSpc>
              <a:buSzPct val="100000"/>
              <a:buFontTx/>
              <a:buChar char="•"/>
            </a:pPr>
            <a:r>
              <a:rPr lang="en-US" sz="2400" b="1" dirty="0">
                <a:solidFill>
                  <a:srgbClr val="3A3630"/>
                </a:solidFill>
                <a:latin typeface="Source Sans 3" pitchFamily="34" charset="0"/>
                <a:ea typeface="Source Sans 3" pitchFamily="34" charset="-122"/>
                <a:cs typeface="Source Sans 3" pitchFamily="34" charset="-120"/>
              </a:rPr>
              <a:t>Technical, Professional, and Ethical Standards. AQMM ,and other regulatory  requirements by council / committee . Implemented and Consistently </a:t>
            </a:r>
            <a:r>
              <a:rPr lang="en-US" sz="2400" b="1" dirty="0">
                <a:solidFill>
                  <a:srgbClr val="00B050"/>
                </a:solidFill>
                <a:latin typeface="Source Sans 3" pitchFamily="34" charset="0"/>
                <a:ea typeface="Source Sans 3" pitchFamily="34" charset="-122"/>
                <a:cs typeface="Source Sans 3" pitchFamily="34" charset="-120"/>
              </a:rPr>
              <a:t>applied</a:t>
            </a:r>
            <a:r>
              <a:rPr lang="en-US" sz="2400" b="1" dirty="0">
                <a:solidFill>
                  <a:srgbClr val="3A3630"/>
                </a:solidFill>
                <a:latin typeface="Source Sans 3" pitchFamily="34" charset="0"/>
                <a:ea typeface="Source Sans 3" pitchFamily="34" charset="-122"/>
                <a:cs typeface="Source Sans 3" pitchFamily="34" charset="-120"/>
              </a:rPr>
              <a:t> throughout the samples</a:t>
            </a:r>
            <a:r>
              <a:rPr lang="en-US" sz="2400" dirty="0">
                <a:solidFill>
                  <a:srgbClr val="3A3630"/>
                </a:solidFill>
                <a:latin typeface="Source Sans 3" pitchFamily="34" charset="0"/>
                <a:ea typeface="Source Sans 3" pitchFamily="34" charset="-122"/>
                <a:cs typeface="Source Sans 3" pitchFamily="34" charset="-120"/>
              </a:rPr>
              <a:t> selected . </a:t>
            </a:r>
          </a:p>
          <a:p>
            <a:pPr>
              <a:lnSpc>
                <a:spcPts val="2600"/>
              </a:lnSpc>
              <a:buSzPct val="100000"/>
            </a:pPr>
            <a:endParaRPr lang="en-US" sz="2400" dirty="0">
              <a:solidFill>
                <a:srgbClr val="3A3630"/>
              </a:solidFill>
              <a:latin typeface="Source Sans 3" pitchFamily="34" charset="0"/>
              <a:ea typeface="Source Sans 3" pitchFamily="34" charset="-122"/>
              <a:cs typeface="Source Sans 3" pitchFamily="34" charset="-120"/>
            </a:endParaRPr>
          </a:p>
          <a:p>
            <a:pPr marL="342900" indent="-342900">
              <a:lnSpc>
                <a:spcPts val="2600"/>
              </a:lnSpc>
              <a:buSzPct val="100000"/>
              <a:buFontTx/>
              <a:buChar char="•"/>
            </a:pPr>
            <a:r>
              <a:rPr lang="en-US" sz="2400" dirty="0">
                <a:solidFill>
                  <a:srgbClr val="3A3630"/>
                </a:solidFill>
                <a:latin typeface="Source Sans 3" pitchFamily="34" charset="0"/>
                <a:ea typeface="Source Sans 3" pitchFamily="34" charset="-122"/>
                <a:cs typeface="Source Sans 3" pitchFamily="34" charset="-120"/>
              </a:rPr>
              <a:t>Transparency in technical standards used , techniques used to get desirable audit result. No relationship with disciplinary or other regulatory mechanism.  </a:t>
            </a:r>
          </a:p>
          <a:p>
            <a:pPr marL="342900" indent="-342900" algn="l">
              <a:lnSpc>
                <a:spcPts val="2600"/>
              </a:lnSpc>
              <a:buSzPct val="100000"/>
              <a:buChar char="•"/>
            </a:pPr>
            <a:endParaRPr lang="en-US" sz="2400" dirty="0"/>
          </a:p>
        </p:txBody>
      </p:sp>
      <p:sp>
        <p:nvSpPr>
          <p:cNvPr id="11" name="Text 9"/>
          <p:cNvSpPr/>
          <p:nvPr/>
        </p:nvSpPr>
        <p:spPr>
          <a:xfrm>
            <a:off x="917875" y="5015269"/>
            <a:ext cx="9296642" cy="313507"/>
          </a:xfrm>
          <a:prstGeom prst="rect">
            <a:avLst/>
          </a:prstGeom>
          <a:noFill/>
          <a:ln/>
        </p:spPr>
        <p:txBody>
          <a:bodyPr wrap="square" lIns="0" tIns="0" rIns="0" bIns="0" rtlCol="0" anchor="t"/>
          <a:lstStyle/>
          <a:p>
            <a:pPr marL="342900" indent="-342900" algn="l">
              <a:lnSpc>
                <a:spcPts val="2600"/>
              </a:lnSpc>
              <a:buSzPct val="100000"/>
              <a:buChar char="•"/>
            </a:pPr>
            <a:r>
              <a:rPr lang="en-US" sz="2400" dirty="0">
                <a:solidFill>
                  <a:srgbClr val="3A3630"/>
                </a:solidFill>
                <a:latin typeface="Source Sans 3" pitchFamily="34" charset="0"/>
                <a:ea typeface="Source Sans 3" pitchFamily="34" charset="-122"/>
                <a:cs typeface="Source Sans 3" pitchFamily="34" charset="-120"/>
              </a:rPr>
              <a:t>all the practicing members rendering service -</a:t>
            </a:r>
            <a:r>
              <a:rPr lang="en-US" sz="2400" b="1" dirty="0">
                <a:solidFill>
                  <a:srgbClr val="3A3630"/>
                </a:solidFill>
                <a:latin typeface="Source Sans 3" pitchFamily="34" charset="0"/>
                <a:ea typeface="Source Sans 3" pitchFamily="34" charset="-122"/>
                <a:cs typeface="Source Sans 3" pitchFamily="34" charset="-120"/>
              </a:rPr>
              <a:t>highest standards.</a:t>
            </a:r>
            <a:endParaRPr lang="en-US" sz="2400" dirty="0"/>
          </a:p>
        </p:txBody>
      </p:sp>
      <p:sp>
        <p:nvSpPr>
          <p:cNvPr id="12" name="Text 10"/>
          <p:cNvSpPr/>
          <p:nvPr/>
        </p:nvSpPr>
        <p:spPr>
          <a:xfrm>
            <a:off x="917876" y="5579918"/>
            <a:ext cx="6017538" cy="634906"/>
          </a:xfrm>
          <a:prstGeom prst="rect">
            <a:avLst/>
          </a:prstGeom>
          <a:noFill/>
          <a:ln/>
        </p:spPr>
        <p:txBody>
          <a:bodyPr wrap="none" lIns="0" tIns="0" rIns="0" bIns="0" rtlCol="0" anchor="t"/>
          <a:lstStyle/>
          <a:p>
            <a:pPr marL="342900" indent="-342900" algn="l">
              <a:lnSpc>
                <a:spcPts val="2600"/>
              </a:lnSpc>
              <a:buSzPct val="100000"/>
              <a:buChar char="•"/>
            </a:pPr>
            <a:r>
              <a:rPr lang="en-US" sz="2400" b="1" dirty="0">
                <a:solidFill>
                  <a:srgbClr val="3A3630"/>
                </a:solidFill>
                <a:latin typeface="Source Sans 3" pitchFamily="34" charset="0"/>
                <a:ea typeface="Source Sans 3" pitchFamily="34" charset="-122"/>
                <a:cs typeface="Source Sans 3" pitchFamily="34" charset="-120"/>
              </a:rPr>
              <a:t>status of ICAI</a:t>
            </a:r>
            <a:r>
              <a:rPr lang="en-US" sz="2400" dirty="0">
                <a:solidFill>
                  <a:srgbClr val="3A3630"/>
                </a:solidFill>
                <a:latin typeface="Source Sans 3" pitchFamily="34" charset="0"/>
                <a:ea typeface="Source Sans 3" pitchFamily="34" charset="-122"/>
                <a:cs typeface="Source Sans 3" pitchFamily="34" charset="-120"/>
              </a:rPr>
              <a:t> as regulator and </a:t>
            </a:r>
            <a:r>
              <a:rPr lang="en-US" sz="2400" b="1" dirty="0">
                <a:solidFill>
                  <a:srgbClr val="3A3630"/>
                </a:solidFill>
                <a:latin typeface="Source Sans 3" pitchFamily="34" charset="0"/>
                <a:ea typeface="Source Sans 3" pitchFamily="34" charset="-122"/>
                <a:cs typeface="Source Sans 3" pitchFamily="34" charset="-120"/>
              </a:rPr>
              <a:t>PU</a:t>
            </a:r>
          </a:p>
          <a:p>
            <a:pPr marL="342900" indent="-342900" algn="l">
              <a:lnSpc>
                <a:spcPts val="2600"/>
              </a:lnSpc>
              <a:buSzPct val="100000"/>
              <a:buChar char="•"/>
            </a:pPr>
            <a:endParaRPr lang="en-US" sz="2400" b="1" dirty="0">
              <a:solidFill>
                <a:srgbClr val="3A3630"/>
              </a:solidFill>
              <a:latin typeface="Source Sans 3" pitchFamily="34" charset="0"/>
              <a:ea typeface="Source Sans 3" pitchFamily="34" charset="-122"/>
              <a:cs typeface="Source Sans 3" pitchFamily="34" charset="-120"/>
            </a:endParaRPr>
          </a:p>
          <a:p>
            <a:pPr marL="342900" indent="-342900">
              <a:lnSpc>
                <a:spcPts val="2600"/>
              </a:lnSpc>
              <a:buSzPct val="100000"/>
              <a:buChar char="•"/>
            </a:pPr>
            <a:r>
              <a:rPr lang="en-US" sz="2400" dirty="0"/>
              <a:t>To Build </a:t>
            </a:r>
            <a:r>
              <a:rPr lang="en-US" sz="2400" b="1" dirty="0"/>
              <a:t>credibility and trust</a:t>
            </a:r>
            <a:r>
              <a:rPr lang="en-US" sz="2400" dirty="0"/>
              <a:t> among clients and public </a:t>
            </a:r>
            <a:endParaRPr lang="en-US" sz="2400" b="1" dirty="0"/>
          </a:p>
        </p:txBody>
      </p:sp>
      <p:sp>
        <p:nvSpPr>
          <p:cNvPr id="13" name="Text 11"/>
          <p:cNvSpPr/>
          <p:nvPr/>
        </p:nvSpPr>
        <p:spPr>
          <a:xfrm>
            <a:off x="917876" y="6019338"/>
            <a:ext cx="6017538" cy="502310"/>
          </a:xfrm>
          <a:prstGeom prst="rect">
            <a:avLst/>
          </a:prstGeom>
          <a:noFill/>
          <a:ln/>
        </p:spPr>
        <p:txBody>
          <a:bodyPr wrap="none" lIns="0" tIns="0" rIns="0" bIns="0" rtlCol="0" anchor="t"/>
          <a:lstStyle/>
          <a:p>
            <a:pPr marL="342900" indent="-342900" algn="l">
              <a:lnSpc>
                <a:spcPts val="2600"/>
              </a:lnSpc>
              <a:buSzPct val="100000"/>
              <a:buChar char="•"/>
            </a:pPr>
            <a:endParaRPr lang="en-US" sz="2400" dirty="0"/>
          </a:p>
        </p:txBody>
      </p:sp>
      <p:sp>
        <p:nvSpPr>
          <p:cNvPr id="14" name="Text 12"/>
          <p:cNvSpPr/>
          <p:nvPr/>
        </p:nvSpPr>
        <p:spPr>
          <a:xfrm>
            <a:off x="917876" y="6778467"/>
            <a:ext cx="6017538" cy="217914"/>
          </a:xfrm>
          <a:prstGeom prst="rect">
            <a:avLst/>
          </a:prstGeom>
          <a:noFill/>
          <a:ln/>
        </p:spPr>
        <p:txBody>
          <a:bodyPr wrap="none" lIns="0" tIns="0" rIns="0" bIns="0" rtlCol="0" anchor="t"/>
          <a:lstStyle/>
          <a:p>
            <a:pPr marL="342900" indent="-342900" algn="l">
              <a:lnSpc>
                <a:spcPts val="2600"/>
              </a:lnSpc>
              <a:buSzPct val="100000"/>
              <a:buChar char="•"/>
            </a:pPr>
            <a:r>
              <a:rPr lang="en-US" sz="2400" dirty="0">
                <a:solidFill>
                  <a:srgbClr val="3A3630"/>
                </a:solidFill>
                <a:latin typeface="Source Sans 3" pitchFamily="34" charset="0"/>
                <a:ea typeface="Source Sans 3" pitchFamily="34" charset="-122"/>
                <a:cs typeface="Source Sans 3" pitchFamily="34" charset="-120"/>
              </a:rPr>
              <a:t>To Identify areas for </a:t>
            </a:r>
            <a:r>
              <a:rPr lang="en-US" sz="2400" b="1" dirty="0">
                <a:solidFill>
                  <a:srgbClr val="3A3630"/>
                </a:solidFill>
                <a:latin typeface="Source Sans 3" pitchFamily="34" charset="0"/>
                <a:ea typeface="Source Sans 3" pitchFamily="34" charset="-122"/>
                <a:cs typeface="Source Sans 3" pitchFamily="34" charset="-120"/>
              </a:rPr>
              <a:t>professional </a:t>
            </a:r>
            <a:r>
              <a:rPr lang="en-US" sz="2400" b="1" dirty="0">
                <a:solidFill>
                  <a:srgbClr val="00B050"/>
                </a:solidFill>
                <a:latin typeface="Source Sans 3" pitchFamily="34" charset="0"/>
                <a:ea typeface="Source Sans 3" pitchFamily="34" charset="-122"/>
                <a:cs typeface="Source Sans 3" pitchFamily="34" charset="-120"/>
              </a:rPr>
              <a:t>development</a:t>
            </a:r>
            <a:r>
              <a:rPr lang="en-US" sz="2400" dirty="0">
                <a:solidFill>
                  <a:srgbClr val="3A3630"/>
                </a:solidFill>
                <a:latin typeface="Source Sans 3" pitchFamily="34" charset="0"/>
                <a:ea typeface="Source Sans 3" pitchFamily="34" charset="-122"/>
                <a:cs typeface="Source Sans 3" pitchFamily="34" charset="-120"/>
              </a:rPr>
              <a:t>.</a:t>
            </a:r>
            <a:endParaRPr lang="en-US" sz="2400" dirty="0"/>
          </a:p>
        </p:txBody>
      </p:sp>
      <p:sp>
        <p:nvSpPr>
          <p:cNvPr id="15" name="Text 13"/>
          <p:cNvSpPr/>
          <p:nvPr/>
        </p:nvSpPr>
        <p:spPr>
          <a:xfrm>
            <a:off x="917876" y="7245787"/>
            <a:ext cx="12133106" cy="231575"/>
          </a:xfrm>
          <a:prstGeom prst="rect">
            <a:avLst/>
          </a:prstGeom>
          <a:noFill/>
          <a:ln/>
        </p:spPr>
        <p:txBody>
          <a:bodyPr wrap="none" lIns="0" tIns="0" rIns="0" bIns="0" rtlCol="0" anchor="t"/>
          <a:lstStyle/>
          <a:p>
            <a:pPr marL="342900" indent="-342900">
              <a:lnSpc>
                <a:spcPts val="2600"/>
              </a:lnSpc>
              <a:buSzPct val="100000"/>
              <a:buFontTx/>
              <a:buChar char="•"/>
            </a:pPr>
            <a:r>
              <a:rPr lang="en-US" sz="2000" dirty="0">
                <a:solidFill>
                  <a:srgbClr val="3A3630"/>
                </a:solidFill>
                <a:latin typeface="Source Sans 3" pitchFamily="34" charset="0"/>
                <a:ea typeface="Source Sans 3" pitchFamily="34" charset="-122"/>
                <a:cs typeface="Source Sans 3" pitchFamily="34" charset="-120"/>
              </a:rPr>
              <a:t>To Recognition by regulators like </a:t>
            </a:r>
            <a:r>
              <a:rPr lang="en-US" sz="2000" b="1" dirty="0">
                <a:solidFill>
                  <a:srgbClr val="3A3630"/>
                </a:solidFill>
                <a:latin typeface="Source Sans 3" pitchFamily="34" charset="0"/>
                <a:ea typeface="Source Sans 3" pitchFamily="34" charset="-122"/>
                <a:cs typeface="Source Sans 3" pitchFamily="34" charset="-120"/>
              </a:rPr>
              <a:t>SEBI &amp;  CAG.</a:t>
            </a:r>
          </a:p>
          <a:p>
            <a:pPr marL="342900" indent="-342900">
              <a:lnSpc>
                <a:spcPts val="2600"/>
              </a:lnSpc>
              <a:buSzPct val="100000"/>
              <a:buFontTx/>
              <a:buChar char="•"/>
            </a:pPr>
            <a:endParaRPr lang="en-US" sz="2000" dirty="0">
              <a:solidFill>
                <a:srgbClr val="3A3630"/>
              </a:solidFill>
              <a:latin typeface="Source Sans 3" pitchFamily="34" charset="0"/>
            </a:endParaRPr>
          </a:p>
          <a:p>
            <a:pPr marL="342900" indent="-342900">
              <a:lnSpc>
                <a:spcPts val="2600"/>
              </a:lnSpc>
              <a:buSzPct val="100000"/>
              <a:buFontTx/>
              <a:buChar char="•"/>
            </a:pPr>
            <a:r>
              <a:rPr lang="en-US" sz="2000" dirty="0">
                <a:solidFill>
                  <a:srgbClr val="3A3630"/>
                </a:solidFill>
                <a:latin typeface="Source Sans 3" pitchFamily="34" charset="0"/>
              </a:rPr>
              <a:t>Voluntarily Client may prefer </a:t>
            </a:r>
            <a:endParaRPr lang="en-US" sz="2000" dirty="0"/>
          </a:p>
          <a:p>
            <a:pPr marL="342900" indent="-342900" algn="l">
              <a:lnSpc>
                <a:spcPts val="2600"/>
              </a:lnSpc>
              <a:buSzPct val="100000"/>
              <a:buChar char="•"/>
            </a:pPr>
            <a:endParaRPr lang="en-US" sz="2000" dirty="0">
              <a:solidFill>
                <a:srgbClr val="3A3630"/>
              </a:solidFill>
              <a:latin typeface="Source Sans 3" pitchFamily="34" charset="0"/>
              <a:ea typeface="Source Sans 3" pitchFamily="34" charset="-122"/>
              <a:cs typeface="Source Sans 3" pitchFamily="34" charset="-120"/>
            </a:endParaRPr>
          </a:p>
          <a:p>
            <a:pPr marL="342900" indent="-342900" algn="l">
              <a:lnSpc>
                <a:spcPts val="2600"/>
              </a:lnSpc>
              <a:buSzPct val="100000"/>
              <a:buChar char="•"/>
            </a:pPr>
            <a:endParaRPr lang="en-US" sz="2000" dirty="0">
              <a:solidFill>
                <a:srgbClr val="3A3630"/>
              </a:solidFill>
              <a:latin typeface="Source Sans 3" pitchFamily="34" charset="0"/>
              <a:ea typeface="Source Sans 3" pitchFamily="34" charset="-122"/>
              <a:cs typeface="Source Sans 3" pitchFamily="34" charset="-120"/>
            </a:endParaRPr>
          </a:p>
          <a:p>
            <a:pPr marL="342900" indent="-342900" algn="l">
              <a:lnSpc>
                <a:spcPts val="2600"/>
              </a:lnSpc>
              <a:buSzPct val="100000"/>
              <a:buChar char="•"/>
            </a:pPr>
            <a:endParaRPr lang="en-US" sz="2000" dirty="0">
              <a:solidFill>
                <a:srgbClr val="3A3630"/>
              </a:solidFill>
              <a:latin typeface="Source Sans 3" pitchFamily="34" charset="0"/>
              <a:ea typeface="Source Sans 3" pitchFamily="34" charset="-122"/>
              <a:cs typeface="Source Sans 3" pitchFamily="34" charset="-120"/>
            </a:endParaRPr>
          </a:p>
          <a:p>
            <a:pPr marL="342900" indent="-342900" algn="l">
              <a:lnSpc>
                <a:spcPts val="2600"/>
              </a:lnSpc>
              <a:buSzPct val="100000"/>
              <a:buChar char="•"/>
            </a:pPr>
            <a:endParaRPr lang="en-US" sz="2000" dirty="0">
              <a:solidFill>
                <a:srgbClr val="3A3630"/>
              </a:solidFill>
              <a:latin typeface="Source Sans 3" pitchFamily="34" charset="0"/>
              <a:ea typeface="Source Sans 3" pitchFamily="34" charset="-122"/>
              <a:cs typeface="Source Sans 3" pitchFamily="34" charset="-120"/>
            </a:endParaRPr>
          </a:p>
          <a:p>
            <a:pPr marL="342900" indent="-342900" algn="l">
              <a:lnSpc>
                <a:spcPts val="2600"/>
              </a:lnSpc>
              <a:buSzPct val="100000"/>
              <a:buChar char="•"/>
            </a:pPr>
            <a:endParaRPr lang="en-US" sz="2000" dirty="0"/>
          </a:p>
          <a:p>
            <a:pPr marL="342900" indent="-342900" algn="l">
              <a:lnSpc>
                <a:spcPts val="2600"/>
              </a:lnSpc>
              <a:buSzPct val="100000"/>
              <a:buChar char="•"/>
            </a:pPr>
            <a:endParaRPr lang="en-US" sz="2000" dirty="0"/>
          </a:p>
        </p:txBody>
      </p:sp>
      <p:sp>
        <p:nvSpPr>
          <p:cNvPr id="16" name="Text 14"/>
          <p:cNvSpPr/>
          <p:nvPr/>
        </p:nvSpPr>
        <p:spPr>
          <a:xfrm>
            <a:off x="7650956" y="6348293"/>
            <a:ext cx="6017538" cy="333851"/>
          </a:xfrm>
          <a:prstGeom prst="rect">
            <a:avLst/>
          </a:prstGeom>
          <a:noFill/>
          <a:ln/>
        </p:spPr>
        <p:txBody>
          <a:bodyPr wrap="none" lIns="0" tIns="0" rIns="0" bIns="0" rtlCol="0" anchor="t"/>
          <a:lstStyle/>
          <a:p>
            <a:pPr marL="0" indent="0" algn="l">
              <a:lnSpc>
                <a:spcPts val="2600"/>
              </a:lnSpc>
              <a:buNone/>
            </a:pP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F3674-AD9B-494D-9FA2-10D81795EADA}"/>
              </a:ext>
            </a:extLst>
          </p:cNvPr>
          <p:cNvSpPr/>
          <p:nvPr/>
        </p:nvSpPr>
        <p:spPr>
          <a:xfrm>
            <a:off x="5022868" y="76999"/>
            <a:ext cx="3714158" cy="769441"/>
          </a:xfrm>
          <a:prstGeom prst="rect">
            <a:avLst/>
          </a:prstGeom>
        </p:spPr>
        <p:txBody>
          <a:bodyPr wrap="none">
            <a:spAutoFit/>
          </a:bodyPr>
          <a:lstStyle/>
          <a:p>
            <a:r>
              <a:rPr lang="en-IN" sz="4400" b="1" dirty="0">
                <a:solidFill>
                  <a:srgbClr val="00B050"/>
                </a:solidFill>
              </a:rPr>
              <a:t>Key Definitions</a:t>
            </a:r>
          </a:p>
        </p:txBody>
      </p:sp>
      <p:sp>
        <p:nvSpPr>
          <p:cNvPr id="3" name="Rectangle 2">
            <a:extLst>
              <a:ext uri="{FF2B5EF4-FFF2-40B4-BE49-F238E27FC236}">
                <a16:creationId xmlns:a16="http://schemas.microsoft.com/office/drawing/2014/main" id="{FDE0805D-0E83-4E99-BFD4-6F17B134A581}"/>
              </a:ext>
            </a:extLst>
          </p:cNvPr>
          <p:cNvSpPr/>
          <p:nvPr/>
        </p:nvSpPr>
        <p:spPr>
          <a:xfrm>
            <a:off x="331076" y="816360"/>
            <a:ext cx="13337628" cy="7478970"/>
          </a:xfrm>
          <a:prstGeom prst="rect">
            <a:avLst/>
          </a:prstGeom>
        </p:spPr>
        <p:txBody>
          <a:bodyPr wrap="square">
            <a:spAutoFit/>
          </a:bodyPr>
          <a:lstStyle/>
          <a:p>
            <a:r>
              <a:rPr lang="en-IN" sz="2000" b="1" dirty="0"/>
              <a:t>Assurance Engagement </a:t>
            </a:r>
            <a:r>
              <a:rPr lang="en-IN" sz="2000" dirty="0"/>
              <a:t>– as defined in the Framework for Assurance Engagements issued by the Institute of Chartered Accountants of India and as may be amended from time to time means an engagement in which a practitioner expresses a conclusion designed to enhance the degree of </a:t>
            </a:r>
            <a:r>
              <a:rPr lang="en-IN" sz="2000" dirty="0">
                <a:solidFill>
                  <a:srgbClr val="00B050"/>
                </a:solidFill>
              </a:rPr>
              <a:t>confidence of the intended users </a:t>
            </a:r>
            <a:r>
              <a:rPr lang="en-IN" sz="2000" dirty="0"/>
              <a:t>other than the responsible party about the outcome of the evaluation or measurement of a subject matter against criteria but does not include:</a:t>
            </a:r>
          </a:p>
          <a:p>
            <a:endParaRPr lang="en-IN" sz="2000" dirty="0"/>
          </a:p>
          <a:p>
            <a:r>
              <a:rPr lang="en-IN" sz="2000" dirty="0"/>
              <a:t>   (</a:t>
            </a:r>
            <a:r>
              <a:rPr lang="en-IN" sz="2000" dirty="0" err="1"/>
              <a:t>i</a:t>
            </a:r>
            <a:r>
              <a:rPr lang="en-IN" sz="2000" dirty="0"/>
              <a:t>) Management Consultancy Engagements;</a:t>
            </a:r>
          </a:p>
          <a:p>
            <a:endParaRPr lang="en-IN" sz="2000" dirty="0"/>
          </a:p>
          <a:p>
            <a:r>
              <a:rPr lang="en-IN" sz="2000" dirty="0"/>
              <a:t>   (ii) Representation before various Authorities;</a:t>
            </a:r>
          </a:p>
          <a:p>
            <a:endParaRPr lang="en-IN" sz="2000" dirty="0"/>
          </a:p>
          <a:p>
            <a:r>
              <a:rPr lang="en-IN" sz="2000" dirty="0"/>
              <a:t>   (iii) Engagements to prepare tax returns or advising clients in taxation matters;</a:t>
            </a:r>
          </a:p>
          <a:p>
            <a:endParaRPr lang="en-IN" sz="2000" dirty="0"/>
          </a:p>
          <a:p>
            <a:r>
              <a:rPr lang="en-IN" sz="2000" dirty="0"/>
              <a:t>   (iv)Engagements for the compilation of financial statements;</a:t>
            </a:r>
          </a:p>
          <a:p>
            <a:endParaRPr lang="en-IN" sz="2000" dirty="0"/>
          </a:p>
          <a:p>
            <a:r>
              <a:rPr lang="en-IN" sz="2000" dirty="0"/>
              <a:t>   (v) Engagements solely to assist the client in preparing, compiling or collating information other than financial statements;</a:t>
            </a:r>
          </a:p>
          <a:p>
            <a:endParaRPr lang="en-IN" sz="2000" dirty="0"/>
          </a:p>
          <a:p>
            <a:r>
              <a:rPr lang="en-IN" sz="2000" dirty="0"/>
              <a:t>   (vi) Testifying as an expert witness;</a:t>
            </a:r>
          </a:p>
          <a:p>
            <a:endParaRPr lang="en-IN" sz="2000" dirty="0"/>
          </a:p>
          <a:p>
            <a:r>
              <a:rPr lang="en-IN" sz="2000" dirty="0"/>
              <a:t>   (vii) Providing expert opinion on points of principle, such as Accounting Standards or the applicability of certain laws, on the basis of facts provided by the client;</a:t>
            </a:r>
          </a:p>
          <a:p>
            <a:endParaRPr lang="en-IN" sz="2000" dirty="0"/>
          </a:p>
          <a:p>
            <a:r>
              <a:rPr lang="en-IN" sz="2000" dirty="0"/>
              <a:t>   (viii) Engagement for Due diligence and</a:t>
            </a:r>
          </a:p>
          <a:p>
            <a:endParaRPr lang="en-IN" sz="2000" dirty="0"/>
          </a:p>
          <a:p>
            <a:r>
              <a:rPr lang="en-IN" sz="2000" dirty="0"/>
              <a:t>   (ix) other service not prescribed by the Council to be ‘Assurance Engagement’. </a:t>
            </a:r>
          </a:p>
          <a:p>
            <a:r>
              <a:rPr lang="en-IN" sz="2000" dirty="0"/>
              <a:t>Audit Services / Attestation Functions /Audit Functions</a:t>
            </a:r>
          </a:p>
        </p:txBody>
      </p:sp>
    </p:spTree>
    <p:extLst>
      <p:ext uri="{BB962C8B-B14F-4D97-AF65-F5344CB8AC3E}">
        <p14:creationId xmlns:p14="http://schemas.microsoft.com/office/powerpoint/2010/main" val="142948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7F45F7-2CDE-4EDE-9EEE-0634A6208A8B}"/>
              </a:ext>
            </a:extLst>
          </p:cNvPr>
          <p:cNvSpPr/>
          <p:nvPr/>
        </p:nvSpPr>
        <p:spPr>
          <a:xfrm>
            <a:off x="662152" y="-86350"/>
            <a:ext cx="12990786" cy="7171194"/>
          </a:xfrm>
          <a:prstGeom prst="rect">
            <a:avLst/>
          </a:prstGeom>
        </p:spPr>
        <p:txBody>
          <a:bodyPr wrap="square">
            <a:spAutoFit/>
          </a:bodyPr>
          <a:lstStyle/>
          <a:p>
            <a:endParaRPr lang="en-IN" sz="2000" b="1" dirty="0"/>
          </a:p>
          <a:p>
            <a:endParaRPr lang="en-IN" sz="2000" dirty="0"/>
          </a:p>
          <a:p>
            <a:r>
              <a:rPr lang="en-IN" sz="2000" b="1" dirty="0"/>
              <a:t>Branch Peer Reviewer </a:t>
            </a:r>
            <a:r>
              <a:rPr lang="en-IN" sz="2000" dirty="0"/>
              <a:t>– means a Reviewer appointed to conduct the Peer Review of the Branch of a Practice Unit. The qualifications and other obligations and duties of the Branch Peer Reviewer shall be the same as that of the Reviewer;</a:t>
            </a:r>
          </a:p>
          <a:p>
            <a:endParaRPr lang="en-US" sz="2000" dirty="0"/>
          </a:p>
          <a:p>
            <a:r>
              <a:rPr lang="en-IN" sz="2000" b="1" dirty="0"/>
              <a:t>New Unit </a:t>
            </a:r>
            <a:r>
              <a:rPr lang="en-IN" sz="2000" dirty="0"/>
              <a:t>- means a firm whose date of establishment is less than 12 months immediately preceding the date of receipt of application of Peer Review and which may or may not have rendered any assurance service during the said period or a Practice Unit in existence for a period exceeding 12 months but not rendering any assurance services;</a:t>
            </a:r>
          </a:p>
          <a:p>
            <a:endParaRPr lang="en-IN" sz="2000" dirty="0"/>
          </a:p>
          <a:p>
            <a:r>
              <a:rPr lang="en-IN" sz="2000" b="1" dirty="0"/>
              <a:t>Peer Review </a:t>
            </a:r>
            <a:r>
              <a:rPr lang="en-IN" sz="2000" dirty="0"/>
              <a:t>- means an examination and review of the systems and procedures to determine whether the same have been put in place by the Practice Unit for ensuring the quality of assurance services as envisaged by the Technical, Professional and Ethical Standards as applicable including Audit Quality Maturity Model wherever applicable or any other regulatory requirements as may be prescribed by the Council or any Committee and whether the same were consistently applied during the period under review;</a:t>
            </a:r>
          </a:p>
          <a:p>
            <a:endParaRPr lang="en-IN" sz="2000" dirty="0"/>
          </a:p>
          <a:p>
            <a:r>
              <a:rPr lang="en-IN" sz="2000" b="1" dirty="0">
                <a:solidFill>
                  <a:srgbClr val="00B050"/>
                </a:solidFill>
              </a:rPr>
              <a:t>Peer Review period </a:t>
            </a:r>
            <a:r>
              <a:rPr lang="en-IN" sz="2000" dirty="0"/>
              <a:t>– means three financial years preceding the year in which the Practice Unit is selected or such other period or any period as may be prescribed by the Peer Review Board for conducting a Peer Review in a specific case;</a:t>
            </a:r>
          </a:p>
          <a:p>
            <a:endParaRPr lang="en-IN" sz="2000" dirty="0"/>
          </a:p>
          <a:p>
            <a:r>
              <a:rPr lang="en-IN" sz="2000" b="1" dirty="0"/>
              <a:t>Practice Unit </a:t>
            </a:r>
            <a:r>
              <a:rPr lang="en-IN" sz="2000" dirty="0"/>
              <a:t>- means a firm of Chartered Accountants or a member in Practice, practicing whether in an individual name or a trade name or such other entity as recognized by the Institute of Chartered Accountants of India from time to time;</a:t>
            </a:r>
          </a:p>
          <a:p>
            <a:endParaRPr lang="en-IN" sz="2000" dirty="0"/>
          </a:p>
          <a:p>
            <a:r>
              <a:rPr lang="en-IN" sz="2000" b="1" dirty="0"/>
              <a:t>Reviewer</a:t>
            </a:r>
            <a:r>
              <a:rPr lang="en-IN" sz="2000" dirty="0"/>
              <a:t> - means a member duly approved and empanelled by the Board on fulfilling the qualifications prescribed for a Reviewer as per Guideline 26 of these Guidelines;</a:t>
            </a:r>
          </a:p>
        </p:txBody>
      </p:sp>
    </p:spTree>
    <p:extLst>
      <p:ext uri="{BB962C8B-B14F-4D97-AF65-F5344CB8AC3E}">
        <p14:creationId xmlns:p14="http://schemas.microsoft.com/office/powerpoint/2010/main" val="150291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11862" y="638056"/>
            <a:ext cx="13406676" cy="279559"/>
          </a:xfrm>
          <a:prstGeom prst="rect">
            <a:avLst/>
          </a:prstGeom>
          <a:noFill/>
          <a:ln/>
        </p:spPr>
        <p:txBody>
          <a:bodyPr wrap="none" lIns="0" tIns="0" rIns="0" bIns="0" rtlCol="0" anchor="t"/>
          <a:lstStyle/>
          <a:p>
            <a:pPr marL="342900" indent="-342900" algn="l">
              <a:lnSpc>
                <a:spcPts val="2200"/>
              </a:lnSpc>
              <a:buSzPct val="100000"/>
              <a:buChar char="•"/>
            </a:pPr>
            <a:r>
              <a:rPr lang="en-US" sz="2400" b="1" u="sng" dirty="0">
                <a:solidFill>
                  <a:srgbClr val="3A3630"/>
                </a:solidFill>
                <a:latin typeface="Source Sans 3" pitchFamily="34" charset="0"/>
                <a:ea typeface="Source Sans 3" pitchFamily="34" charset="-122"/>
                <a:cs typeface="Source Sans 3" pitchFamily="34" charset="-120"/>
              </a:rPr>
              <a:t>Technical, Professional and Ethical Standards </a:t>
            </a:r>
            <a:r>
              <a:rPr lang="en-US" sz="2400" u="sng" dirty="0">
                <a:solidFill>
                  <a:srgbClr val="3A3630"/>
                </a:solidFill>
                <a:latin typeface="Source Sans 3" pitchFamily="34" charset="0"/>
                <a:ea typeface="Source Sans 3" pitchFamily="34" charset="-122"/>
                <a:cs typeface="Source Sans 3" pitchFamily="34" charset="-120"/>
              </a:rPr>
              <a:t>- mean</a:t>
            </a:r>
            <a:endParaRPr lang="en-US" sz="2400" u="sng" dirty="0"/>
          </a:p>
        </p:txBody>
      </p:sp>
      <p:sp>
        <p:nvSpPr>
          <p:cNvPr id="3" name="Text 1"/>
          <p:cNvSpPr/>
          <p:nvPr/>
        </p:nvSpPr>
        <p:spPr>
          <a:xfrm>
            <a:off x="611862" y="1114187"/>
            <a:ext cx="13406676" cy="279559"/>
          </a:xfrm>
          <a:prstGeom prst="rect">
            <a:avLst/>
          </a:prstGeom>
          <a:noFill/>
          <a:ln/>
        </p:spPr>
        <p:txBody>
          <a:bodyPr wrap="none" lIns="0" tIns="0" rIns="0" bIns="0" rtlCol="0" anchor="t"/>
          <a:lstStyle/>
          <a:p>
            <a:pPr marL="0" indent="0" algn="l">
              <a:lnSpc>
                <a:spcPts val="2200"/>
              </a:lnSpc>
              <a:buNone/>
            </a:pPr>
            <a:r>
              <a:rPr lang="en-US" sz="1350" b="1" dirty="0">
                <a:solidFill>
                  <a:srgbClr val="3A3630"/>
                </a:solidFill>
                <a:latin typeface="Source Sans 3" pitchFamily="34" charset="0"/>
                <a:ea typeface="Source Sans 3" pitchFamily="34" charset="-122"/>
                <a:cs typeface="Source Sans 3" pitchFamily="34" charset="-120"/>
              </a:rPr>
              <a:t>(</a:t>
            </a:r>
            <a:r>
              <a:rPr lang="en-US" sz="2000" b="1" dirty="0">
                <a:solidFill>
                  <a:srgbClr val="3A3630"/>
                </a:solidFill>
                <a:latin typeface="Source Sans 3" pitchFamily="34" charset="0"/>
                <a:ea typeface="Source Sans 3" pitchFamily="34" charset="-122"/>
                <a:cs typeface="Source Sans 3" pitchFamily="34" charset="-120"/>
              </a:rPr>
              <a:t>i)</a:t>
            </a:r>
            <a:r>
              <a:rPr lang="en-US" sz="2000" dirty="0">
                <a:solidFill>
                  <a:srgbClr val="3A3630"/>
                </a:solidFill>
                <a:latin typeface="Source Sans 3" pitchFamily="34" charset="0"/>
                <a:ea typeface="Source Sans 3" pitchFamily="34" charset="-122"/>
                <a:cs typeface="Source Sans 3" pitchFamily="34" charset="-120"/>
              </a:rPr>
              <a:t> AS issued by ICAI that are applicable for entities other than companies under the Companies Act, 2013;</a:t>
            </a:r>
            <a:endParaRPr lang="en-US" sz="2000" dirty="0"/>
          </a:p>
        </p:txBody>
      </p:sp>
      <p:sp>
        <p:nvSpPr>
          <p:cNvPr id="4" name="Text 2"/>
          <p:cNvSpPr/>
          <p:nvPr/>
        </p:nvSpPr>
        <p:spPr>
          <a:xfrm>
            <a:off x="611862" y="1590318"/>
            <a:ext cx="13406676" cy="559118"/>
          </a:xfrm>
          <a:prstGeom prst="rect">
            <a:avLst/>
          </a:prstGeom>
          <a:noFill/>
          <a:ln/>
        </p:spPr>
        <p:txBody>
          <a:bodyPr wrap="square" lIns="0" tIns="0" rIns="0" bIns="0" rtlCol="0" anchor="t"/>
          <a:lstStyle/>
          <a:p>
            <a:pPr marL="0" indent="0" algn="l">
              <a:lnSpc>
                <a:spcPts val="2200"/>
              </a:lnSpc>
              <a:buNone/>
            </a:pPr>
            <a:r>
              <a:rPr lang="en-US" sz="1350" b="1" dirty="0">
                <a:solidFill>
                  <a:srgbClr val="3A3630"/>
                </a:solidFill>
                <a:latin typeface="Source Sans 3" pitchFamily="34" charset="0"/>
                <a:ea typeface="Source Sans 3" pitchFamily="34" charset="-122"/>
                <a:cs typeface="Source Sans 3" pitchFamily="34" charset="-120"/>
              </a:rPr>
              <a:t>(ii</a:t>
            </a:r>
            <a:r>
              <a:rPr lang="en-US" b="1" dirty="0">
                <a:solidFill>
                  <a:srgbClr val="3A3630"/>
                </a:solidFill>
                <a:latin typeface="Source Sans 3" pitchFamily="34" charset="0"/>
                <a:ea typeface="Source Sans 3" pitchFamily="34" charset="-122"/>
                <a:cs typeface="Source Sans 3" pitchFamily="34" charset="-120"/>
              </a:rPr>
              <a:t>)</a:t>
            </a:r>
            <a:r>
              <a:rPr lang="en-US" dirty="0">
                <a:solidFill>
                  <a:srgbClr val="3A3630"/>
                </a:solidFill>
                <a:latin typeface="Source Sans 3" pitchFamily="34" charset="0"/>
                <a:ea typeface="Source Sans 3" pitchFamily="34" charset="-122"/>
                <a:cs typeface="Source Sans 3" pitchFamily="34" charset="-120"/>
              </a:rPr>
              <a:t> AS prescribed under section 133 of the Companies Act, 2013</a:t>
            </a:r>
            <a:endParaRPr lang="en-US" dirty="0"/>
          </a:p>
        </p:txBody>
      </p:sp>
      <p:sp>
        <p:nvSpPr>
          <p:cNvPr id="5" name="Text 3"/>
          <p:cNvSpPr/>
          <p:nvPr/>
        </p:nvSpPr>
        <p:spPr>
          <a:xfrm>
            <a:off x="611862" y="2149436"/>
            <a:ext cx="13406676" cy="755690"/>
          </a:xfrm>
          <a:prstGeom prst="rect">
            <a:avLst/>
          </a:prstGeom>
          <a:noFill/>
          <a:ln/>
        </p:spPr>
        <p:txBody>
          <a:bodyPr wrap="square" lIns="0" tIns="0" rIns="0" bIns="0" rtlCol="0" anchor="t"/>
          <a:lstStyle/>
          <a:p>
            <a:pPr marL="0" indent="0" algn="l">
              <a:lnSpc>
                <a:spcPts val="2200"/>
              </a:lnSpc>
              <a:buNone/>
            </a:pPr>
            <a:r>
              <a:rPr lang="en-US" sz="1350" b="1" dirty="0">
                <a:solidFill>
                  <a:srgbClr val="3A3630"/>
                </a:solidFill>
                <a:latin typeface="Source Sans 3" pitchFamily="34" charset="0"/>
                <a:ea typeface="Source Sans 3" pitchFamily="34" charset="-122"/>
                <a:cs typeface="Source Sans 3" pitchFamily="34" charset="-120"/>
              </a:rPr>
              <a:t>(iii</a:t>
            </a:r>
            <a:r>
              <a:rPr lang="en-US" b="1" dirty="0">
                <a:solidFill>
                  <a:srgbClr val="3A3630"/>
                </a:solidFill>
                <a:latin typeface="Source Sans 3" pitchFamily="34" charset="0"/>
                <a:ea typeface="Source Sans 3" pitchFamily="34" charset="-122"/>
                <a:cs typeface="Source Sans 3" pitchFamily="34" charset="-120"/>
              </a:rPr>
              <a:t>)</a:t>
            </a:r>
            <a:r>
              <a:rPr lang="en-US" dirty="0">
                <a:solidFill>
                  <a:srgbClr val="3A3630"/>
                </a:solidFill>
                <a:latin typeface="Source Sans 3" pitchFamily="34" charset="0"/>
                <a:ea typeface="Source Sans 3" pitchFamily="34" charset="-122"/>
                <a:cs typeface="Source Sans 3" pitchFamily="34" charset="-120"/>
              </a:rPr>
              <a:t> IND AS prescribed under section 133 of the Companies Act, 2013</a:t>
            </a:r>
            <a:endParaRPr lang="en-US" dirty="0"/>
          </a:p>
        </p:txBody>
      </p:sp>
      <p:sp>
        <p:nvSpPr>
          <p:cNvPr id="6" name="Text 4"/>
          <p:cNvSpPr/>
          <p:nvPr/>
        </p:nvSpPr>
        <p:spPr>
          <a:xfrm>
            <a:off x="611862" y="2708555"/>
            <a:ext cx="13406676" cy="869274"/>
          </a:xfrm>
          <a:prstGeom prst="rect">
            <a:avLst/>
          </a:prstGeom>
          <a:noFill/>
          <a:ln/>
        </p:spPr>
        <p:txBody>
          <a:bodyPr wrap="none" lIns="0" tIns="0" rIns="0" bIns="0" rtlCol="0" anchor="t"/>
          <a:lstStyle/>
          <a:p>
            <a:pPr marL="0" indent="0" algn="l">
              <a:lnSpc>
                <a:spcPts val="2200"/>
              </a:lnSpc>
              <a:buNone/>
            </a:pPr>
            <a:r>
              <a:rPr lang="en-US" sz="1350" b="1" dirty="0">
                <a:solidFill>
                  <a:srgbClr val="3A3630"/>
                </a:solidFill>
                <a:latin typeface="Source Sans 3" pitchFamily="34" charset="0"/>
                <a:ea typeface="Source Sans 3" pitchFamily="34" charset="-122"/>
                <a:cs typeface="Source Sans 3" pitchFamily="34" charset="-120"/>
              </a:rPr>
              <a:t>(iv</a:t>
            </a:r>
            <a:r>
              <a:rPr lang="en-US" b="1" dirty="0">
                <a:solidFill>
                  <a:srgbClr val="3A3630"/>
                </a:solidFill>
                <a:latin typeface="Source Sans 3" pitchFamily="34" charset="0"/>
                <a:ea typeface="Source Sans 3" pitchFamily="34" charset="-122"/>
                <a:cs typeface="Source Sans 3" pitchFamily="34" charset="-120"/>
              </a:rPr>
              <a:t>)</a:t>
            </a:r>
            <a:r>
              <a:rPr lang="en-US" dirty="0">
                <a:solidFill>
                  <a:srgbClr val="3A3630"/>
                </a:solidFill>
                <a:latin typeface="Source Sans 3" pitchFamily="34" charset="0"/>
                <a:ea typeface="Source Sans 3" pitchFamily="34" charset="-122"/>
                <a:cs typeface="Source Sans 3" pitchFamily="34" charset="-120"/>
              </a:rPr>
              <a:t> Standards issued by the Institute of Chartered Accountants of India including</a:t>
            </a:r>
            <a:endParaRPr lang="en-US" dirty="0"/>
          </a:p>
        </p:txBody>
      </p:sp>
      <p:sp>
        <p:nvSpPr>
          <p:cNvPr id="7" name="Text 5"/>
          <p:cNvSpPr/>
          <p:nvPr/>
        </p:nvSpPr>
        <p:spPr>
          <a:xfrm>
            <a:off x="611862" y="3199984"/>
            <a:ext cx="13406676" cy="755690"/>
          </a:xfrm>
          <a:prstGeom prst="rect">
            <a:avLst/>
          </a:prstGeom>
          <a:noFill/>
          <a:ln/>
        </p:spPr>
        <p:txBody>
          <a:bodyPr wrap="none" lIns="0" tIns="0" rIns="0" bIns="0" rtlCol="0" anchor="t"/>
          <a:lstStyle/>
          <a:p>
            <a:pPr marL="0" indent="0" algn="l">
              <a:lnSpc>
                <a:spcPts val="2200"/>
              </a:lnSpc>
              <a:buNone/>
            </a:pPr>
            <a:r>
              <a:rPr lang="en-US" sz="1350" dirty="0">
                <a:solidFill>
                  <a:srgbClr val="3A3630"/>
                </a:solidFill>
                <a:latin typeface="Source Sans 3" pitchFamily="34" charset="0"/>
                <a:ea typeface="Source Sans 3" pitchFamily="34" charset="-122"/>
                <a:cs typeface="Source Sans 3" pitchFamily="34" charset="-120"/>
              </a:rPr>
              <a:t>     </a:t>
            </a:r>
            <a:r>
              <a:rPr lang="en-US" dirty="0">
                <a:solidFill>
                  <a:srgbClr val="3A3630"/>
                </a:solidFill>
                <a:latin typeface="Source Sans 3" pitchFamily="34" charset="0"/>
                <a:ea typeface="Source Sans 3" pitchFamily="34" charset="-122"/>
                <a:cs typeface="Source Sans 3" pitchFamily="34" charset="-120"/>
              </a:rPr>
              <a:t>(a) Engagement and Quality Control Standards</a:t>
            </a:r>
            <a:endParaRPr lang="en-US" dirty="0"/>
          </a:p>
        </p:txBody>
      </p:sp>
      <p:sp>
        <p:nvSpPr>
          <p:cNvPr id="8" name="Text 6"/>
          <p:cNvSpPr/>
          <p:nvPr/>
        </p:nvSpPr>
        <p:spPr>
          <a:xfrm>
            <a:off x="611862" y="3663407"/>
            <a:ext cx="13406676" cy="829633"/>
          </a:xfrm>
          <a:prstGeom prst="rect">
            <a:avLst/>
          </a:prstGeom>
          <a:noFill/>
          <a:ln/>
        </p:spPr>
        <p:txBody>
          <a:bodyPr wrap="none" lIns="0" tIns="0" rIns="0" bIns="0" rtlCol="0" anchor="t"/>
          <a:lstStyle/>
          <a:p>
            <a:pPr marL="0" indent="0" algn="l">
              <a:lnSpc>
                <a:spcPts val="2200"/>
              </a:lnSpc>
              <a:buNone/>
            </a:pPr>
            <a:r>
              <a:rPr lang="en-US" sz="2000" dirty="0">
                <a:solidFill>
                  <a:srgbClr val="3A3630"/>
                </a:solidFill>
                <a:latin typeface="Source Sans 3" pitchFamily="34" charset="0"/>
                <a:ea typeface="Source Sans 3" pitchFamily="34" charset="-122"/>
                <a:cs typeface="Source Sans 3" pitchFamily="34" charset="-120"/>
              </a:rPr>
              <a:t>    (b) Statements</a:t>
            </a:r>
            <a:endParaRPr lang="en-US" sz="2000" dirty="0"/>
          </a:p>
        </p:txBody>
      </p:sp>
      <p:sp>
        <p:nvSpPr>
          <p:cNvPr id="9" name="Text 7"/>
          <p:cNvSpPr/>
          <p:nvPr/>
        </p:nvSpPr>
        <p:spPr>
          <a:xfrm>
            <a:off x="505537" y="4034217"/>
            <a:ext cx="13406676" cy="829632"/>
          </a:xfrm>
          <a:prstGeom prst="rect">
            <a:avLst/>
          </a:prstGeom>
          <a:noFill/>
          <a:ln/>
        </p:spPr>
        <p:txBody>
          <a:bodyPr wrap="none" lIns="0" tIns="0" rIns="0" bIns="0" rtlCol="0" anchor="t"/>
          <a:lstStyle/>
          <a:p>
            <a:pPr marL="0" indent="0" algn="l">
              <a:lnSpc>
                <a:spcPts val="2200"/>
              </a:lnSpc>
              <a:buNone/>
            </a:pPr>
            <a:r>
              <a:rPr lang="en-US" sz="1600" dirty="0">
                <a:solidFill>
                  <a:srgbClr val="3A3630"/>
                </a:solidFill>
                <a:latin typeface="Source Sans 3" pitchFamily="34" charset="0"/>
                <a:ea typeface="Source Sans 3" pitchFamily="34" charset="-122"/>
                <a:cs typeface="Source Sans 3" pitchFamily="34" charset="-120"/>
              </a:rPr>
              <a:t>       (c</a:t>
            </a:r>
            <a:r>
              <a:rPr lang="en-US" dirty="0">
                <a:solidFill>
                  <a:srgbClr val="3A3630"/>
                </a:solidFill>
                <a:latin typeface="Source Sans 3" pitchFamily="34" charset="0"/>
                <a:ea typeface="Source Sans 3" pitchFamily="34" charset="-122"/>
                <a:cs typeface="Source Sans 3" pitchFamily="34" charset="-120"/>
              </a:rPr>
              <a:t>) Guidance notes</a:t>
            </a:r>
            <a:endParaRPr lang="en-US" dirty="0"/>
          </a:p>
        </p:txBody>
      </p:sp>
      <p:sp>
        <p:nvSpPr>
          <p:cNvPr id="10" name="Text 8"/>
          <p:cNvSpPr/>
          <p:nvPr/>
        </p:nvSpPr>
        <p:spPr>
          <a:xfrm>
            <a:off x="420475" y="4510348"/>
            <a:ext cx="13406676" cy="821433"/>
          </a:xfrm>
          <a:prstGeom prst="rect">
            <a:avLst/>
          </a:prstGeom>
          <a:noFill/>
          <a:ln/>
        </p:spPr>
        <p:txBody>
          <a:bodyPr wrap="none" lIns="0" tIns="0" rIns="0" bIns="0" rtlCol="0" anchor="t"/>
          <a:lstStyle/>
          <a:p>
            <a:pPr marL="0" indent="0" algn="l">
              <a:lnSpc>
                <a:spcPts val="2200"/>
              </a:lnSpc>
              <a:buNone/>
            </a:pPr>
            <a:r>
              <a:rPr lang="en-US" dirty="0">
                <a:solidFill>
                  <a:srgbClr val="3A3630"/>
                </a:solidFill>
                <a:latin typeface="Source Sans 3" pitchFamily="34" charset="0"/>
                <a:ea typeface="Source Sans 3" pitchFamily="34" charset="-122"/>
                <a:cs typeface="Source Sans 3" pitchFamily="34" charset="-120"/>
              </a:rPr>
              <a:t>       (d) Standards on </a:t>
            </a:r>
            <a:r>
              <a:rPr lang="en-US" dirty="0">
                <a:solidFill>
                  <a:srgbClr val="3A3630"/>
                </a:solidFill>
                <a:latin typeface="Source Sans 3" pitchFamily="34" charset="0"/>
              </a:rPr>
              <a:t>Internal</a:t>
            </a:r>
            <a:r>
              <a:rPr lang="en-US" dirty="0">
                <a:solidFill>
                  <a:srgbClr val="3A3630"/>
                </a:solidFill>
                <a:latin typeface="Source Sans 3" pitchFamily="34" charset="0"/>
                <a:ea typeface="Source Sans 3" pitchFamily="34" charset="-122"/>
                <a:cs typeface="Source Sans 3" pitchFamily="34" charset="-120"/>
              </a:rPr>
              <a:t> Audit</a:t>
            </a:r>
            <a:endParaRPr lang="en-US" dirty="0"/>
          </a:p>
        </p:txBody>
      </p:sp>
      <p:sp>
        <p:nvSpPr>
          <p:cNvPr id="11" name="Text 9"/>
          <p:cNvSpPr/>
          <p:nvPr/>
        </p:nvSpPr>
        <p:spPr>
          <a:xfrm>
            <a:off x="505537" y="5043272"/>
            <a:ext cx="13406676" cy="750019"/>
          </a:xfrm>
          <a:prstGeom prst="rect">
            <a:avLst/>
          </a:prstGeom>
          <a:noFill/>
          <a:ln/>
        </p:spPr>
        <p:txBody>
          <a:bodyPr wrap="none" lIns="0" tIns="0" rIns="0" bIns="0" rtlCol="0" anchor="t"/>
          <a:lstStyle/>
          <a:p>
            <a:pPr marL="0" indent="0" algn="l">
              <a:lnSpc>
                <a:spcPts val="2200"/>
              </a:lnSpc>
              <a:buNone/>
            </a:pPr>
            <a:r>
              <a:rPr lang="en-US" sz="1350" dirty="0">
                <a:solidFill>
                  <a:srgbClr val="3A3630"/>
                </a:solidFill>
                <a:latin typeface="Source Sans 3" pitchFamily="34" charset="0"/>
                <a:ea typeface="Source Sans 3" pitchFamily="34" charset="-122"/>
                <a:cs typeface="Source Sans 3" pitchFamily="34" charset="-120"/>
              </a:rPr>
              <a:t>        (e</a:t>
            </a:r>
            <a:r>
              <a:rPr lang="en-US" sz="1600" dirty="0">
                <a:solidFill>
                  <a:srgbClr val="3A3630"/>
                </a:solidFill>
                <a:latin typeface="Source Sans 3" pitchFamily="34" charset="0"/>
                <a:ea typeface="Source Sans 3" pitchFamily="34" charset="-122"/>
                <a:cs typeface="Source Sans 3" pitchFamily="34" charset="-120"/>
              </a:rPr>
              <a:t>) </a:t>
            </a:r>
            <a:r>
              <a:rPr lang="en-US" dirty="0">
                <a:solidFill>
                  <a:srgbClr val="3A3630"/>
                </a:solidFill>
                <a:latin typeface="Source Sans 3" pitchFamily="34" charset="0"/>
              </a:rPr>
              <a:t>Guidelines/ Notifications / Directions / Announcements / Pronouncements / Professional Standards by the Council or any of its Committees</a:t>
            </a:r>
            <a:r>
              <a:rPr lang="en-US" dirty="0">
                <a:solidFill>
                  <a:srgbClr val="3A3630"/>
                </a:solidFill>
                <a:latin typeface="Source Sans 3" pitchFamily="34" charset="0"/>
                <a:ea typeface="Source Sans 3" pitchFamily="34" charset="-122"/>
                <a:cs typeface="Source Sans 3" pitchFamily="34" charset="-120"/>
              </a:rPr>
              <a:t>;</a:t>
            </a:r>
            <a:endParaRPr lang="en-US" dirty="0"/>
          </a:p>
        </p:txBody>
      </p:sp>
      <p:sp>
        <p:nvSpPr>
          <p:cNvPr id="12" name="Text 10"/>
          <p:cNvSpPr/>
          <p:nvPr/>
        </p:nvSpPr>
        <p:spPr>
          <a:xfrm>
            <a:off x="611862" y="5622131"/>
            <a:ext cx="13406676" cy="895470"/>
          </a:xfrm>
          <a:prstGeom prst="rect">
            <a:avLst/>
          </a:prstGeom>
          <a:noFill/>
          <a:ln/>
        </p:spPr>
        <p:txBody>
          <a:bodyPr wrap="square" lIns="0" tIns="0" rIns="0" bIns="0" rtlCol="0" anchor="t"/>
          <a:lstStyle/>
          <a:p>
            <a:pPr marL="0" indent="0" algn="l">
              <a:lnSpc>
                <a:spcPts val="2200"/>
              </a:lnSpc>
              <a:buNone/>
            </a:pPr>
            <a:r>
              <a:rPr lang="en-US" sz="1600" b="1" dirty="0">
                <a:solidFill>
                  <a:srgbClr val="3A3630"/>
                </a:solidFill>
                <a:latin typeface="Source Sans 3" pitchFamily="34" charset="0"/>
                <a:ea typeface="Source Sans 3" pitchFamily="34" charset="-122"/>
                <a:cs typeface="Source Sans 3" pitchFamily="34" charset="-120"/>
              </a:rPr>
              <a:t>(v)</a:t>
            </a:r>
            <a:r>
              <a:rPr lang="en-US" sz="1600" dirty="0">
                <a:solidFill>
                  <a:srgbClr val="3A3630"/>
                </a:solidFill>
                <a:latin typeface="Source Sans 3" pitchFamily="34" charset="0"/>
                <a:ea typeface="Source Sans 3" pitchFamily="34" charset="-122"/>
                <a:cs typeface="Source Sans 3" pitchFamily="34" charset="-120"/>
              </a:rPr>
              <a:t> </a:t>
            </a:r>
            <a:r>
              <a:rPr lang="en-US" dirty="0">
                <a:solidFill>
                  <a:srgbClr val="3A3630"/>
                </a:solidFill>
                <a:latin typeface="Source Sans 3" pitchFamily="34" charset="0"/>
                <a:ea typeface="Source Sans 3" pitchFamily="34" charset="-122"/>
                <a:cs typeface="Source Sans 3" pitchFamily="34" charset="-120"/>
              </a:rPr>
              <a:t>Framework for the preparation and presentation of financial statements, Preface to the Standards on Quality Control, Auditing, Review, Other Assurance and Related Services and Framework for Assurance engagements;</a:t>
            </a:r>
            <a:endParaRPr lang="en-US" dirty="0"/>
          </a:p>
        </p:txBody>
      </p:sp>
      <p:sp>
        <p:nvSpPr>
          <p:cNvPr id="13" name="Text 11"/>
          <p:cNvSpPr/>
          <p:nvPr/>
        </p:nvSpPr>
        <p:spPr>
          <a:xfrm>
            <a:off x="611862" y="6372150"/>
            <a:ext cx="13406676" cy="901141"/>
          </a:xfrm>
          <a:prstGeom prst="rect">
            <a:avLst/>
          </a:prstGeom>
          <a:noFill/>
          <a:ln/>
        </p:spPr>
        <p:txBody>
          <a:bodyPr wrap="square" lIns="0" tIns="0" rIns="0" bIns="0" rtlCol="0" anchor="t"/>
          <a:lstStyle/>
          <a:p>
            <a:pPr marL="0" indent="0" algn="l">
              <a:lnSpc>
                <a:spcPts val="2200"/>
              </a:lnSpc>
              <a:buNone/>
            </a:pPr>
            <a:r>
              <a:rPr lang="en-US" sz="1350" b="1" dirty="0">
                <a:solidFill>
                  <a:srgbClr val="3A3630"/>
                </a:solidFill>
                <a:latin typeface="Source Sans 3" pitchFamily="34" charset="0"/>
                <a:ea typeface="Source Sans 3" pitchFamily="34" charset="-122"/>
                <a:cs typeface="Source Sans 3" pitchFamily="34" charset="-120"/>
              </a:rPr>
              <a:t>(</a:t>
            </a:r>
            <a:r>
              <a:rPr lang="en-US" sz="1600" b="1" dirty="0">
                <a:solidFill>
                  <a:srgbClr val="3A3630"/>
                </a:solidFill>
                <a:latin typeface="Source Sans 3" pitchFamily="34" charset="0"/>
                <a:ea typeface="Source Sans 3" pitchFamily="34" charset="-122"/>
                <a:cs typeface="Source Sans 3" pitchFamily="34" charset="-120"/>
              </a:rPr>
              <a:t>vi)</a:t>
            </a:r>
            <a:r>
              <a:rPr lang="en-US" sz="1600" dirty="0">
                <a:solidFill>
                  <a:srgbClr val="3A3630"/>
                </a:solidFill>
                <a:latin typeface="Source Sans 3" pitchFamily="34" charset="0"/>
                <a:ea typeface="Source Sans 3" pitchFamily="34" charset="-122"/>
                <a:cs typeface="Source Sans 3" pitchFamily="34" charset="-120"/>
              </a:rPr>
              <a:t> </a:t>
            </a:r>
            <a:r>
              <a:rPr lang="en-US" dirty="0">
                <a:solidFill>
                  <a:srgbClr val="3A3630"/>
                </a:solidFill>
                <a:latin typeface="Source Sans 3" pitchFamily="34" charset="0"/>
              </a:rPr>
              <a:t>Provisions of the relevant statutes and / or rules or regulations which are applicable in the context of the </a:t>
            </a:r>
            <a:r>
              <a:rPr lang="en-US" dirty="0">
                <a:solidFill>
                  <a:srgbClr val="00B050"/>
                </a:solidFill>
                <a:latin typeface="Source Sans 3" pitchFamily="34" charset="0"/>
              </a:rPr>
              <a:t>specific engagements </a:t>
            </a:r>
            <a:r>
              <a:rPr lang="en-US" dirty="0">
                <a:solidFill>
                  <a:srgbClr val="3A3630"/>
                </a:solidFill>
                <a:latin typeface="Source Sans 3" pitchFamily="34" charset="0"/>
              </a:rPr>
              <a:t>being reviewed including instructions, guidelines, notifications, directions issued by regulatory bodies as covered in the scope of assurance engagements;</a:t>
            </a:r>
          </a:p>
          <a:p>
            <a:pPr marL="0" indent="0" algn="l">
              <a:lnSpc>
                <a:spcPts val="2200"/>
              </a:lnSpc>
              <a:buNone/>
            </a:pPr>
            <a:endParaRPr lang="en-US" dirty="0">
              <a:solidFill>
                <a:srgbClr val="3A3630"/>
              </a:solidFill>
              <a:latin typeface="Source Sans 3" pitchFamily="34" charset="0"/>
            </a:endParaRPr>
          </a:p>
          <a:p>
            <a:pPr marL="0" indent="0" algn="l">
              <a:lnSpc>
                <a:spcPts val="2200"/>
              </a:lnSpc>
              <a:buNone/>
            </a:pPr>
            <a:endParaRPr lang="en-US" dirty="0">
              <a:solidFill>
                <a:srgbClr val="3A3630"/>
              </a:solidFill>
              <a:latin typeface="Source Sans 3" pitchFamily="34" charset="0"/>
            </a:endParaRPr>
          </a:p>
          <a:p>
            <a:pPr marL="0" indent="0" algn="l">
              <a:lnSpc>
                <a:spcPts val="2200"/>
              </a:lnSpc>
              <a:buNone/>
            </a:pPr>
            <a:endParaRPr lang="en-US" dirty="0">
              <a:solidFill>
                <a:srgbClr val="3A3630"/>
              </a:solidFill>
              <a:latin typeface="Source Sans 3" pitchFamily="34" charset="0"/>
            </a:endParaRPr>
          </a:p>
        </p:txBody>
      </p:sp>
      <p:sp>
        <p:nvSpPr>
          <p:cNvPr id="14" name="Text 12"/>
          <p:cNvSpPr/>
          <p:nvPr/>
        </p:nvSpPr>
        <p:spPr>
          <a:xfrm>
            <a:off x="611862" y="7469862"/>
            <a:ext cx="13406676" cy="279559"/>
          </a:xfrm>
          <a:prstGeom prst="rect">
            <a:avLst/>
          </a:prstGeom>
          <a:noFill/>
          <a:ln/>
        </p:spPr>
        <p:txBody>
          <a:bodyPr wrap="none" lIns="0" tIns="0" rIns="0" bIns="0" rtlCol="0" anchor="t"/>
          <a:lstStyle/>
          <a:p>
            <a:pPr marL="0" indent="0" algn="l">
              <a:lnSpc>
                <a:spcPts val="2200"/>
              </a:lnSpc>
              <a:buNone/>
            </a:pPr>
            <a:r>
              <a:rPr lang="en-US" sz="1350" b="1" dirty="0">
                <a:solidFill>
                  <a:srgbClr val="3A3630"/>
                </a:solidFill>
                <a:latin typeface="Source Sans 3" pitchFamily="34" charset="0"/>
                <a:ea typeface="Source Sans 3" pitchFamily="34" charset="-122"/>
                <a:cs typeface="Source Sans 3" pitchFamily="34" charset="-120"/>
              </a:rPr>
              <a:t>(vii</a:t>
            </a:r>
            <a:r>
              <a:rPr lang="en-US" sz="1600" b="1" dirty="0">
                <a:solidFill>
                  <a:srgbClr val="3A3630"/>
                </a:solidFill>
                <a:latin typeface="Source Sans 3" pitchFamily="34" charset="0"/>
                <a:ea typeface="Source Sans 3" pitchFamily="34" charset="-122"/>
                <a:cs typeface="Source Sans 3" pitchFamily="34" charset="-120"/>
              </a:rPr>
              <a:t>)</a:t>
            </a:r>
            <a:r>
              <a:rPr lang="en-US" sz="1600" dirty="0">
                <a:solidFill>
                  <a:srgbClr val="3A3630"/>
                </a:solidFill>
                <a:latin typeface="Source Sans 3" pitchFamily="34" charset="0"/>
                <a:ea typeface="Source Sans 3" pitchFamily="34" charset="-122"/>
                <a:cs typeface="Source Sans 3" pitchFamily="34" charset="-120"/>
              </a:rPr>
              <a:t> </a:t>
            </a:r>
            <a:r>
              <a:rPr lang="en-US" dirty="0">
                <a:solidFill>
                  <a:srgbClr val="3A3630"/>
                </a:solidFill>
                <a:latin typeface="Source Sans 3" pitchFamily="34" charset="0"/>
              </a:rPr>
              <a:t>Any other Technical, Professional, Ethical Standards and other Standards issued by any authority governing the profession of Chartered Accountancy.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09362" y="616744"/>
            <a:ext cx="4800719" cy="512088"/>
          </a:xfrm>
          <a:prstGeom prst="rect">
            <a:avLst/>
          </a:prstGeom>
          <a:noFill/>
          <a:ln/>
        </p:spPr>
        <p:txBody>
          <a:bodyPr wrap="none" lIns="0" tIns="0" rIns="0" bIns="0" rtlCol="0" anchor="t"/>
          <a:lstStyle/>
          <a:p>
            <a:pPr marL="0" indent="0" algn="l">
              <a:lnSpc>
                <a:spcPts val="4000"/>
              </a:lnSpc>
              <a:buNone/>
            </a:pPr>
            <a:r>
              <a:rPr lang="en-US" sz="3200" b="1" dirty="0">
                <a:solidFill>
                  <a:srgbClr val="1F7135"/>
                </a:solidFill>
                <a:latin typeface="Lora" pitchFamily="34" charset="0"/>
                <a:ea typeface="Lora" pitchFamily="34" charset="-122"/>
                <a:cs typeface="Lora" pitchFamily="34" charset="-120"/>
              </a:rPr>
              <a:t>Coverage of Peer Review</a:t>
            </a:r>
            <a:endParaRPr lang="en-US" sz="3200" dirty="0"/>
          </a:p>
        </p:txBody>
      </p:sp>
      <p:sp>
        <p:nvSpPr>
          <p:cNvPr id="3" name="Text 1"/>
          <p:cNvSpPr/>
          <p:nvPr/>
        </p:nvSpPr>
        <p:spPr>
          <a:xfrm>
            <a:off x="609362" y="1476970"/>
            <a:ext cx="13411676" cy="278487"/>
          </a:xfrm>
          <a:prstGeom prst="rect">
            <a:avLst/>
          </a:prstGeom>
          <a:noFill/>
          <a:ln/>
        </p:spPr>
        <p:txBody>
          <a:bodyPr wrap="none" lIns="0" tIns="0" rIns="0" bIns="0" rtlCol="0" anchor="t"/>
          <a:lstStyle/>
          <a:p>
            <a:pPr marL="342900" indent="-342900" algn="l">
              <a:lnSpc>
                <a:spcPts val="2150"/>
              </a:lnSpc>
              <a:buAutoNum type="arabicParenBoth"/>
            </a:pPr>
            <a:r>
              <a:rPr lang="en-US" sz="2400" dirty="0">
                <a:solidFill>
                  <a:srgbClr val="3A3630"/>
                </a:solidFill>
                <a:latin typeface="Source Sans 3" pitchFamily="34" charset="0"/>
                <a:ea typeface="Source Sans 3" pitchFamily="34" charset="-122"/>
                <a:cs typeface="Source Sans 3" pitchFamily="34" charset="-120"/>
              </a:rPr>
              <a:t>assurance engagements</a:t>
            </a:r>
          </a:p>
          <a:p>
            <a:pPr marL="342900" indent="-342900" algn="l">
              <a:lnSpc>
                <a:spcPts val="2150"/>
              </a:lnSpc>
              <a:buAutoNum type="arabicParenBoth"/>
            </a:pPr>
            <a:endParaRPr lang="en-US" sz="1350" dirty="0"/>
          </a:p>
        </p:txBody>
      </p:sp>
      <p:sp>
        <p:nvSpPr>
          <p:cNvPr id="5" name="Text 3"/>
          <p:cNvSpPr/>
          <p:nvPr/>
        </p:nvSpPr>
        <p:spPr>
          <a:xfrm>
            <a:off x="609362" y="1951315"/>
            <a:ext cx="13411676" cy="1309807"/>
          </a:xfrm>
          <a:prstGeom prst="rect">
            <a:avLst/>
          </a:prstGeom>
          <a:noFill/>
          <a:ln/>
        </p:spPr>
        <p:txBody>
          <a:bodyPr wrap="squar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(2) A Practice Unit having one or more branches- Consolidated report </a:t>
            </a:r>
            <a:endParaRPr lang="en-US" sz="2400" dirty="0"/>
          </a:p>
        </p:txBody>
      </p:sp>
      <p:sp>
        <p:nvSpPr>
          <p:cNvPr id="6" name="Text 4"/>
          <p:cNvSpPr/>
          <p:nvPr/>
        </p:nvSpPr>
        <p:spPr>
          <a:xfrm>
            <a:off x="558124" y="2449440"/>
            <a:ext cx="13411676" cy="1309807"/>
          </a:xfrm>
          <a:prstGeom prst="rect">
            <a:avLst/>
          </a:prstGeom>
          <a:noFill/>
          <a:ln/>
        </p:spPr>
        <p:txBody>
          <a:bodyPr wrap="non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(3) The Peer Review shall cover:</a:t>
            </a:r>
            <a:endParaRPr lang="en-US" sz="2400" dirty="0"/>
          </a:p>
        </p:txBody>
      </p:sp>
      <p:sp>
        <p:nvSpPr>
          <p:cNvPr id="7" name="Text 5"/>
          <p:cNvSpPr/>
          <p:nvPr/>
        </p:nvSpPr>
        <p:spPr>
          <a:xfrm>
            <a:off x="814314" y="2900005"/>
            <a:ext cx="13411676" cy="3516561"/>
          </a:xfrm>
          <a:prstGeom prst="rect">
            <a:avLst/>
          </a:prstGeom>
          <a:noFill/>
          <a:ln/>
        </p:spPr>
        <p:txBody>
          <a:bodyPr wrap="non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a:t>
            </a:r>
            <a:r>
              <a:rPr lang="en-US" sz="2400" dirty="0" err="1">
                <a:solidFill>
                  <a:srgbClr val="3A3630"/>
                </a:solidFill>
                <a:latin typeface="Source Sans 3" pitchFamily="34" charset="0"/>
                <a:ea typeface="Source Sans 3" pitchFamily="34" charset="-122"/>
                <a:cs typeface="Source Sans 3" pitchFamily="34" charset="-120"/>
              </a:rPr>
              <a:t>i</a:t>
            </a:r>
            <a:r>
              <a:rPr lang="en-US" sz="2400" dirty="0">
                <a:solidFill>
                  <a:srgbClr val="3A3630"/>
                </a:solidFill>
                <a:latin typeface="Source Sans 3" pitchFamily="34" charset="0"/>
                <a:ea typeface="Source Sans 3" pitchFamily="34" charset="-122"/>
                <a:cs typeface="Source Sans 3" pitchFamily="34" charset="-120"/>
              </a:rPr>
              <a:t>) Compliance with Technical, Professional and Ethical Standards</a:t>
            </a:r>
            <a:r>
              <a:rPr lang="en-US" sz="1350" dirty="0">
                <a:solidFill>
                  <a:srgbClr val="3A3630"/>
                </a:solidFill>
                <a:latin typeface="Source Sans 3" pitchFamily="34" charset="0"/>
                <a:ea typeface="Source Sans 3" pitchFamily="34" charset="-122"/>
                <a:cs typeface="Source Sans 3" pitchFamily="34" charset="-120"/>
              </a:rPr>
              <a:t>.</a:t>
            </a:r>
          </a:p>
          <a:p>
            <a:pPr marL="0" indent="0" algn="l">
              <a:lnSpc>
                <a:spcPts val="2150"/>
              </a:lnSpc>
              <a:buNone/>
            </a:pPr>
            <a:endParaRPr lang="en-US" sz="1350" dirty="0"/>
          </a:p>
        </p:txBody>
      </p:sp>
      <p:sp>
        <p:nvSpPr>
          <p:cNvPr id="8" name="Text 6"/>
          <p:cNvSpPr/>
          <p:nvPr/>
        </p:nvSpPr>
        <p:spPr>
          <a:xfrm>
            <a:off x="814314" y="3312866"/>
            <a:ext cx="13411676" cy="1423035"/>
          </a:xfrm>
          <a:prstGeom prst="rect">
            <a:avLst/>
          </a:prstGeom>
          <a:noFill/>
          <a:ln/>
        </p:spPr>
        <p:txBody>
          <a:bodyPr wrap="non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(ii) </a:t>
            </a:r>
            <a:r>
              <a:rPr lang="en-US" sz="2400" dirty="0">
                <a:solidFill>
                  <a:srgbClr val="00B050"/>
                </a:solidFill>
                <a:latin typeface="Source Sans 3" pitchFamily="34" charset="0"/>
                <a:ea typeface="Source Sans 3" pitchFamily="34" charset="-122"/>
                <a:cs typeface="Source Sans 3" pitchFamily="34" charset="-120"/>
              </a:rPr>
              <a:t>Quality of reporting</a:t>
            </a:r>
            <a:r>
              <a:rPr lang="en-US" sz="2400" dirty="0">
                <a:solidFill>
                  <a:srgbClr val="3A3630"/>
                </a:solidFill>
                <a:latin typeface="Source Sans 3" pitchFamily="34" charset="0"/>
                <a:ea typeface="Source Sans 3" pitchFamily="34" charset="-122"/>
                <a:cs typeface="Source Sans 3" pitchFamily="34" charset="-120"/>
              </a:rPr>
              <a:t>.</a:t>
            </a:r>
            <a:endParaRPr lang="en-US" sz="2400" dirty="0"/>
          </a:p>
        </p:txBody>
      </p:sp>
      <p:sp>
        <p:nvSpPr>
          <p:cNvPr id="9" name="Text 7"/>
          <p:cNvSpPr/>
          <p:nvPr/>
        </p:nvSpPr>
        <p:spPr>
          <a:xfrm>
            <a:off x="711838" y="3731635"/>
            <a:ext cx="13411676" cy="1536263"/>
          </a:xfrm>
          <a:prstGeom prst="rect">
            <a:avLst/>
          </a:prstGeom>
          <a:noFill/>
          <a:ln/>
        </p:spPr>
        <p:txBody>
          <a:bodyPr wrap="non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(iii) Systems and procedures for carrying out assurance services</a:t>
            </a:r>
            <a:r>
              <a:rPr lang="en-US" sz="1350" dirty="0">
                <a:solidFill>
                  <a:srgbClr val="3A3630"/>
                </a:solidFill>
                <a:latin typeface="Source Sans 3" pitchFamily="34" charset="0"/>
                <a:ea typeface="Source Sans 3" pitchFamily="34" charset="-122"/>
                <a:cs typeface="Source Sans 3" pitchFamily="34" charset="-120"/>
              </a:rPr>
              <a:t>.</a:t>
            </a:r>
            <a:endParaRPr lang="en-US" sz="1350" dirty="0"/>
          </a:p>
        </p:txBody>
      </p:sp>
      <p:sp>
        <p:nvSpPr>
          <p:cNvPr id="10" name="Text 8"/>
          <p:cNvSpPr/>
          <p:nvPr/>
        </p:nvSpPr>
        <p:spPr>
          <a:xfrm>
            <a:off x="506886" y="4316774"/>
            <a:ext cx="13411676" cy="1701522"/>
          </a:xfrm>
          <a:prstGeom prst="rect">
            <a:avLst/>
          </a:prstGeom>
          <a:noFill/>
          <a:ln/>
        </p:spPr>
        <p:txBody>
          <a:bodyPr wrap="non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(iv) Self evaluation under AQMM or any other guideline issued by the Centre for Audit Quality</a:t>
            </a:r>
            <a:r>
              <a:rPr lang="en-US" sz="1350" dirty="0">
                <a:solidFill>
                  <a:srgbClr val="3A3630"/>
                </a:solidFill>
                <a:latin typeface="Source Sans 3" pitchFamily="34" charset="0"/>
                <a:ea typeface="Source Sans 3" pitchFamily="34" charset="-122"/>
                <a:cs typeface="Source Sans 3" pitchFamily="34" charset="-120"/>
              </a:rPr>
              <a:t>.</a:t>
            </a:r>
            <a:endParaRPr lang="en-US" sz="1350" dirty="0"/>
          </a:p>
        </p:txBody>
      </p:sp>
      <p:sp>
        <p:nvSpPr>
          <p:cNvPr id="11" name="Text 9"/>
          <p:cNvSpPr/>
          <p:nvPr/>
        </p:nvSpPr>
        <p:spPr>
          <a:xfrm>
            <a:off x="558124" y="4846942"/>
            <a:ext cx="13411676" cy="1897380"/>
          </a:xfrm>
          <a:prstGeom prst="rect">
            <a:avLst/>
          </a:prstGeom>
          <a:noFill/>
          <a:ln/>
        </p:spPr>
        <p:txBody>
          <a:bodyPr wrap="non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(v) </a:t>
            </a:r>
            <a:r>
              <a:rPr lang="en-US" sz="2400" dirty="0">
                <a:solidFill>
                  <a:srgbClr val="00B050"/>
                </a:solidFill>
                <a:latin typeface="Source Sans 3" pitchFamily="34" charset="0"/>
                <a:ea typeface="Source Sans 3" pitchFamily="34" charset="-122"/>
                <a:cs typeface="Source Sans 3" pitchFamily="34" charset="-120"/>
              </a:rPr>
              <a:t>Training programmes </a:t>
            </a:r>
            <a:r>
              <a:rPr lang="en-US" sz="2400" dirty="0">
                <a:solidFill>
                  <a:srgbClr val="3A3630"/>
                </a:solidFill>
                <a:latin typeface="Source Sans 3" pitchFamily="34" charset="0"/>
                <a:ea typeface="Source Sans 3" pitchFamily="34" charset="-122"/>
                <a:cs typeface="Source Sans 3" pitchFamily="34" charset="-120"/>
              </a:rPr>
              <a:t>for staff (including article and audit assistants) concerned with assurance functions,</a:t>
            </a:r>
          </a:p>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 including availability of appropriate </a:t>
            </a:r>
            <a:r>
              <a:rPr lang="en-US" sz="2400" dirty="0">
                <a:solidFill>
                  <a:srgbClr val="00B050"/>
                </a:solidFill>
                <a:latin typeface="Source Sans 3" pitchFamily="34" charset="0"/>
                <a:ea typeface="Source Sans 3" pitchFamily="34" charset="-122"/>
                <a:cs typeface="Source Sans 3" pitchFamily="34" charset="-120"/>
              </a:rPr>
              <a:t>infrastructure</a:t>
            </a:r>
            <a:r>
              <a:rPr lang="en-US" sz="2400" dirty="0">
                <a:solidFill>
                  <a:srgbClr val="3A3630"/>
                </a:solidFill>
                <a:latin typeface="Source Sans 3" pitchFamily="34" charset="0"/>
                <a:ea typeface="Source Sans 3" pitchFamily="34" charset="-122"/>
                <a:cs typeface="Source Sans 3" pitchFamily="34" charset="-120"/>
              </a:rPr>
              <a:t>.</a:t>
            </a:r>
            <a:endParaRPr lang="en-US" sz="2400" dirty="0"/>
          </a:p>
        </p:txBody>
      </p:sp>
      <p:sp>
        <p:nvSpPr>
          <p:cNvPr id="12" name="Text 10"/>
          <p:cNvSpPr/>
          <p:nvPr/>
        </p:nvSpPr>
        <p:spPr>
          <a:xfrm>
            <a:off x="558124" y="5741493"/>
            <a:ext cx="13411676" cy="2175868"/>
          </a:xfrm>
          <a:prstGeom prst="rect">
            <a:avLst/>
          </a:prstGeom>
          <a:noFill/>
          <a:ln/>
        </p:spPr>
        <p:txBody>
          <a:bodyPr wrap="squar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(vi) Compliance with directions and / or guidelines issued by the Council to its Members, </a:t>
            </a:r>
            <a:r>
              <a:rPr lang="en-US" sz="2400" dirty="0">
                <a:solidFill>
                  <a:srgbClr val="00B050"/>
                </a:solidFill>
                <a:latin typeface="Source Sans 3" pitchFamily="34" charset="0"/>
                <a:ea typeface="Source Sans 3" pitchFamily="34" charset="-122"/>
                <a:cs typeface="Source Sans 3" pitchFamily="34" charset="-120"/>
              </a:rPr>
              <a:t>including fees to be charged</a:t>
            </a:r>
            <a:r>
              <a:rPr lang="en-US" sz="2400" dirty="0">
                <a:solidFill>
                  <a:srgbClr val="3A3630"/>
                </a:solidFill>
                <a:latin typeface="Source Sans 3" pitchFamily="34" charset="0"/>
                <a:ea typeface="Source Sans 3" pitchFamily="34" charset="-122"/>
                <a:cs typeface="Source Sans 3" pitchFamily="34" charset="-120"/>
              </a:rPr>
              <a:t>, number of audits undertaken, register for Assurance Engagements conducted during the year and such other related records.</a:t>
            </a:r>
            <a:endParaRPr lang="en-US" sz="2400" dirty="0"/>
          </a:p>
        </p:txBody>
      </p:sp>
      <p:sp>
        <p:nvSpPr>
          <p:cNvPr id="13" name="Text 11"/>
          <p:cNvSpPr/>
          <p:nvPr/>
        </p:nvSpPr>
        <p:spPr>
          <a:xfrm>
            <a:off x="506886" y="6883879"/>
            <a:ext cx="13411676" cy="2258495"/>
          </a:xfrm>
          <a:prstGeom prst="rect">
            <a:avLst/>
          </a:prstGeom>
          <a:noFill/>
          <a:ln/>
        </p:spPr>
        <p:txBody>
          <a:bodyPr wrap="square" lIns="0" tIns="0" rIns="0" bIns="0" rtlCol="0" anchor="t"/>
          <a:lstStyle/>
          <a:p>
            <a:pPr marL="0" indent="0" algn="l">
              <a:lnSpc>
                <a:spcPts val="2150"/>
              </a:lnSpc>
              <a:buNone/>
            </a:pPr>
            <a:r>
              <a:rPr lang="en-US" sz="2400" dirty="0">
                <a:solidFill>
                  <a:srgbClr val="3A3630"/>
                </a:solidFill>
                <a:latin typeface="Source Sans 3" pitchFamily="34" charset="0"/>
                <a:ea typeface="Source Sans 3" pitchFamily="34" charset="-122"/>
                <a:cs typeface="Source Sans 3" pitchFamily="34" charset="-120"/>
              </a:rPr>
              <a:t>(vii) Compliance with directions and / or guidelines issued by the Council in relation to article assistants and / or audit assistants, including attendance register, work diaries, stipend payments, and such other related records.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A9BB26-B1D5-43B9-80F9-5A258B9B7C5B}"/>
              </a:ext>
            </a:extLst>
          </p:cNvPr>
          <p:cNvGraphicFramePr>
            <a:graphicFrameLocks noGrp="1"/>
          </p:cNvGraphicFramePr>
          <p:nvPr>
            <p:extLst>
              <p:ext uri="{D42A27DB-BD31-4B8C-83A1-F6EECF244321}">
                <p14:modId xmlns:p14="http://schemas.microsoft.com/office/powerpoint/2010/main" val="679890442"/>
              </p:ext>
            </p:extLst>
          </p:nvPr>
        </p:nvGraphicFramePr>
        <p:xfrm>
          <a:off x="1188672" y="723979"/>
          <a:ext cx="10812829" cy="7347905"/>
        </p:xfrm>
        <a:graphic>
          <a:graphicData uri="http://schemas.openxmlformats.org/drawingml/2006/table">
            <a:tbl>
              <a:tblPr firstRow="1" firstCol="1" bandRow="1">
                <a:tableStyleId>{D7AC3CCA-C797-4891-BE02-D94E43425B78}</a:tableStyleId>
              </a:tblPr>
              <a:tblGrid>
                <a:gridCol w="1509549">
                  <a:extLst>
                    <a:ext uri="{9D8B030D-6E8A-4147-A177-3AD203B41FA5}">
                      <a16:colId xmlns:a16="http://schemas.microsoft.com/office/drawing/2014/main" val="1940972259"/>
                    </a:ext>
                  </a:extLst>
                </a:gridCol>
                <a:gridCol w="1478925">
                  <a:extLst>
                    <a:ext uri="{9D8B030D-6E8A-4147-A177-3AD203B41FA5}">
                      <a16:colId xmlns:a16="http://schemas.microsoft.com/office/drawing/2014/main" val="4221634614"/>
                    </a:ext>
                  </a:extLst>
                </a:gridCol>
                <a:gridCol w="5905335">
                  <a:extLst>
                    <a:ext uri="{9D8B030D-6E8A-4147-A177-3AD203B41FA5}">
                      <a16:colId xmlns:a16="http://schemas.microsoft.com/office/drawing/2014/main" val="1173987468"/>
                    </a:ext>
                  </a:extLst>
                </a:gridCol>
                <a:gridCol w="1919020">
                  <a:extLst>
                    <a:ext uri="{9D8B030D-6E8A-4147-A177-3AD203B41FA5}">
                      <a16:colId xmlns:a16="http://schemas.microsoft.com/office/drawing/2014/main" val="2824599682"/>
                    </a:ext>
                  </a:extLst>
                </a:gridCol>
              </a:tblGrid>
              <a:tr h="2090300">
                <a:tc>
                  <a:txBody>
                    <a:bodyPr/>
                    <a:lstStyle/>
                    <a:p>
                      <a:pPr>
                        <a:lnSpc>
                          <a:spcPct val="107000"/>
                        </a:lnSpc>
                        <a:spcAft>
                          <a:spcPts val="0"/>
                        </a:spcAft>
                      </a:pPr>
                      <a:r>
                        <a:rPr lang="en-IN" sz="1800" b="0" dirty="0">
                          <a:effectLst/>
                        </a:rPr>
                        <a:t>Phase 1</a:t>
                      </a:r>
                      <a:endParaRPr lang="en-IN"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000" b="0" dirty="0">
                          <a:effectLst/>
                        </a:rPr>
                        <a:t>1</a:t>
                      </a:r>
                      <a:r>
                        <a:rPr lang="en-IN" sz="2000" b="0" baseline="30000" dirty="0">
                          <a:effectLst/>
                        </a:rPr>
                        <a:t>st</a:t>
                      </a:r>
                      <a:r>
                        <a:rPr lang="en-IN" sz="2000" b="0" dirty="0">
                          <a:effectLst/>
                        </a:rPr>
                        <a:t> Apr , 2023</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b="0" dirty="0">
                          <a:effectLst/>
                        </a:rPr>
                        <a:t>Company –</a:t>
                      </a:r>
                    </a:p>
                    <a:p>
                      <a:pPr>
                        <a:lnSpc>
                          <a:spcPct val="107000"/>
                        </a:lnSpc>
                        <a:spcAft>
                          <a:spcPts val="0"/>
                        </a:spcAft>
                      </a:pPr>
                      <a:r>
                        <a:rPr lang="en-US" sz="1800" b="0" dirty="0">
                          <a:effectLst/>
                        </a:rPr>
                        <a:t>Statutory Audit of enterprises whose equity or debt securities are listed in India or abroad as defined under SEBI (LODR,2015)</a:t>
                      </a:r>
                      <a:endParaRPr lang="en-IN"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1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230702"/>
                  </a:ext>
                </a:extLst>
              </a:tr>
              <a:tr h="2674947">
                <a:tc>
                  <a:txBody>
                    <a:bodyPr/>
                    <a:lstStyle/>
                    <a:p>
                      <a:pPr>
                        <a:lnSpc>
                          <a:spcPct val="107000"/>
                        </a:lnSpc>
                        <a:spcAft>
                          <a:spcPts val="0"/>
                        </a:spcAft>
                      </a:pPr>
                      <a:r>
                        <a:rPr lang="en-IN" sz="2000" b="0" dirty="0">
                          <a:effectLst/>
                        </a:rPr>
                        <a:t>Phase 2</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dirty="0">
                          <a:effectLst/>
                        </a:rPr>
                        <a:t>1</a:t>
                      </a:r>
                      <a:r>
                        <a:rPr lang="en-IN" sz="1800" baseline="30000" dirty="0">
                          <a:effectLst/>
                        </a:rPr>
                        <a:t>st</a:t>
                      </a:r>
                      <a:r>
                        <a:rPr lang="en-IN" sz="1800" dirty="0">
                          <a:effectLst/>
                        </a:rPr>
                        <a:t> July , 2024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b="0" kern="1200" dirty="0">
                          <a:solidFill>
                            <a:schemeClr val="dk1"/>
                          </a:solidFill>
                          <a:effectLst/>
                          <a:latin typeface="+mn-lt"/>
                          <a:ea typeface="+mn-ea"/>
                          <a:cs typeface="+mn-cs"/>
                        </a:rPr>
                        <a:t>unlisted public companies with </a:t>
                      </a:r>
                    </a:p>
                    <a:p>
                      <a:pPr>
                        <a:lnSpc>
                          <a:spcPct val="107000"/>
                        </a:lnSpc>
                        <a:spcAft>
                          <a:spcPts val="0"/>
                        </a:spcAft>
                      </a:pPr>
                      <a:endParaRPr lang="en-US" sz="1800" b="0" kern="1200" dirty="0">
                        <a:solidFill>
                          <a:schemeClr val="dk1"/>
                        </a:solidFill>
                        <a:effectLst/>
                        <a:latin typeface="+mn-lt"/>
                        <a:ea typeface="+mn-ea"/>
                        <a:cs typeface="+mn-cs"/>
                      </a:endParaRPr>
                    </a:p>
                    <a:p>
                      <a:pPr>
                        <a:lnSpc>
                          <a:spcPct val="107000"/>
                        </a:lnSpc>
                        <a:spcAft>
                          <a:spcPts val="0"/>
                        </a:spcAft>
                      </a:pPr>
                      <a:r>
                        <a:rPr lang="en-US" sz="1800" b="0" kern="1200" dirty="0">
                          <a:solidFill>
                            <a:schemeClr val="dk1"/>
                          </a:solidFill>
                          <a:effectLst/>
                          <a:latin typeface="+mn-lt"/>
                          <a:ea typeface="+mn-ea"/>
                          <a:cs typeface="+mn-cs"/>
                        </a:rPr>
                        <a:t>paid-up capital ≥₹500 crores (OR)</a:t>
                      </a:r>
                    </a:p>
                    <a:p>
                      <a:pPr>
                        <a:lnSpc>
                          <a:spcPct val="107000"/>
                        </a:lnSpc>
                        <a:spcAft>
                          <a:spcPts val="0"/>
                        </a:spcAft>
                      </a:pPr>
                      <a:endParaRPr lang="en-US" sz="1800" b="0" kern="1200" dirty="0">
                        <a:solidFill>
                          <a:schemeClr val="dk1"/>
                        </a:solidFill>
                        <a:effectLst/>
                        <a:latin typeface="+mn-lt"/>
                        <a:ea typeface="+mn-ea"/>
                        <a:cs typeface="+mn-cs"/>
                      </a:endParaRPr>
                    </a:p>
                    <a:p>
                      <a:pPr>
                        <a:lnSpc>
                          <a:spcPct val="107000"/>
                        </a:lnSpc>
                        <a:spcAft>
                          <a:spcPts val="0"/>
                        </a:spcAft>
                      </a:pPr>
                      <a:r>
                        <a:rPr lang="en-US" sz="1800" b="0" kern="1200" dirty="0">
                          <a:solidFill>
                            <a:schemeClr val="dk1"/>
                          </a:solidFill>
                          <a:effectLst/>
                          <a:latin typeface="+mn-lt"/>
                          <a:ea typeface="+mn-ea"/>
                          <a:cs typeface="+mn-cs"/>
                        </a:rPr>
                        <a:t>annual turnover ≥₹1000 crores (OR) </a:t>
                      </a:r>
                    </a:p>
                    <a:p>
                      <a:pPr>
                        <a:lnSpc>
                          <a:spcPct val="107000"/>
                        </a:lnSpc>
                        <a:spcAft>
                          <a:spcPts val="0"/>
                        </a:spcAft>
                      </a:pPr>
                      <a:endParaRPr lang="en-US" sz="1800" b="0" kern="1200" dirty="0">
                        <a:solidFill>
                          <a:schemeClr val="dk1"/>
                        </a:solidFill>
                        <a:effectLst/>
                        <a:latin typeface="+mn-lt"/>
                        <a:ea typeface="+mn-ea"/>
                        <a:cs typeface="+mn-cs"/>
                      </a:endParaRPr>
                    </a:p>
                    <a:p>
                      <a:pPr>
                        <a:lnSpc>
                          <a:spcPct val="107000"/>
                        </a:lnSpc>
                        <a:spcAft>
                          <a:spcPts val="0"/>
                        </a:spcAft>
                      </a:pPr>
                      <a:r>
                        <a:rPr lang="en-US" sz="1800" b="0" kern="1200" dirty="0">
                          <a:solidFill>
                            <a:schemeClr val="dk1"/>
                          </a:solidFill>
                          <a:effectLst/>
                          <a:latin typeface="+mn-lt"/>
                          <a:ea typeface="+mn-ea"/>
                          <a:cs typeface="+mn-cs"/>
                        </a:rPr>
                        <a:t>outstanding loans/debentures/ deposits ≥₹500 crores as on 31</a:t>
                      </a:r>
                      <a:r>
                        <a:rPr lang="en-US" sz="1800" b="0" kern="1200" baseline="30000" dirty="0">
                          <a:solidFill>
                            <a:schemeClr val="dk1"/>
                          </a:solidFill>
                          <a:effectLst/>
                          <a:latin typeface="+mn-lt"/>
                          <a:ea typeface="+mn-ea"/>
                          <a:cs typeface="+mn-cs"/>
                        </a:rPr>
                        <a:t>st</a:t>
                      </a:r>
                      <a:r>
                        <a:rPr lang="en-US" sz="1800" b="0" kern="1200" dirty="0">
                          <a:solidFill>
                            <a:schemeClr val="dk1"/>
                          </a:solidFill>
                          <a:effectLst/>
                          <a:latin typeface="+mn-lt"/>
                          <a:ea typeface="+mn-ea"/>
                          <a:cs typeface="+mn-cs"/>
                        </a:rPr>
                        <a:t> march of immediately </a:t>
                      </a:r>
                      <a:r>
                        <a:rPr lang="en-US" sz="1800" b="0" kern="1200" dirty="0" err="1">
                          <a:solidFill>
                            <a:schemeClr val="dk1"/>
                          </a:solidFill>
                          <a:effectLst/>
                          <a:latin typeface="+mn-lt"/>
                          <a:ea typeface="+mn-ea"/>
                          <a:cs typeface="+mn-cs"/>
                        </a:rPr>
                        <a:t>preceeding</a:t>
                      </a:r>
                      <a:r>
                        <a:rPr lang="en-US" sz="1800" b="0" kern="1200" dirty="0">
                          <a:solidFill>
                            <a:schemeClr val="dk1"/>
                          </a:solidFill>
                          <a:effectLst/>
                          <a:latin typeface="+mn-lt"/>
                          <a:ea typeface="+mn-ea"/>
                          <a:cs typeface="+mn-cs"/>
                        </a:rPr>
                        <a:t> FY </a:t>
                      </a:r>
                      <a:endParaRPr lang="en-IN" sz="1800" b="0"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IN" sz="2000" dirty="0">
                          <a:effectLst/>
                        </a:rPr>
                        <a:t>5+partners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497403"/>
                  </a:ext>
                </a:extLst>
              </a:tr>
              <a:tr h="761335">
                <a:tc>
                  <a:txBody>
                    <a:bodyPr/>
                    <a:lstStyle/>
                    <a:p>
                      <a:pPr>
                        <a:lnSpc>
                          <a:spcPct val="107000"/>
                        </a:lnSpc>
                        <a:spcAft>
                          <a:spcPts val="0"/>
                        </a:spcAft>
                      </a:pPr>
                      <a:r>
                        <a:rPr lang="en-IN" sz="2000" b="0" dirty="0">
                          <a:effectLst/>
                        </a:rPr>
                        <a:t>Phase 3</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kern="1200" dirty="0">
                          <a:solidFill>
                            <a:schemeClr val="dk1"/>
                          </a:solidFill>
                          <a:effectLst/>
                          <a:latin typeface="+mn-lt"/>
                          <a:ea typeface="+mn-ea"/>
                          <a:cs typeface="+mn-cs"/>
                        </a:rPr>
                        <a:t>1st July,  2025</a:t>
                      </a:r>
                    </a:p>
                  </a:txBody>
                  <a:tcPr marL="68580" marR="68580" marT="0" marB="0"/>
                </a:tc>
                <a:tc>
                  <a:txBody>
                    <a:bodyPr/>
                    <a:lstStyle/>
                    <a:p>
                      <a:pPr>
                        <a:lnSpc>
                          <a:spcPct val="107000"/>
                        </a:lnSpc>
                        <a:spcAft>
                          <a:spcPts val="0"/>
                        </a:spcAft>
                      </a:pPr>
                      <a:r>
                        <a:rPr lang="en-US" sz="2000" b="0" dirty="0">
                          <a:effectLst/>
                        </a:rPr>
                        <a:t>Entities -raising funds &gt;₹50 crores</a:t>
                      </a:r>
                    </a:p>
                    <a:p>
                      <a:pPr>
                        <a:lnSpc>
                          <a:spcPct val="107000"/>
                        </a:lnSpc>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Or</a:t>
                      </a:r>
                    </a:p>
                    <a:p>
                      <a:pPr>
                        <a:lnSpc>
                          <a:spcPct val="107000"/>
                        </a:lnSpc>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any body corporate /Trust which are covered under public Interest entity  </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000" b="0" dirty="0">
                          <a:effectLst/>
                        </a:rPr>
                        <a:t>4+partners</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311610"/>
                  </a:ext>
                </a:extLst>
              </a:tr>
              <a:tr h="646296">
                <a:tc>
                  <a:txBody>
                    <a:bodyPr/>
                    <a:lstStyle/>
                    <a:p>
                      <a:pPr>
                        <a:lnSpc>
                          <a:spcPct val="107000"/>
                        </a:lnSpc>
                        <a:spcAft>
                          <a:spcPts val="0"/>
                        </a:spcAft>
                      </a:pPr>
                      <a:r>
                        <a:rPr lang="en-IN" sz="2000" b="0" dirty="0">
                          <a:effectLst/>
                        </a:rPr>
                        <a:t>Phase 4</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800" b="0" dirty="0">
                          <a:effectLst/>
                        </a:rPr>
                        <a:t>31</a:t>
                      </a:r>
                      <a:r>
                        <a:rPr lang="en-IN" sz="1800" b="0" baseline="30000" dirty="0">
                          <a:effectLst/>
                        </a:rPr>
                        <a:t>st</a:t>
                      </a:r>
                      <a:r>
                        <a:rPr lang="en-IN" sz="1800" b="0" dirty="0">
                          <a:effectLst/>
                        </a:rPr>
                        <a:t> Dec , 2026</a:t>
                      </a:r>
                      <a:endParaRPr lang="en-IN"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b="0" dirty="0">
                          <a:effectLst/>
                        </a:rPr>
                        <a:t>branches of Public Sector banks</a:t>
                      </a:r>
                    </a:p>
                    <a:p>
                      <a:pPr>
                        <a:lnSpc>
                          <a:spcPct val="107000"/>
                        </a:lnSpc>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(statutory audit) </a:t>
                      </a:r>
                      <a:endParaRPr lang="en-IN"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000" b="0" dirty="0">
                          <a:effectLst/>
                        </a:rPr>
                        <a:t>3+partners</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7066641"/>
                  </a:ext>
                </a:extLst>
              </a:tr>
              <a:tr h="646296">
                <a:tc gridSpan="4">
                  <a:txBody>
                    <a:bodyPr/>
                    <a:lstStyle/>
                    <a:p>
                      <a:pPr>
                        <a:lnSpc>
                          <a:spcPct val="107000"/>
                        </a:lnSpc>
                        <a:spcAft>
                          <a:spcPts val="0"/>
                        </a:spcAft>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Applicability  : Mandatory, Voluntary ,Special case, New Units </a:t>
                      </a: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IN"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IN"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IN"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783940"/>
                  </a:ext>
                </a:extLst>
              </a:tr>
            </a:tbl>
          </a:graphicData>
        </a:graphic>
      </p:graphicFrame>
      <p:sp>
        <p:nvSpPr>
          <p:cNvPr id="3" name="Rectangle 2">
            <a:extLst>
              <a:ext uri="{FF2B5EF4-FFF2-40B4-BE49-F238E27FC236}">
                <a16:creationId xmlns:a16="http://schemas.microsoft.com/office/drawing/2014/main" id="{E188E059-D0FC-40DA-A7FB-AE8E5A1EE298}"/>
              </a:ext>
            </a:extLst>
          </p:cNvPr>
          <p:cNvSpPr/>
          <p:nvPr/>
        </p:nvSpPr>
        <p:spPr>
          <a:xfrm>
            <a:off x="997644" y="45929"/>
            <a:ext cx="8564501" cy="2056204"/>
          </a:xfrm>
          <a:prstGeom prst="rect">
            <a:avLst/>
          </a:prstGeom>
        </p:spPr>
        <p:txBody>
          <a:bodyPr wrap="square">
            <a:spAutoFit/>
          </a:bodyPr>
          <a:lstStyle/>
          <a:p>
            <a:pPr>
              <a:lnSpc>
                <a:spcPts val="5300"/>
              </a:lnSpc>
            </a:pPr>
            <a:r>
              <a:rPr lang="en-US" sz="2800" b="1" u="sng" dirty="0">
                <a:solidFill>
                  <a:srgbClr val="1F7135"/>
                </a:solidFill>
                <a:latin typeface="Lora" pitchFamily="34" charset="0"/>
                <a:ea typeface="Lora" pitchFamily="34" charset="-122"/>
                <a:cs typeface="Lora" pitchFamily="34" charset="-120"/>
              </a:rPr>
              <a:t>Phased wise Implementation Timeline</a:t>
            </a:r>
          </a:p>
          <a:p>
            <a:pPr>
              <a:lnSpc>
                <a:spcPts val="5300"/>
              </a:lnSpc>
            </a:pPr>
            <a:endParaRPr lang="en-US" sz="2800" b="1" u="sng" dirty="0">
              <a:solidFill>
                <a:srgbClr val="1F7135"/>
              </a:solidFill>
              <a:latin typeface="Lora" pitchFamily="34" charset="0"/>
            </a:endParaRPr>
          </a:p>
          <a:p>
            <a:pPr>
              <a:lnSpc>
                <a:spcPts val="5300"/>
              </a:lnSpc>
            </a:pPr>
            <a:endParaRPr lang="en-US" sz="2800" u="sng" dirty="0"/>
          </a:p>
        </p:txBody>
      </p:sp>
    </p:spTree>
    <p:extLst>
      <p:ext uri="{BB962C8B-B14F-4D97-AF65-F5344CB8AC3E}">
        <p14:creationId xmlns:p14="http://schemas.microsoft.com/office/powerpoint/2010/main" val="184746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10145-581E-4CD2-9DDE-27E6AC82ABB5}"/>
              </a:ext>
            </a:extLst>
          </p:cNvPr>
          <p:cNvPicPr>
            <a:picLocks noChangeAspect="1"/>
          </p:cNvPicPr>
          <p:nvPr/>
        </p:nvPicPr>
        <p:blipFill>
          <a:blip r:embed="rId2"/>
          <a:stretch>
            <a:fillRect/>
          </a:stretch>
        </p:blipFill>
        <p:spPr>
          <a:xfrm>
            <a:off x="382537" y="185530"/>
            <a:ext cx="13167360" cy="785853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0D02C2B-BAA2-463B-A37F-B1AF734592C5}"/>
                  </a:ext>
                </a:extLst>
              </p14:cNvPr>
              <p14:cNvContentPartPr/>
              <p14:nvPr/>
            </p14:nvContentPartPr>
            <p14:xfrm>
              <a:off x="7727953" y="2799026"/>
              <a:ext cx="435240" cy="22680"/>
            </p14:xfrm>
          </p:contentPart>
        </mc:Choice>
        <mc:Fallback xmlns="">
          <p:pic>
            <p:nvPicPr>
              <p:cNvPr id="6" name="Ink 5">
                <a:extLst>
                  <a:ext uri="{FF2B5EF4-FFF2-40B4-BE49-F238E27FC236}">
                    <a16:creationId xmlns:a16="http://schemas.microsoft.com/office/drawing/2014/main" id="{30D02C2B-BAA2-463B-A37F-B1AF734592C5}"/>
                  </a:ext>
                </a:extLst>
              </p:cNvPr>
              <p:cNvPicPr/>
              <p:nvPr/>
            </p:nvPicPr>
            <p:blipFill>
              <a:blip r:embed="rId4"/>
              <a:stretch>
                <a:fillRect/>
              </a:stretch>
            </p:blipFill>
            <p:spPr>
              <a:xfrm>
                <a:off x="7718953" y="2790026"/>
                <a:ext cx="452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718C535-9BA9-4570-AB52-C997533CA943}"/>
                  </a:ext>
                </a:extLst>
              </p14:cNvPr>
              <p14:cNvContentPartPr/>
              <p14:nvPr/>
            </p14:nvContentPartPr>
            <p14:xfrm>
              <a:off x="7159153" y="5447186"/>
              <a:ext cx="702720" cy="39600"/>
            </p14:xfrm>
          </p:contentPart>
        </mc:Choice>
        <mc:Fallback xmlns="">
          <p:pic>
            <p:nvPicPr>
              <p:cNvPr id="7" name="Ink 6">
                <a:extLst>
                  <a:ext uri="{FF2B5EF4-FFF2-40B4-BE49-F238E27FC236}">
                    <a16:creationId xmlns:a16="http://schemas.microsoft.com/office/drawing/2014/main" id="{0718C535-9BA9-4570-AB52-C997533CA943}"/>
                  </a:ext>
                </a:extLst>
              </p:cNvPr>
              <p:cNvPicPr/>
              <p:nvPr/>
            </p:nvPicPr>
            <p:blipFill>
              <a:blip r:embed="rId6"/>
              <a:stretch>
                <a:fillRect/>
              </a:stretch>
            </p:blipFill>
            <p:spPr>
              <a:xfrm>
                <a:off x="7150153" y="5438186"/>
                <a:ext cx="720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DCBA987-6514-4CE4-9036-9377840D671B}"/>
                  </a:ext>
                </a:extLst>
              </p14:cNvPr>
              <p14:cNvContentPartPr/>
              <p14:nvPr/>
            </p14:nvContentPartPr>
            <p14:xfrm>
              <a:off x="7248433" y="6496226"/>
              <a:ext cx="669240" cy="30600"/>
            </p14:xfrm>
          </p:contentPart>
        </mc:Choice>
        <mc:Fallback xmlns="">
          <p:pic>
            <p:nvPicPr>
              <p:cNvPr id="8" name="Ink 7">
                <a:extLst>
                  <a:ext uri="{FF2B5EF4-FFF2-40B4-BE49-F238E27FC236}">
                    <a16:creationId xmlns:a16="http://schemas.microsoft.com/office/drawing/2014/main" id="{CDCBA987-6514-4CE4-9036-9377840D671B}"/>
                  </a:ext>
                </a:extLst>
              </p:cNvPr>
              <p:cNvPicPr/>
              <p:nvPr/>
            </p:nvPicPr>
            <p:blipFill>
              <a:blip r:embed="rId8"/>
              <a:stretch>
                <a:fillRect/>
              </a:stretch>
            </p:blipFill>
            <p:spPr>
              <a:xfrm>
                <a:off x="7239433" y="6487226"/>
                <a:ext cx="68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E825E42-6FC1-4766-941C-7A409C6E46D8}"/>
                  </a:ext>
                </a:extLst>
              </p14:cNvPr>
              <p14:cNvContentPartPr/>
              <p14:nvPr/>
            </p14:nvContentPartPr>
            <p14:xfrm>
              <a:off x="7192633" y="7259426"/>
              <a:ext cx="702720" cy="25920"/>
            </p14:xfrm>
          </p:contentPart>
        </mc:Choice>
        <mc:Fallback xmlns="">
          <p:pic>
            <p:nvPicPr>
              <p:cNvPr id="9" name="Ink 8">
                <a:extLst>
                  <a:ext uri="{FF2B5EF4-FFF2-40B4-BE49-F238E27FC236}">
                    <a16:creationId xmlns:a16="http://schemas.microsoft.com/office/drawing/2014/main" id="{EE825E42-6FC1-4766-941C-7A409C6E46D8}"/>
                  </a:ext>
                </a:extLst>
              </p:cNvPr>
              <p:cNvPicPr/>
              <p:nvPr/>
            </p:nvPicPr>
            <p:blipFill>
              <a:blip r:embed="rId10"/>
              <a:stretch>
                <a:fillRect/>
              </a:stretch>
            </p:blipFill>
            <p:spPr>
              <a:xfrm>
                <a:off x="7183633" y="7250426"/>
                <a:ext cx="720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9916B16-F33A-4183-B2B5-7D07009E4846}"/>
                  </a:ext>
                </a:extLst>
              </p14:cNvPr>
              <p14:cNvContentPartPr/>
              <p14:nvPr/>
            </p14:nvContentPartPr>
            <p14:xfrm>
              <a:off x="5207593" y="7772426"/>
              <a:ext cx="502200" cy="360"/>
            </p14:xfrm>
          </p:contentPart>
        </mc:Choice>
        <mc:Fallback xmlns="">
          <p:pic>
            <p:nvPicPr>
              <p:cNvPr id="10" name="Ink 9">
                <a:extLst>
                  <a:ext uri="{FF2B5EF4-FFF2-40B4-BE49-F238E27FC236}">
                    <a16:creationId xmlns:a16="http://schemas.microsoft.com/office/drawing/2014/main" id="{59916B16-F33A-4183-B2B5-7D07009E4846}"/>
                  </a:ext>
                </a:extLst>
              </p:cNvPr>
              <p:cNvPicPr/>
              <p:nvPr/>
            </p:nvPicPr>
            <p:blipFill>
              <a:blip r:embed="rId12"/>
              <a:stretch>
                <a:fillRect/>
              </a:stretch>
            </p:blipFill>
            <p:spPr>
              <a:xfrm>
                <a:off x="5198593" y="7763426"/>
                <a:ext cx="519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a:extLst>
                  <a:ext uri="{FF2B5EF4-FFF2-40B4-BE49-F238E27FC236}">
                    <a16:creationId xmlns:a16="http://schemas.microsoft.com/office/drawing/2014/main" id="{98EAA78E-377E-4F61-8F79-887EE5DDF3BD}"/>
                  </a:ext>
                </a:extLst>
              </p14:cNvPr>
              <p14:cNvContentPartPr/>
              <p14:nvPr/>
            </p14:nvContentPartPr>
            <p14:xfrm>
              <a:off x="5330471" y="3782275"/>
              <a:ext cx="360" cy="360"/>
            </p14:xfrm>
          </p:contentPart>
        </mc:Choice>
        <mc:Fallback xmlns="">
          <p:pic>
            <p:nvPicPr>
              <p:cNvPr id="4" name="Ink 3">
                <a:extLst>
                  <a:ext uri="{FF2B5EF4-FFF2-40B4-BE49-F238E27FC236}">
                    <a16:creationId xmlns:a16="http://schemas.microsoft.com/office/drawing/2014/main" id="{98EAA78E-377E-4F61-8F79-887EE5DDF3BD}"/>
                  </a:ext>
                </a:extLst>
              </p:cNvPr>
              <p:cNvPicPr/>
              <p:nvPr/>
            </p:nvPicPr>
            <p:blipFill>
              <a:blip r:embed="rId14"/>
              <a:stretch>
                <a:fillRect/>
              </a:stretch>
            </p:blipFill>
            <p:spPr>
              <a:xfrm>
                <a:off x="5324351" y="37761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FBA9122-4E32-4F5E-B755-85A727B93A61}"/>
                  </a:ext>
                </a:extLst>
              </p14:cNvPr>
              <p14:cNvContentPartPr/>
              <p14:nvPr/>
            </p14:nvContentPartPr>
            <p14:xfrm>
              <a:off x="5289071" y="4207435"/>
              <a:ext cx="852480" cy="42840"/>
            </p14:xfrm>
          </p:contentPart>
        </mc:Choice>
        <mc:Fallback xmlns="">
          <p:pic>
            <p:nvPicPr>
              <p:cNvPr id="13" name="Ink 12">
                <a:extLst>
                  <a:ext uri="{FF2B5EF4-FFF2-40B4-BE49-F238E27FC236}">
                    <a16:creationId xmlns:a16="http://schemas.microsoft.com/office/drawing/2014/main" id="{3FBA9122-4E32-4F5E-B755-85A727B93A61}"/>
                  </a:ext>
                </a:extLst>
              </p:cNvPr>
              <p:cNvPicPr/>
              <p:nvPr/>
            </p:nvPicPr>
            <p:blipFill>
              <a:blip r:embed="rId16"/>
              <a:stretch>
                <a:fillRect/>
              </a:stretch>
            </p:blipFill>
            <p:spPr>
              <a:xfrm>
                <a:off x="5280071" y="4198435"/>
                <a:ext cx="870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B246F489-61D0-4F2D-A6AF-606F94B6762F}"/>
                  </a:ext>
                </a:extLst>
              </p14:cNvPr>
              <p14:cNvContentPartPr/>
              <p14:nvPr/>
            </p14:nvContentPartPr>
            <p14:xfrm>
              <a:off x="8281391" y="4526395"/>
              <a:ext cx="738360" cy="46080"/>
            </p14:xfrm>
          </p:contentPart>
        </mc:Choice>
        <mc:Fallback xmlns="">
          <p:pic>
            <p:nvPicPr>
              <p:cNvPr id="14" name="Ink 13">
                <a:extLst>
                  <a:ext uri="{FF2B5EF4-FFF2-40B4-BE49-F238E27FC236}">
                    <a16:creationId xmlns:a16="http://schemas.microsoft.com/office/drawing/2014/main" id="{B246F489-61D0-4F2D-A6AF-606F94B6762F}"/>
                  </a:ext>
                </a:extLst>
              </p:cNvPr>
              <p:cNvPicPr/>
              <p:nvPr/>
            </p:nvPicPr>
            <p:blipFill>
              <a:blip r:embed="rId18"/>
              <a:stretch>
                <a:fillRect/>
              </a:stretch>
            </p:blipFill>
            <p:spPr>
              <a:xfrm>
                <a:off x="8272391" y="4517395"/>
                <a:ext cx="756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64AF809C-E24D-4067-97AD-98727B94A0A9}"/>
                  </a:ext>
                </a:extLst>
              </p14:cNvPr>
              <p14:cNvContentPartPr/>
              <p14:nvPr/>
            </p14:nvContentPartPr>
            <p14:xfrm>
              <a:off x="3221231" y="4675795"/>
              <a:ext cx="1122480" cy="61200"/>
            </p14:xfrm>
          </p:contentPart>
        </mc:Choice>
        <mc:Fallback xmlns="">
          <p:pic>
            <p:nvPicPr>
              <p:cNvPr id="15" name="Ink 14">
                <a:extLst>
                  <a:ext uri="{FF2B5EF4-FFF2-40B4-BE49-F238E27FC236}">
                    <a16:creationId xmlns:a16="http://schemas.microsoft.com/office/drawing/2014/main" id="{64AF809C-E24D-4067-97AD-98727B94A0A9}"/>
                  </a:ext>
                </a:extLst>
              </p:cNvPr>
              <p:cNvPicPr/>
              <p:nvPr/>
            </p:nvPicPr>
            <p:blipFill>
              <a:blip r:embed="rId20"/>
              <a:stretch>
                <a:fillRect/>
              </a:stretch>
            </p:blipFill>
            <p:spPr>
              <a:xfrm>
                <a:off x="3212231" y="4666795"/>
                <a:ext cx="1140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2B071F4A-E21E-4A6C-8D3F-CFE9A5114504}"/>
                  </a:ext>
                </a:extLst>
              </p14:cNvPr>
              <p14:cNvContentPartPr/>
              <p14:nvPr/>
            </p14:nvContentPartPr>
            <p14:xfrm>
              <a:off x="5766791" y="5600635"/>
              <a:ext cx="1101960" cy="360"/>
            </p14:xfrm>
          </p:contentPart>
        </mc:Choice>
        <mc:Fallback xmlns="">
          <p:pic>
            <p:nvPicPr>
              <p:cNvPr id="16" name="Ink 15">
                <a:extLst>
                  <a:ext uri="{FF2B5EF4-FFF2-40B4-BE49-F238E27FC236}">
                    <a16:creationId xmlns:a16="http://schemas.microsoft.com/office/drawing/2014/main" id="{2B071F4A-E21E-4A6C-8D3F-CFE9A5114504}"/>
                  </a:ext>
                </a:extLst>
              </p:cNvPr>
              <p:cNvPicPr/>
              <p:nvPr/>
            </p:nvPicPr>
            <p:blipFill>
              <a:blip r:embed="rId22"/>
              <a:stretch>
                <a:fillRect/>
              </a:stretch>
            </p:blipFill>
            <p:spPr>
              <a:xfrm>
                <a:off x="5757791" y="5591635"/>
                <a:ext cx="1119600" cy="18000"/>
              </a:xfrm>
              <a:prstGeom prst="rect">
                <a:avLst/>
              </a:prstGeom>
            </p:spPr>
          </p:pic>
        </mc:Fallback>
      </mc:AlternateContent>
      <p:sp>
        <p:nvSpPr>
          <p:cNvPr id="17" name="TextBox 16">
            <a:extLst>
              <a:ext uri="{FF2B5EF4-FFF2-40B4-BE49-F238E27FC236}">
                <a16:creationId xmlns:a16="http://schemas.microsoft.com/office/drawing/2014/main" id="{5CBEAB98-3E22-4287-BDAD-62DDF6EB36A1}"/>
              </a:ext>
            </a:extLst>
          </p:cNvPr>
          <p:cNvSpPr txBox="1"/>
          <p:nvPr/>
        </p:nvSpPr>
        <p:spPr>
          <a:xfrm>
            <a:off x="12136582" y="3597969"/>
            <a:ext cx="1153031" cy="369332"/>
          </a:xfrm>
          <a:prstGeom prst="rect">
            <a:avLst/>
          </a:prstGeom>
          <a:noFill/>
        </p:spPr>
        <p:txBody>
          <a:bodyPr wrap="square" rtlCol="0">
            <a:spAutoFit/>
          </a:bodyPr>
          <a:lstStyle/>
          <a:p>
            <a:r>
              <a:rPr lang="en-US" dirty="0"/>
              <a:t>Company </a:t>
            </a:r>
            <a:endParaRPr lang="en-IN" dirty="0"/>
          </a:p>
        </p:txBody>
      </p:sp>
      <mc:AlternateContent xmlns:mc="http://schemas.openxmlformats.org/markup-compatibility/2006" xmlns:p14="http://schemas.microsoft.com/office/powerpoint/2010/main">
        <mc:Choice Requires="p14">
          <p:contentPart p14:bwMode="auto" r:id="rId23">
            <p14:nvContentPartPr>
              <p14:cNvPr id="2" name="Ink 1">
                <a:extLst>
                  <a:ext uri="{FF2B5EF4-FFF2-40B4-BE49-F238E27FC236}">
                    <a16:creationId xmlns:a16="http://schemas.microsoft.com/office/drawing/2014/main" id="{101A584D-FEB8-4DAC-AC3C-3F78DACA6141}"/>
                  </a:ext>
                </a:extLst>
              </p14:cNvPr>
              <p14:cNvContentPartPr/>
              <p14:nvPr/>
            </p14:nvContentPartPr>
            <p14:xfrm>
              <a:off x="7512791" y="5588755"/>
              <a:ext cx="883440" cy="21960"/>
            </p14:xfrm>
          </p:contentPart>
        </mc:Choice>
        <mc:Fallback xmlns="">
          <p:pic>
            <p:nvPicPr>
              <p:cNvPr id="2" name="Ink 1">
                <a:extLst>
                  <a:ext uri="{FF2B5EF4-FFF2-40B4-BE49-F238E27FC236}">
                    <a16:creationId xmlns:a16="http://schemas.microsoft.com/office/drawing/2014/main" id="{101A584D-FEB8-4DAC-AC3C-3F78DACA6141}"/>
                  </a:ext>
                </a:extLst>
              </p:cNvPr>
              <p:cNvPicPr/>
              <p:nvPr/>
            </p:nvPicPr>
            <p:blipFill>
              <a:blip r:embed="rId24"/>
              <a:stretch>
                <a:fillRect/>
              </a:stretch>
            </p:blipFill>
            <p:spPr>
              <a:xfrm>
                <a:off x="7503791" y="5579755"/>
                <a:ext cx="901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Ink 4">
                <a:extLst>
                  <a:ext uri="{FF2B5EF4-FFF2-40B4-BE49-F238E27FC236}">
                    <a16:creationId xmlns:a16="http://schemas.microsoft.com/office/drawing/2014/main" id="{5AC41AA8-80E5-4293-84E8-46307C6D2F87}"/>
                  </a:ext>
                </a:extLst>
              </p14:cNvPr>
              <p14:cNvContentPartPr/>
              <p14:nvPr/>
            </p14:nvContentPartPr>
            <p14:xfrm>
              <a:off x="4759151" y="5774515"/>
              <a:ext cx="1247040" cy="40320"/>
            </p14:xfrm>
          </p:contentPart>
        </mc:Choice>
        <mc:Fallback xmlns="">
          <p:pic>
            <p:nvPicPr>
              <p:cNvPr id="5" name="Ink 4">
                <a:extLst>
                  <a:ext uri="{FF2B5EF4-FFF2-40B4-BE49-F238E27FC236}">
                    <a16:creationId xmlns:a16="http://schemas.microsoft.com/office/drawing/2014/main" id="{5AC41AA8-80E5-4293-84E8-46307C6D2F87}"/>
                  </a:ext>
                </a:extLst>
              </p:cNvPr>
              <p:cNvPicPr/>
              <p:nvPr/>
            </p:nvPicPr>
            <p:blipFill>
              <a:blip r:embed="rId26"/>
              <a:stretch>
                <a:fillRect/>
              </a:stretch>
            </p:blipFill>
            <p:spPr>
              <a:xfrm>
                <a:off x="4750151" y="5765515"/>
                <a:ext cx="1264680" cy="57960"/>
              </a:xfrm>
              <a:prstGeom prst="rect">
                <a:avLst/>
              </a:prstGeom>
            </p:spPr>
          </p:pic>
        </mc:Fallback>
      </mc:AlternateContent>
      <p:sp>
        <p:nvSpPr>
          <p:cNvPr id="12" name="TextBox 11">
            <a:extLst>
              <a:ext uri="{FF2B5EF4-FFF2-40B4-BE49-F238E27FC236}">
                <a16:creationId xmlns:a16="http://schemas.microsoft.com/office/drawing/2014/main" id="{20D1443A-F259-43C7-A408-753D4E49BEE8}"/>
              </a:ext>
            </a:extLst>
          </p:cNvPr>
          <p:cNvSpPr txBox="1"/>
          <p:nvPr/>
        </p:nvSpPr>
        <p:spPr>
          <a:xfrm>
            <a:off x="11668992" y="2047009"/>
            <a:ext cx="1620622" cy="646331"/>
          </a:xfrm>
          <a:prstGeom prst="rect">
            <a:avLst/>
          </a:prstGeom>
          <a:noFill/>
        </p:spPr>
        <p:txBody>
          <a:bodyPr wrap="square" rtlCol="0">
            <a:spAutoFit/>
          </a:bodyPr>
          <a:lstStyle/>
          <a:p>
            <a:r>
              <a:rPr lang="en-US" dirty="0"/>
              <a:t>Meaning of statutory audit </a:t>
            </a:r>
            <a:endParaRPr lang="en-IN" dirty="0"/>
          </a:p>
        </p:txBody>
      </p:sp>
    </p:spTree>
    <p:extLst>
      <p:ext uri="{BB962C8B-B14F-4D97-AF65-F5344CB8AC3E}">
        <p14:creationId xmlns:p14="http://schemas.microsoft.com/office/powerpoint/2010/main" val="3761175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1968</Words>
  <Application>Microsoft Office PowerPoint</Application>
  <PresentationFormat>Custom</PresentationFormat>
  <Paragraphs>237</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Source Sans 3</vt:lpstr>
      <vt:lpstr>Wingdings</vt:lpstr>
      <vt:lpstr>Calibri</vt:lpstr>
      <vt:lpstr>Arial</vt:lpstr>
      <vt:lpstr>Lora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K3</dc:creator>
  <cp:lastModifiedBy>samir</cp:lastModifiedBy>
  <cp:revision>79</cp:revision>
  <dcterms:created xsi:type="dcterms:W3CDTF">2025-08-11T10:25:45Z</dcterms:created>
  <dcterms:modified xsi:type="dcterms:W3CDTF">2026-01-10T14:05:35Z</dcterms:modified>
</cp:coreProperties>
</file>