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1001" r:id="rId9"/>
    <p:sldId id="264" r:id="rId10"/>
    <p:sldId id="265" r:id="rId11"/>
    <p:sldId id="1002" r:id="rId12"/>
  </p:sldIdLst>
  <p:sldSz cx="14630400" cy="8229600"/>
  <p:notesSz cx="8229600" cy="14630400"/>
  <p:embeddedFontLst>
    <p:embeddedFont>
      <p:font typeface="Barlow Bold" pitchFamily="2" charset="77"/>
      <p:bold r:id="rId14"/>
    </p:embeddedFont>
    <p:embeddedFont>
      <p:font typeface="Calibri" panose="020F0502020204030204" pitchFamily="34" charset="0"/>
      <p:regular r:id="rId15"/>
      <p:bold r:id="rId16"/>
      <p:italic r:id="rId17"/>
      <p:boldItalic r:id="rId18"/>
    </p:embeddedFont>
    <p:embeddedFont>
      <p:font typeface="Inter" panose="020B0604020202020204" pitchFamily="34" charset="0"/>
      <p:regular r:id="rId19"/>
    </p:embeddedFont>
    <p:embeddedFont>
      <p:font typeface="Montserrat" pitchFamily="2" charset="77"/>
      <p:regular r:id="rId20"/>
      <p:bold r:id="rId21"/>
      <p:italic r:id="rId22"/>
      <p:boldItalic r:id="rId23"/>
    </p:embeddedFont>
    <p:embeddedFont>
      <p:font typeface="Tahoma" panose="020B0604030504040204"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0"/>
  </p:normalViewPr>
  <p:slideViewPr>
    <p:cSldViewPr snapToGrid="0" snapToObjects="1">
      <p:cViewPr varScale="1">
        <p:scale>
          <a:sx n="97" d="100"/>
          <a:sy n="97" d="100"/>
        </p:scale>
        <p:origin x="4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65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4" name="Text 1"/>
          <p:cNvSpPr/>
          <p:nvPr/>
        </p:nvSpPr>
        <p:spPr>
          <a:xfrm>
            <a:off x="5868238" y="3406390"/>
            <a:ext cx="8626196" cy="1670315"/>
          </a:xfrm>
          <a:prstGeom prst="rect">
            <a:avLst/>
          </a:prstGeom>
          <a:noFill/>
          <a:ln/>
        </p:spPr>
        <p:txBody>
          <a:bodyPr wrap="square" lIns="0" tIns="0" rIns="0" bIns="0" rtlCol="0" anchor="t"/>
          <a:lstStyle/>
          <a:p>
            <a:pPr marL="0" indent="0" algn="l">
              <a:lnSpc>
                <a:spcPts val="5850"/>
              </a:lnSpc>
              <a:buNone/>
            </a:pPr>
            <a:r>
              <a:rPr lang="en-US" sz="4600" b="1" dirty="0">
                <a:solidFill>
                  <a:srgbClr val="000000"/>
                </a:solidFill>
                <a:latin typeface="Petrona Bold" pitchFamily="34" charset="0"/>
                <a:ea typeface="Petrona Bold" pitchFamily="34" charset="-122"/>
                <a:cs typeface="Petrona Bold" pitchFamily="34" charset="-120"/>
              </a:rPr>
              <a:t>Compliance with Ethical Standards</a:t>
            </a:r>
            <a:endParaRPr lang="en-US" sz="4600" dirty="0"/>
          </a:p>
        </p:txBody>
      </p:sp>
      <p:sp>
        <p:nvSpPr>
          <p:cNvPr id="6" name="TextBox 5">
            <a:extLst>
              <a:ext uri="{FF2B5EF4-FFF2-40B4-BE49-F238E27FC236}">
                <a16:creationId xmlns:a16="http://schemas.microsoft.com/office/drawing/2014/main" id="{832980E2-8EF5-4038-AAC1-7391268F33EA}"/>
              </a:ext>
            </a:extLst>
          </p:cNvPr>
          <p:cNvSpPr txBox="1"/>
          <p:nvPr/>
        </p:nvSpPr>
        <p:spPr>
          <a:xfrm>
            <a:off x="6601767" y="249378"/>
            <a:ext cx="7315200" cy="1169551"/>
          </a:xfrm>
          <a:prstGeom prst="rect">
            <a:avLst/>
          </a:prstGeom>
          <a:noFill/>
        </p:spPr>
        <p:txBody>
          <a:bodyPr wrap="square">
            <a:spAutoFit/>
          </a:bodyPr>
          <a:lstStyle/>
          <a:p>
            <a:pPr algn="ctr"/>
            <a:r>
              <a:rPr lang="en-US" sz="3500" b="1" dirty="0">
                <a:ln w="3175" cmpd="sng">
                  <a:noFill/>
                </a:ln>
                <a:solidFill>
                  <a:srgbClr val="00B0F0"/>
                </a:solidFill>
                <a:latin typeface="Petrona Bold"/>
                <a:ea typeface="Tahoma" panose="020B0604030504040204" pitchFamily="34" charset="0"/>
                <a:cs typeface="Tahoma" panose="020B0604030504040204" pitchFamily="34" charset="0"/>
              </a:rPr>
              <a:t>One Day Training Program for </a:t>
            </a:r>
          </a:p>
          <a:p>
            <a:pPr algn="ctr"/>
            <a:r>
              <a:rPr lang="en-US" sz="3500" b="1" dirty="0">
                <a:ln w="3175" cmpd="sng">
                  <a:noFill/>
                </a:ln>
                <a:solidFill>
                  <a:srgbClr val="00B0F0"/>
                </a:solidFill>
                <a:latin typeface="Petrona Bold"/>
                <a:ea typeface="Tahoma" panose="020B0604030504040204" pitchFamily="34" charset="0"/>
                <a:cs typeface="Tahoma" panose="020B0604030504040204" pitchFamily="34" charset="0"/>
              </a:rPr>
              <a:t>Peer Reviewers</a:t>
            </a:r>
          </a:p>
        </p:txBody>
      </p:sp>
      <p:sp>
        <p:nvSpPr>
          <p:cNvPr id="7" name="TextBox 6">
            <a:extLst>
              <a:ext uri="{FF2B5EF4-FFF2-40B4-BE49-F238E27FC236}">
                <a16:creationId xmlns:a16="http://schemas.microsoft.com/office/drawing/2014/main" id="{8F397258-01FD-4878-B3D4-F3258FF028EB}"/>
              </a:ext>
            </a:extLst>
          </p:cNvPr>
          <p:cNvSpPr txBox="1"/>
          <p:nvPr/>
        </p:nvSpPr>
        <p:spPr>
          <a:xfrm>
            <a:off x="6380674" y="1488744"/>
            <a:ext cx="8249726" cy="1015663"/>
          </a:xfrm>
          <a:prstGeom prst="rect">
            <a:avLst/>
          </a:prstGeom>
          <a:noFill/>
        </p:spPr>
        <p:txBody>
          <a:bodyPr wrap="square">
            <a:spAutoFit/>
          </a:bodyPr>
          <a:lstStyle/>
          <a:p>
            <a:r>
              <a:rPr lang="en-US" sz="2000" b="1" dirty="0" err="1">
                <a:solidFill>
                  <a:srgbClr val="C00000"/>
                </a:solidFill>
                <a:latin typeface="Tahoma" panose="020B0604030504040204" pitchFamily="34" charset="0"/>
                <a:ea typeface="Tahoma" panose="020B0604030504040204" pitchFamily="34" charset="0"/>
                <a:cs typeface="Tahoma" panose="020B0604030504040204" pitchFamily="34" charset="0"/>
              </a:rPr>
              <a:t>Organised</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 by Peer Review Board of ICAI</a:t>
            </a:r>
            <a:b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hosted by Vasai Branch of Western India Regional Council of ICAI</a:t>
            </a:r>
            <a:endParaRPr lang="en-IN" sz="2000" dirty="0">
              <a:solidFill>
                <a:srgbClr val="C00000"/>
              </a:solidFill>
            </a:endParaRPr>
          </a:p>
        </p:txBody>
      </p:sp>
      <p:sp>
        <p:nvSpPr>
          <p:cNvPr id="8" name="Text 4">
            <a:extLst>
              <a:ext uri="{FF2B5EF4-FFF2-40B4-BE49-F238E27FC236}">
                <a16:creationId xmlns:a16="http://schemas.microsoft.com/office/drawing/2014/main" id="{7330F17C-EB91-4329-9E36-88F1A956CC4A}"/>
              </a:ext>
            </a:extLst>
          </p:cNvPr>
          <p:cNvSpPr/>
          <p:nvPr/>
        </p:nvSpPr>
        <p:spPr>
          <a:xfrm>
            <a:off x="5681266" y="7214716"/>
            <a:ext cx="4326892" cy="743579"/>
          </a:xfrm>
          <a:prstGeom prst="rect">
            <a:avLst/>
          </a:prstGeom>
          <a:noFill/>
          <a:ln/>
        </p:spPr>
        <p:txBody>
          <a:bodyPr wrap="none" lIns="0" tIns="0" rIns="0" bIns="0" rtlCol="0" anchor="t"/>
          <a:lstStyle/>
          <a:p>
            <a:pPr marL="0" indent="0" algn="just">
              <a:lnSpc>
                <a:spcPts val="3100"/>
              </a:lnSpc>
              <a:buNone/>
            </a:pPr>
            <a:r>
              <a:rPr lang="en-US" sz="2500" b="1" dirty="0">
                <a:solidFill>
                  <a:srgbClr val="00B0F0"/>
                </a:solidFill>
                <a:latin typeface="Petrona Bold"/>
                <a:ea typeface="Inter Bold" pitchFamily="34" charset="-122"/>
                <a:cs typeface="Inter Bold" pitchFamily="34" charset="-120"/>
              </a:rPr>
              <a:t>Presented by CA Shweta Jain</a:t>
            </a:r>
          </a:p>
          <a:p>
            <a:pPr marL="0" indent="0" algn="just">
              <a:lnSpc>
                <a:spcPts val="3100"/>
              </a:lnSpc>
              <a:buNone/>
            </a:pPr>
            <a:r>
              <a:rPr lang="en-US" sz="2500" b="1" dirty="0">
                <a:solidFill>
                  <a:srgbClr val="00B0F0"/>
                </a:solidFill>
                <a:latin typeface="Petrona Bold"/>
                <a:ea typeface="Inter Bold" pitchFamily="34" charset="-122"/>
                <a:cs typeface="Inter Bold" pitchFamily="34" charset="-120"/>
              </a:rPr>
              <a:t>15-03-2026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0285" y="476369"/>
            <a:ext cx="7936230" cy="1135142"/>
          </a:xfrm>
          <a:prstGeom prst="rect">
            <a:avLst/>
          </a:prstGeom>
          <a:noFill/>
          <a:ln/>
        </p:spPr>
        <p:txBody>
          <a:bodyPr wrap="square" lIns="0" tIns="0" rIns="0" bIns="0" rtlCol="0" anchor="t"/>
          <a:lstStyle/>
          <a:p>
            <a:pPr marL="0" indent="0" algn="l">
              <a:lnSpc>
                <a:spcPts val="4450"/>
              </a:lnSpc>
              <a:buNone/>
            </a:pPr>
            <a:r>
              <a:rPr lang="en-US" sz="3550" b="1" dirty="0">
                <a:solidFill>
                  <a:srgbClr val="7068F4"/>
                </a:solidFill>
                <a:latin typeface="Barlow Bold" pitchFamily="34" charset="0"/>
                <a:ea typeface="Barlow Bold" pitchFamily="34" charset="-122"/>
                <a:cs typeface="Barlow Bold" pitchFamily="34" charset="-120"/>
              </a:rPr>
              <a:t>Maintaining Ethical Vigilance: A Continuous Process</a:t>
            </a:r>
            <a:endParaRPr lang="en-US" sz="3550" dirty="0"/>
          </a:p>
        </p:txBody>
      </p:sp>
      <p:pic>
        <p:nvPicPr>
          <p:cNvPr id="4" name="Image 1" descr="preencoded.png"/>
          <p:cNvPicPr>
            <a:picLocks noChangeAspect="1"/>
          </p:cNvPicPr>
          <p:nvPr/>
        </p:nvPicPr>
        <p:blipFill>
          <a:blip r:embed="rId4"/>
          <a:stretch>
            <a:fillRect/>
          </a:stretch>
        </p:blipFill>
        <p:spPr>
          <a:xfrm>
            <a:off x="6090285" y="1870234"/>
            <a:ext cx="862608" cy="1284208"/>
          </a:xfrm>
          <a:prstGeom prst="rect">
            <a:avLst/>
          </a:prstGeom>
        </p:spPr>
      </p:pic>
      <p:sp>
        <p:nvSpPr>
          <p:cNvPr id="5" name="Text 1"/>
          <p:cNvSpPr/>
          <p:nvPr/>
        </p:nvSpPr>
        <p:spPr>
          <a:xfrm>
            <a:off x="7211616" y="2042755"/>
            <a:ext cx="2270284" cy="28372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Ongoing Training</a:t>
            </a:r>
            <a:endParaRPr lang="en-US" sz="1750" dirty="0"/>
          </a:p>
        </p:txBody>
      </p:sp>
      <p:sp>
        <p:nvSpPr>
          <p:cNvPr id="6" name="Text 2"/>
          <p:cNvSpPr/>
          <p:nvPr/>
        </p:nvSpPr>
        <p:spPr>
          <a:xfrm>
            <a:off x="7211616" y="2429947"/>
            <a:ext cx="6814899" cy="551974"/>
          </a:xfrm>
          <a:prstGeom prst="rect">
            <a:avLst/>
          </a:prstGeom>
          <a:noFill/>
          <a:ln/>
        </p:spPr>
        <p:txBody>
          <a:bodyPr wrap="squar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Regular ethics awareness programs reinforce proper practices and update peers with evolving standards.</a:t>
            </a:r>
            <a:endParaRPr lang="en-US" sz="1350" dirty="0"/>
          </a:p>
        </p:txBody>
      </p:sp>
      <p:pic>
        <p:nvPicPr>
          <p:cNvPr id="7" name="Image 2" descr="preencoded.png"/>
          <p:cNvPicPr>
            <a:picLocks noChangeAspect="1"/>
          </p:cNvPicPr>
          <p:nvPr/>
        </p:nvPicPr>
        <p:blipFill>
          <a:blip r:embed="rId5"/>
          <a:stretch>
            <a:fillRect/>
          </a:stretch>
        </p:blipFill>
        <p:spPr>
          <a:xfrm>
            <a:off x="6090285" y="3154442"/>
            <a:ext cx="862608" cy="1284208"/>
          </a:xfrm>
          <a:prstGeom prst="rect">
            <a:avLst/>
          </a:prstGeom>
        </p:spPr>
      </p:pic>
      <p:sp>
        <p:nvSpPr>
          <p:cNvPr id="8" name="Text 3"/>
          <p:cNvSpPr/>
          <p:nvPr/>
        </p:nvSpPr>
        <p:spPr>
          <a:xfrm>
            <a:off x="7211616" y="3326963"/>
            <a:ext cx="2270284" cy="28372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Culture of Ethics</a:t>
            </a:r>
            <a:endParaRPr lang="en-US" sz="1750" dirty="0"/>
          </a:p>
        </p:txBody>
      </p:sp>
      <p:sp>
        <p:nvSpPr>
          <p:cNvPr id="9" name="Text 4"/>
          <p:cNvSpPr/>
          <p:nvPr/>
        </p:nvSpPr>
        <p:spPr>
          <a:xfrm>
            <a:off x="7211616" y="3714155"/>
            <a:ext cx="6814899" cy="551974"/>
          </a:xfrm>
          <a:prstGeom prst="rect">
            <a:avLst/>
          </a:prstGeom>
          <a:noFill/>
          <a:ln/>
        </p:spPr>
        <p:txBody>
          <a:bodyPr wrap="squar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Instill organizational values emphasizing integrity and responsibility across all levels.</a:t>
            </a:r>
            <a:endParaRPr lang="en-US" sz="1350" dirty="0"/>
          </a:p>
        </p:txBody>
      </p:sp>
      <p:pic>
        <p:nvPicPr>
          <p:cNvPr id="10" name="Image 3" descr="preencoded.png"/>
          <p:cNvPicPr>
            <a:picLocks noChangeAspect="1"/>
          </p:cNvPicPr>
          <p:nvPr/>
        </p:nvPicPr>
        <p:blipFill>
          <a:blip r:embed="rId6"/>
          <a:stretch>
            <a:fillRect/>
          </a:stretch>
        </p:blipFill>
        <p:spPr>
          <a:xfrm>
            <a:off x="6090285" y="4438650"/>
            <a:ext cx="862608" cy="1284208"/>
          </a:xfrm>
          <a:prstGeom prst="rect">
            <a:avLst/>
          </a:prstGeom>
        </p:spPr>
      </p:pic>
      <p:sp>
        <p:nvSpPr>
          <p:cNvPr id="11" name="Text 5"/>
          <p:cNvSpPr/>
          <p:nvPr/>
        </p:nvSpPr>
        <p:spPr>
          <a:xfrm>
            <a:off x="7211616" y="4611172"/>
            <a:ext cx="2270284" cy="28372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Procedure Updates</a:t>
            </a:r>
            <a:endParaRPr lang="en-US" sz="1750" dirty="0"/>
          </a:p>
        </p:txBody>
      </p:sp>
      <p:sp>
        <p:nvSpPr>
          <p:cNvPr id="12" name="Text 6"/>
          <p:cNvSpPr/>
          <p:nvPr/>
        </p:nvSpPr>
        <p:spPr>
          <a:xfrm>
            <a:off x="7211616" y="4998363"/>
            <a:ext cx="6814899" cy="551974"/>
          </a:xfrm>
          <a:prstGeom prst="rect">
            <a:avLst/>
          </a:prstGeom>
          <a:noFill/>
          <a:ln/>
        </p:spPr>
        <p:txBody>
          <a:bodyPr wrap="squar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Continuously review and enhance compliance protocols to adapt to new regulations and challenges.</a:t>
            </a:r>
            <a:endParaRPr lang="en-US" sz="1350" dirty="0"/>
          </a:p>
        </p:txBody>
      </p:sp>
      <p:pic>
        <p:nvPicPr>
          <p:cNvPr id="13" name="Image 4" descr="preencoded.png"/>
          <p:cNvPicPr>
            <a:picLocks noChangeAspect="1"/>
          </p:cNvPicPr>
          <p:nvPr/>
        </p:nvPicPr>
        <p:blipFill>
          <a:blip r:embed="rId7"/>
          <a:stretch>
            <a:fillRect/>
          </a:stretch>
        </p:blipFill>
        <p:spPr>
          <a:xfrm>
            <a:off x="6090285" y="5722858"/>
            <a:ext cx="862608" cy="1284208"/>
          </a:xfrm>
          <a:prstGeom prst="rect">
            <a:avLst/>
          </a:prstGeom>
        </p:spPr>
      </p:pic>
      <p:sp>
        <p:nvSpPr>
          <p:cNvPr id="14" name="Text 7"/>
          <p:cNvSpPr/>
          <p:nvPr/>
        </p:nvSpPr>
        <p:spPr>
          <a:xfrm>
            <a:off x="7211616" y="5895380"/>
            <a:ext cx="2270284" cy="28372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ICAI Guidance</a:t>
            </a:r>
            <a:endParaRPr lang="en-US" sz="1750" dirty="0"/>
          </a:p>
        </p:txBody>
      </p:sp>
      <p:sp>
        <p:nvSpPr>
          <p:cNvPr id="15" name="Text 8"/>
          <p:cNvSpPr/>
          <p:nvPr/>
        </p:nvSpPr>
        <p:spPr>
          <a:xfrm>
            <a:off x="7211616" y="6282571"/>
            <a:ext cx="6814899" cy="551974"/>
          </a:xfrm>
          <a:prstGeom prst="rect">
            <a:avLst/>
          </a:prstGeom>
          <a:noFill/>
          <a:ln/>
        </p:spPr>
        <p:txBody>
          <a:bodyPr wrap="squar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Seek expert counsel from ICAI for interpretation and resolution of complex ethical dilemmas if any.</a:t>
            </a:r>
            <a:endParaRPr lang="en-US" sz="1350" dirty="0"/>
          </a:p>
        </p:txBody>
      </p:sp>
      <p:sp>
        <p:nvSpPr>
          <p:cNvPr id="16" name="Text 9"/>
          <p:cNvSpPr/>
          <p:nvPr/>
        </p:nvSpPr>
        <p:spPr>
          <a:xfrm>
            <a:off x="6090285" y="7201138"/>
            <a:ext cx="7936230" cy="551974"/>
          </a:xfrm>
          <a:prstGeom prst="rect">
            <a:avLst/>
          </a:prstGeom>
          <a:noFill/>
          <a:ln/>
        </p:spPr>
        <p:txBody>
          <a:bodyPr wrap="squar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Ethical commitment is vital for the profession’s long-term success, fostering trust and enhancing the quality of peer reviews in the ICAI framework. </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E35CADFA-68A3-4D7A-BBDC-376F30C203E3}"/>
              </a:ext>
            </a:extLst>
          </p:cNvPr>
          <p:cNvSpPr/>
          <p:nvPr/>
        </p:nvSpPr>
        <p:spPr>
          <a:xfrm>
            <a:off x="11002945" y="2896111"/>
            <a:ext cx="3406391"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Thank You</a:t>
            </a:r>
            <a:endParaRPr lang="en-US" sz="4650" dirty="0"/>
          </a:p>
        </p:txBody>
      </p:sp>
      <p:sp>
        <p:nvSpPr>
          <p:cNvPr id="3" name="Text 1">
            <a:extLst>
              <a:ext uri="{FF2B5EF4-FFF2-40B4-BE49-F238E27FC236}">
                <a16:creationId xmlns:a16="http://schemas.microsoft.com/office/drawing/2014/main" id="{FC87178C-34E4-4424-8A6C-697575DF014C}"/>
              </a:ext>
            </a:extLst>
          </p:cNvPr>
          <p:cNvSpPr/>
          <p:nvPr/>
        </p:nvSpPr>
        <p:spPr>
          <a:xfrm>
            <a:off x="502418" y="6143985"/>
            <a:ext cx="8817057"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CA Shweta Jain</a:t>
            </a:r>
            <a:endParaRPr lang="en-US" sz="1750" dirty="0"/>
          </a:p>
        </p:txBody>
      </p:sp>
      <p:sp>
        <p:nvSpPr>
          <p:cNvPr id="4" name="Text 2">
            <a:extLst>
              <a:ext uri="{FF2B5EF4-FFF2-40B4-BE49-F238E27FC236}">
                <a16:creationId xmlns:a16="http://schemas.microsoft.com/office/drawing/2014/main" id="{44582BE1-0F36-4059-81EC-EF2FCCCC85EA}"/>
              </a:ext>
            </a:extLst>
          </p:cNvPr>
          <p:cNvSpPr/>
          <p:nvPr/>
        </p:nvSpPr>
        <p:spPr>
          <a:xfrm>
            <a:off x="502418" y="6506888"/>
            <a:ext cx="8817057"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B.Com, FCA, DISA, Dip IFRS (ACCA-UK)</a:t>
            </a:r>
            <a:endParaRPr lang="en-US" sz="1750" dirty="0"/>
          </a:p>
        </p:txBody>
      </p:sp>
      <p:sp>
        <p:nvSpPr>
          <p:cNvPr id="5" name="Text 3">
            <a:extLst>
              <a:ext uri="{FF2B5EF4-FFF2-40B4-BE49-F238E27FC236}">
                <a16:creationId xmlns:a16="http://schemas.microsoft.com/office/drawing/2014/main" id="{D7F409C9-C6E7-4BCD-91B1-1A10CE10927E}"/>
              </a:ext>
            </a:extLst>
          </p:cNvPr>
          <p:cNvSpPr/>
          <p:nvPr/>
        </p:nvSpPr>
        <p:spPr>
          <a:xfrm>
            <a:off x="502418" y="6869791"/>
            <a:ext cx="8817057"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Partner, Shweta Jain and Co.</a:t>
            </a:r>
            <a:endParaRPr lang="en-US" sz="1750" dirty="0"/>
          </a:p>
        </p:txBody>
      </p:sp>
      <p:sp>
        <p:nvSpPr>
          <p:cNvPr id="6" name="Shape 4">
            <a:extLst>
              <a:ext uri="{FF2B5EF4-FFF2-40B4-BE49-F238E27FC236}">
                <a16:creationId xmlns:a16="http://schemas.microsoft.com/office/drawing/2014/main" id="{ADA27819-7D51-4EE0-9A26-FE82E95AE5D3}"/>
              </a:ext>
            </a:extLst>
          </p:cNvPr>
          <p:cNvSpPr/>
          <p:nvPr/>
        </p:nvSpPr>
        <p:spPr>
          <a:xfrm>
            <a:off x="793790" y="6561296"/>
            <a:ext cx="362903" cy="362903"/>
          </a:xfrm>
          <a:prstGeom prst="roundRect">
            <a:avLst>
              <a:gd name="adj" fmla="val 25194296"/>
            </a:avLst>
          </a:prstGeom>
          <a:noFill/>
          <a:ln w="7620">
            <a:solidFill>
              <a:srgbClr val="FFFFFF"/>
            </a:solidFill>
            <a:prstDash val="solid"/>
          </a:ln>
        </p:spPr>
      </p:sp>
      <p:pic>
        <p:nvPicPr>
          <p:cNvPr id="7" name="Picture 6">
            <a:extLst>
              <a:ext uri="{FF2B5EF4-FFF2-40B4-BE49-F238E27FC236}">
                <a16:creationId xmlns:a16="http://schemas.microsoft.com/office/drawing/2014/main" id="{5DB92427-41DE-446A-96E8-A99626148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237" y="4673151"/>
            <a:ext cx="4109775" cy="3304572"/>
          </a:xfrm>
          <a:prstGeom prst="rect">
            <a:avLst/>
          </a:prstGeom>
        </p:spPr>
      </p:pic>
      <p:sp>
        <p:nvSpPr>
          <p:cNvPr id="8" name="Text 3">
            <a:extLst>
              <a:ext uri="{FF2B5EF4-FFF2-40B4-BE49-F238E27FC236}">
                <a16:creationId xmlns:a16="http://schemas.microsoft.com/office/drawing/2014/main" id="{EA0BB918-1DCA-4B39-B820-DC42FEB6065E}"/>
              </a:ext>
            </a:extLst>
          </p:cNvPr>
          <p:cNvSpPr/>
          <p:nvPr/>
        </p:nvSpPr>
        <p:spPr>
          <a:xfrm>
            <a:off x="502418" y="7192056"/>
            <a:ext cx="8817057"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9076391115/jainshwetawirc@gmail.com</a:t>
            </a:r>
            <a:endParaRPr lang="en-US" sz="1750" dirty="0"/>
          </a:p>
        </p:txBody>
      </p:sp>
      <p:sp>
        <p:nvSpPr>
          <p:cNvPr id="10" name="TextBox 9">
            <a:extLst>
              <a:ext uri="{FF2B5EF4-FFF2-40B4-BE49-F238E27FC236}">
                <a16:creationId xmlns:a16="http://schemas.microsoft.com/office/drawing/2014/main" id="{3C66004F-1A42-4721-ADF8-FAC3B9581C05}"/>
              </a:ext>
            </a:extLst>
          </p:cNvPr>
          <p:cNvSpPr txBox="1"/>
          <p:nvPr/>
        </p:nvSpPr>
        <p:spPr>
          <a:xfrm>
            <a:off x="371789" y="983224"/>
            <a:ext cx="4943790" cy="2308324"/>
          </a:xfrm>
          <a:prstGeom prst="rect">
            <a:avLst/>
          </a:prstGeom>
          <a:noFill/>
        </p:spPr>
        <p:txBody>
          <a:bodyPr wrap="square">
            <a:spAutoFit/>
          </a:bodyPr>
          <a:lstStyle/>
          <a:p>
            <a:pPr algn="just"/>
            <a:r>
              <a:rPr lang="en-IN" sz="1800" dirty="0">
                <a:latin typeface="Arial" pitchFamily="34" charset="0"/>
                <a:cs typeface="Arial" pitchFamily="34" charset="0"/>
              </a:rPr>
              <a:t>Ignorance about applicable code of Ethics can make the member liable for disciplinary action.</a:t>
            </a:r>
          </a:p>
          <a:p>
            <a:pPr algn="just"/>
            <a:endParaRPr lang="en-IN" dirty="0">
              <a:latin typeface="Arial" pitchFamily="34" charset="0"/>
              <a:cs typeface="Arial" pitchFamily="34" charset="0"/>
            </a:endParaRPr>
          </a:p>
          <a:p>
            <a:pPr algn="just"/>
            <a:r>
              <a:rPr lang="en-IN" sz="1800" dirty="0">
                <a:latin typeface="Arial" pitchFamily="34" charset="0"/>
                <a:cs typeface="Arial" pitchFamily="34" charset="0"/>
              </a:rPr>
              <a:t>If we want to command the authority for the audit profession and respect and trust of the society, code of Ethics should be understood, agreed and followed in full spirit as applicable by all the members of the Institute.</a:t>
            </a:r>
          </a:p>
        </p:txBody>
      </p:sp>
      <p:sp>
        <p:nvSpPr>
          <p:cNvPr id="11" name="TextBox 10">
            <a:extLst>
              <a:ext uri="{FF2B5EF4-FFF2-40B4-BE49-F238E27FC236}">
                <a16:creationId xmlns:a16="http://schemas.microsoft.com/office/drawing/2014/main" id="{0155DA3B-6F17-4821-938A-FF53623C187A}"/>
              </a:ext>
            </a:extLst>
          </p:cNvPr>
          <p:cNvSpPr txBox="1"/>
          <p:nvPr/>
        </p:nvSpPr>
        <p:spPr>
          <a:xfrm>
            <a:off x="371788" y="4782523"/>
            <a:ext cx="9746901" cy="1200329"/>
          </a:xfrm>
          <a:prstGeom prst="rect">
            <a:avLst/>
          </a:prstGeom>
          <a:noFill/>
        </p:spPr>
        <p:txBody>
          <a:bodyPr wrap="square">
            <a:spAutoFit/>
          </a:bodyPr>
          <a:lstStyle/>
          <a:p>
            <a:pPr algn="just"/>
            <a:r>
              <a:rPr lang="en-US" dirty="0"/>
              <a:t>This presentation reflects the speaker's personal views shared for educational purposes during the one-day training program on Peer review </a:t>
            </a:r>
            <a:r>
              <a:rPr lang="en-US" dirty="0" err="1"/>
              <a:t>organised</a:t>
            </a:r>
            <a:r>
              <a:rPr lang="en-US" dirty="0"/>
              <a:t> by the Peer Review Board hosted by Vasai Branch of WIRC. For authoritative guidance, please refer to the ICAI Code of Ethics and the official publications of the Peer Review Board.</a:t>
            </a:r>
            <a:endParaRPr lang="en-IN" dirty="0"/>
          </a:p>
        </p:txBody>
      </p:sp>
    </p:spTree>
    <p:extLst>
      <p:ext uri="{BB962C8B-B14F-4D97-AF65-F5344CB8AC3E}">
        <p14:creationId xmlns:p14="http://schemas.microsoft.com/office/powerpoint/2010/main" val="2177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sp>
        <p:nvSpPr>
          <p:cNvPr id="3" name="Text 0"/>
          <p:cNvSpPr/>
          <p:nvPr/>
        </p:nvSpPr>
        <p:spPr>
          <a:xfrm>
            <a:off x="758309" y="3713559"/>
            <a:ext cx="11997809" cy="712708"/>
          </a:xfrm>
          <a:prstGeom prst="rect">
            <a:avLst/>
          </a:prstGeom>
          <a:noFill/>
          <a:ln/>
        </p:spPr>
        <p:txBody>
          <a:bodyPr wrap="none" lIns="0" tIns="0" rIns="0" bIns="0" rtlCol="0" anchor="t"/>
          <a:lstStyle/>
          <a:p>
            <a:pPr marL="0" indent="0" algn="l">
              <a:lnSpc>
                <a:spcPts val="5600"/>
              </a:lnSpc>
              <a:buNone/>
            </a:pPr>
            <a:r>
              <a:rPr lang="en-US" sz="4450" b="1" dirty="0">
                <a:solidFill>
                  <a:srgbClr val="7068F4"/>
                </a:solidFill>
                <a:latin typeface="Barlow Bold" pitchFamily="34" charset="0"/>
                <a:ea typeface="Barlow Bold" pitchFamily="34" charset="-122"/>
                <a:cs typeface="Barlow Bold" pitchFamily="34" charset="-120"/>
              </a:rPr>
              <a:t>The Cornerstone: Why Ethical Standards Matter</a:t>
            </a:r>
            <a:endParaRPr lang="en-US" sz="4450" dirty="0"/>
          </a:p>
        </p:txBody>
      </p:sp>
      <p:sp>
        <p:nvSpPr>
          <p:cNvPr id="4" name="Shape 1"/>
          <p:cNvSpPr/>
          <p:nvPr/>
        </p:nvSpPr>
        <p:spPr>
          <a:xfrm>
            <a:off x="758309" y="4994910"/>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5" name="Text 2"/>
          <p:cNvSpPr/>
          <p:nvPr/>
        </p:nvSpPr>
        <p:spPr>
          <a:xfrm>
            <a:off x="1462326" y="4994910"/>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Upholding Public Trust</a:t>
            </a:r>
            <a:endParaRPr lang="en-US" sz="2200" dirty="0"/>
          </a:p>
        </p:txBody>
      </p:sp>
      <p:sp>
        <p:nvSpPr>
          <p:cNvPr id="6" name="Text 3"/>
          <p:cNvSpPr/>
          <p:nvPr/>
        </p:nvSpPr>
        <p:spPr>
          <a:xfrm>
            <a:off x="1462326" y="5481042"/>
            <a:ext cx="3522821" cy="173355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Maintaining confidence in financial reporting and professional services is crucial for stakeholders and the general public.</a:t>
            </a:r>
            <a:endParaRPr lang="en-US" sz="1700" dirty="0"/>
          </a:p>
        </p:txBody>
      </p:sp>
      <p:sp>
        <p:nvSpPr>
          <p:cNvPr id="7" name="Shape 4"/>
          <p:cNvSpPr/>
          <p:nvPr/>
        </p:nvSpPr>
        <p:spPr>
          <a:xfrm>
            <a:off x="5201722" y="4994910"/>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8" name="Text 5"/>
          <p:cNvSpPr/>
          <p:nvPr/>
        </p:nvSpPr>
        <p:spPr>
          <a:xfrm>
            <a:off x="5905738" y="4994910"/>
            <a:ext cx="3522821" cy="712470"/>
          </a:xfrm>
          <a:prstGeom prst="rect">
            <a:avLst/>
          </a:prstGeom>
          <a:noFill/>
          <a:ln/>
        </p:spPr>
        <p:txBody>
          <a:bodyPr wrap="squar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Protecting Professional Integrity</a:t>
            </a:r>
            <a:endParaRPr lang="en-US" sz="2200" dirty="0"/>
          </a:p>
        </p:txBody>
      </p:sp>
      <p:sp>
        <p:nvSpPr>
          <p:cNvPr id="9" name="Text 6"/>
          <p:cNvSpPr/>
          <p:nvPr/>
        </p:nvSpPr>
        <p:spPr>
          <a:xfrm>
            <a:off x="5905738" y="5837277"/>
            <a:ext cx="3522821" cy="138684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Ethical standards safeguard the reputation and reliability of the accounting profession worldwide.</a:t>
            </a:r>
            <a:endParaRPr lang="en-US" sz="1700" dirty="0"/>
          </a:p>
        </p:txBody>
      </p:sp>
      <p:sp>
        <p:nvSpPr>
          <p:cNvPr id="10" name="Shape 7"/>
          <p:cNvSpPr/>
          <p:nvPr/>
        </p:nvSpPr>
        <p:spPr>
          <a:xfrm>
            <a:off x="9645134" y="4994910"/>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1" name="Text 8"/>
          <p:cNvSpPr/>
          <p:nvPr/>
        </p:nvSpPr>
        <p:spPr>
          <a:xfrm>
            <a:off x="10349151" y="4994910"/>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Mitigating Risks</a:t>
            </a:r>
            <a:endParaRPr lang="en-US" sz="2200" dirty="0"/>
          </a:p>
        </p:txBody>
      </p:sp>
      <p:sp>
        <p:nvSpPr>
          <p:cNvPr id="12" name="Text 9"/>
          <p:cNvSpPr/>
          <p:nvPr/>
        </p:nvSpPr>
        <p:spPr>
          <a:xfrm>
            <a:off x="10349151" y="5481042"/>
            <a:ext cx="3522821" cy="173355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Preventing fraud, bias, and conflict of interest minimizes harm to firms and clients.</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847130"/>
            <a:ext cx="7627382" cy="1425416"/>
          </a:xfrm>
          <a:prstGeom prst="rect">
            <a:avLst/>
          </a:prstGeom>
          <a:noFill/>
          <a:ln/>
        </p:spPr>
        <p:txBody>
          <a:bodyPr wrap="square" lIns="0" tIns="0" rIns="0" bIns="0" rtlCol="0" anchor="t"/>
          <a:lstStyle/>
          <a:p>
            <a:pPr marL="0" indent="0" algn="l">
              <a:lnSpc>
                <a:spcPts val="5600"/>
              </a:lnSpc>
              <a:buNone/>
            </a:pPr>
            <a:r>
              <a:rPr lang="en-US" sz="4450" b="1" dirty="0">
                <a:solidFill>
                  <a:srgbClr val="7068F4"/>
                </a:solidFill>
                <a:latin typeface="Barlow Bold" pitchFamily="34" charset="0"/>
                <a:ea typeface="Barlow Bold" pitchFamily="34" charset="-122"/>
                <a:cs typeface="Barlow Bold" pitchFamily="34" charset="-120"/>
              </a:rPr>
              <a:t>ICAI's Framework for Ethical Peer Review</a:t>
            </a:r>
            <a:endParaRPr lang="en-US" sz="4450" dirty="0"/>
          </a:p>
        </p:txBody>
      </p:sp>
      <p:sp>
        <p:nvSpPr>
          <p:cNvPr id="4" name="Shape 1"/>
          <p:cNvSpPr/>
          <p:nvPr/>
        </p:nvSpPr>
        <p:spPr>
          <a:xfrm>
            <a:off x="6244709" y="2597468"/>
            <a:ext cx="3705463" cy="2955727"/>
          </a:xfrm>
          <a:prstGeom prst="roundRect">
            <a:avLst>
              <a:gd name="adj" fmla="val 6597"/>
            </a:avLst>
          </a:prstGeom>
          <a:solidFill>
            <a:srgbClr val="EEEFF5"/>
          </a:solidFill>
          <a:ln/>
          <a:effectLst>
            <a:outerShdw blurRad="53340" dist="26670" dir="13500000" algn="bl" rotWithShape="0">
              <a:srgbClr val="FFFFFF">
                <a:alpha val="70000"/>
              </a:srgbClr>
            </a:outerShdw>
          </a:effectLst>
        </p:spPr>
      </p:sp>
      <p:sp>
        <p:nvSpPr>
          <p:cNvPr id="5" name="Text 2"/>
          <p:cNvSpPr/>
          <p:nvPr/>
        </p:nvSpPr>
        <p:spPr>
          <a:xfrm>
            <a:off x="6461284" y="2814042"/>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Role of ICAI</a:t>
            </a:r>
            <a:endParaRPr lang="en-US" sz="2200" dirty="0"/>
          </a:p>
        </p:txBody>
      </p:sp>
      <p:sp>
        <p:nvSpPr>
          <p:cNvPr id="6" name="Text 3"/>
          <p:cNvSpPr/>
          <p:nvPr/>
        </p:nvSpPr>
        <p:spPr>
          <a:xfrm>
            <a:off x="6370655" y="3300174"/>
            <a:ext cx="3705463" cy="1733550"/>
          </a:xfrm>
          <a:prstGeom prst="rect">
            <a:avLst/>
          </a:prstGeom>
          <a:noFill/>
          <a:ln/>
        </p:spPr>
        <p:txBody>
          <a:bodyPr wrap="square" lIns="0" tIns="0" rIns="0" bIns="0" rtlCol="0" anchor="t"/>
          <a:lstStyle/>
          <a:p>
            <a:pPr marL="0" indent="0" algn="just">
              <a:lnSpc>
                <a:spcPts val="2700"/>
              </a:lnSpc>
              <a:buNone/>
            </a:pPr>
            <a:r>
              <a:rPr lang="en-US" sz="1700" dirty="0">
                <a:solidFill>
                  <a:srgbClr val="272525"/>
                </a:solidFill>
                <a:latin typeface="Montserrat" pitchFamily="34" charset="0"/>
                <a:ea typeface="Montserrat" pitchFamily="34" charset="-122"/>
                <a:cs typeface="Montserrat" pitchFamily="34" charset="-120"/>
              </a:rPr>
              <a:t>As the premier accounting body in India, Member of IFAC, ICAI sets rigorous ethical standards and</a:t>
            </a:r>
          </a:p>
          <a:p>
            <a:pPr marL="0" indent="0" algn="just">
              <a:lnSpc>
                <a:spcPts val="2700"/>
              </a:lnSpc>
              <a:buNone/>
            </a:pPr>
            <a:r>
              <a:rPr lang="en-US" sz="1700" dirty="0">
                <a:solidFill>
                  <a:srgbClr val="272525"/>
                </a:solidFill>
                <a:latin typeface="Montserrat" pitchFamily="34" charset="0"/>
                <a:ea typeface="Montserrat" pitchFamily="34" charset="-122"/>
                <a:cs typeface="Montserrat" pitchFamily="34" charset="-120"/>
              </a:rPr>
              <a:t>oversight for peer review processes.</a:t>
            </a:r>
            <a:endParaRPr lang="en-US" sz="1700" dirty="0"/>
          </a:p>
        </p:txBody>
      </p:sp>
      <p:sp>
        <p:nvSpPr>
          <p:cNvPr id="7" name="Shape 4"/>
          <p:cNvSpPr/>
          <p:nvPr/>
        </p:nvSpPr>
        <p:spPr>
          <a:xfrm>
            <a:off x="10102573" y="2548058"/>
            <a:ext cx="3705463" cy="2955727"/>
          </a:xfrm>
          <a:prstGeom prst="roundRect">
            <a:avLst>
              <a:gd name="adj" fmla="val 6597"/>
            </a:avLst>
          </a:prstGeom>
          <a:solidFill>
            <a:srgbClr val="EEEFF5"/>
          </a:solidFill>
          <a:ln/>
          <a:effectLst>
            <a:outerShdw blurRad="53340" dist="26670" dir="13500000" algn="bl" rotWithShape="0">
              <a:srgbClr val="FFFFFF">
                <a:alpha val="70000"/>
              </a:srgbClr>
            </a:outerShdw>
          </a:effectLst>
        </p:spPr>
      </p:sp>
      <p:sp>
        <p:nvSpPr>
          <p:cNvPr id="8" name="Text 5"/>
          <p:cNvSpPr/>
          <p:nvPr/>
        </p:nvSpPr>
        <p:spPr>
          <a:xfrm>
            <a:off x="10383322" y="2814042"/>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Fundamental Principles</a:t>
            </a:r>
            <a:endParaRPr lang="en-US" sz="2200" dirty="0"/>
          </a:p>
        </p:txBody>
      </p:sp>
      <p:sp>
        <p:nvSpPr>
          <p:cNvPr id="9" name="Text 6"/>
          <p:cNvSpPr/>
          <p:nvPr/>
        </p:nvSpPr>
        <p:spPr>
          <a:xfrm>
            <a:off x="10457032" y="3201911"/>
            <a:ext cx="3272314" cy="240775"/>
          </a:xfrm>
          <a:prstGeom prst="rect">
            <a:avLst/>
          </a:prstGeom>
          <a:noFill/>
          <a:ln/>
        </p:spPr>
        <p:txBody>
          <a:bodyPr wrap="none" lIns="0" tIns="0" rIns="0" bIns="0" rtlCol="0" anchor="t"/>
          <a:lstStyle/>
          <a:p>
            <a:pPr algn="l">
              <a:lnSpc>
                <a:spcPts val="2700"/>
              </a:lnSpc>
              <a:buSzPct val="100000"/>
            </a:pPr>
            <a:r>
              <a:rPr lang="en-US" sz="1700" dirty="0">
                <a:solidFill>
                  <a:srgbClr val="272525"/>
                </a:solidFill>
                <a:latin typeface="Montserrat" pitchFamily="34" charset="0"/>
                <a:ea typeface="Montserrat" pitchFamily="34" charset="-122"/>
                <a:cs typeface="Montserrat" pitchFamily="34" charset="-120"/>
              </a:rPr>
              <a:t> Integrity</a:t>
            </a:r>
            <a:endParaRPr lang="en-US" sz="1700" dirty="0"/>
          </a:p>
        </p:txBody>
      </p:sp>
      <p:sp>
        <p:nvSpPr>
          <p:cNvPr id="10" name="Text 7"/>
          <p:cNvSpPr/>
          <p:nvPr/>
        </p:nvSpPr>
        <p:spPr>
          <a:xfrm>
            <a:off x="10510036" y="3600604"/>
            <a:ext cx="3119914" cy="346710"/>
          </a:xfrm>
          <a:prstGeom prst="rect">
            <a:avLst/>
          </a:prstGeom>
          <a:noFill/>
          <a:ln/>
        </p:spPr>
        <p:txBody>
          <a:bodyPr wrap="none" lIns="0" tIns="0" rIns="0" bIns="0" rtlCol="0" anchor="t"/>
          <a:lstStyle/>
          <a:p>
            <a:pPr algn="l">
              <a:lnSpc>
                <a:spcPts val="2700"/>
              </a:lnSpc>
              <a:buSzPct val="100000"/>
            </a:pPr>
            <a:r>
              <a:rPr lang="en-US" sz="1700" dirty="0">
                <a:solidFill>
                  <a:srgbClr val="272525"/>
                </a:solidFill>
                <a:latin typeface="Montserrat" pitchFamily="34" charset="0"/>
                <a:ea typeface="Montserrat" pitchFamily="34" charset="-122"/>
                <a:cs typeface="Montserrat" pitchFamily="34" charset="-120"/>
              </a:rPr>
              <a:t> Objectivity</a:t>
            </a:r>
            <a:endParaRPr lang="en-US" sz="1700" dirty="0"/>
          </a:p>
        </p:txBody>
      </p:sp>
      <p:sp>
        <p:nvSpPr>
          <p:cNvPr id="11" name="Text 8"/>
          <p:cNvSpPr/>
          <p:nvPr/>
        </p:nvSpPr>
        <p:spPr>
          <a:xfrm>
            <a:off x="10480740" y="4025922"/>
            <a:ext cx="3018885" cy="346710"/>
          </a:xfrm>
          <a:prstGeom prst="rect">
            <a:avLst/>
          </a:prstGeom>
          <a:noFill/>
          <a:ln/>
        </p:spPr>
        <p:txBody>
          <a:bodyPr wrap="none" lIns="0" tIns="0" rIns="0" bIns="0" rtlCol="0" anchor="t"/>
          <a:lstStyle/>
          <a:p>
            <a:pPr algn="l">
              <a:lnSpc>
                <a:spcPts val="2700"/>
              </a:lnSpc>
              <a:buSzPct val="100000"/>
            </a:pPr>
            <a:r>
              <a:rPr lang="en-US" sz="1700" dirty="0">
                <a:solidFill>
                  <a:srgbClr val="272525"/>
                </a:solidFill>
                <a:latin typeface="Montserrat" pitchFamily="34" charset="0"/>
                <a:ea typeface="Montserrat" pitchFamily="34" charset="-122"/>
                <a:cs typeface="Montserrat" pitchFamily="34" charset="-120"/>
              </a:rPr>
              <a:t> Confidentiality</a:t>
            </a:r>
            <a:endParaRPr lang="en-US" sz="1700" dirty="0"/>
          </a:p>
        </p:txBody>
      </p:sp>
      <p:sp>
        <p:nvSpPr>
          <p:cNvPr id="12" name="Text 9"/>
          <p:cNvSpPr/>
          <p:nvPr/>
        </p:nvSpPr>
        <p:spPr>
          <a:xfrm>
            <a:off x="10510036" y="4525005"/>
            <a:ext cx="3018886" cy="346710"/>
          </a:xfrm>
          <a:prstGeom prst="rect">
            <a:avLst/>
          </a:prstGeom>
          <a:noFill/>
          <a:ln/>
        </p:spPr>
        <p:txBody>
          <a:bodyPr wrap="none" lIns="0" tIns="0" rIns="0" bIns="0" rtlCol="0" anchor="t"/>
          <a:lstStyle/>
          <a:p>
            <a:pPr algn="l">
              <a:lnSpc>
                <a:spcPts val="2700"/>
              </a:lnSpc>
              <a:buSzPct val="100000"/>
            </a:pPr>
            <a:r>
              <a:rPr lang="en-US" sz="1550" dirty="0">
                <a:solidFill>
                  <a:srgbClr val="272525"/>
                </a:solidFill>
                <a:latin typeface="Montserrat" pitchFamily="34" charset="0"/>
                <a:ea typeface="Montserrat" pitchFamily="34" charset="-122"/>
                <a:cs typeface="Montserrat" pitchFamily="34" charset="-120"/>
              </a:rPr>
              <a:t>Professional Competence and due care</a:t>
            </a:r>
          </a:p>
        </p:txBody>
      </p:sp>
      <p:sp>
        <p:nvSpPr>
          <p:cNvPr id="13" name="Text 10"/>
          <p:cNvSpPr/>
          <p:nvPr/>
        </p:nvSpPr>
        <p:spPr>
          <a:xfrm>
            <a:off x="10510576" y="4981650"/>
            <a:ext cx="3218770" cy="346710"/>
          </a:xfrm>
          <a:prstGeom prst="rect">
            <a:avLst/>
          </a:prstGeom>
          <a:noFill/>
          <a:ln/>
        </p:spPr>
        <p:txBody>
          <a:bodyPr wrap="none" lIns="0" tIns="0" rIns="0" bIns="0" rtlCol="0" anchor="t"/>
          <a:lstStyle/>
          <a:p>
            <a:pPr algn="l">
              <a:lnSpc>
                <a:spcPts val="2700"/>
              </a:lnSpc>
              <a:buSzPct val="100000"/>
            </a:pPr>
            <a:r>
              <a:rPr lang="en-US" sz="1500" dirty="0">
                <a:solidFill>
                  <a:srgbClr val="272525"/>
                </a:solidFill>
                <a:latin typeface="Montserrat" pitchFamily="34" charset="0"/>
                <a:ea typeface="Montserrat" pitchFamily="34" charset="-122"/>
                <a:cs typeface="Montserrat" pitchFamily="34" charset="-120"/>
              </a:rPr>
              <a:t>Professional Behavior</a:t>
            </a:r>
          </a:p>
          <a:p>
            <a:pPr algn="l">
              <a:lnSpc>
                <a:spcPts val="2700"/>
              </a:lnSpc>
              <a:buSzPct val="100000"/>
            </a:pPr>
            <a:endParaRPr lang="en-US" sz="1500" dirty="0"/>
          </a:p>
        </p:txBody>
      </p:sp>
      <p:sp>
        <p:nvSpPr>
          <p:cNvPr id="14" name="Shape 11"/>
          <p:cNvSpPr/>
          <p:nvPr/>
        </p:nvSpPr>
        <p:spPr>
          <a:xfrm>
            <a:off x="6318493" y="5553195"/>
            <a:ext cx="3142027" cy="1612702"/>
          </a:xfrm>
          <a:prstGeom prst="roundRect">
            <a:avLst>
              <a:gd name="adj" fmla="val 12091"/>
            </a:avLst>
          </a:prstGeom>
          <a:solidFill>
            <a:srgbClr val="EEEFF5"/>
          </a:solidFill>
          <a:ln/>
          <a:effectLst>
            <a:outerShdw blurRad="53340" dist="26670" dir="13500000" algn="bl" rotWithShape="0">
              <a:srgbClr val="FFFFFF">
                <a:alpha val="70000"/>
              </a:srgbClr>
            </a:outerShdw>
          </a:effectLst>
        </p:spPr>
      </p:sp>
      <p:sp>
        <p:nvSpPr>
          <p:cNvPr id="15" name="Text 12"/>
          <p:cNvSpPr/>
          <p:nvPr/>
        </p:nvSpPr>
        <p:spPr>
          <a:xfrm>
            <a:off x="6461284" y="5986343"/>
            <a:ext cx="2850713" cy="356235"/>
          </a:xfrm>
          <a:prstGeom prst="rect">
            <a:avLst/>
          </a:prstGeom>
          <a:noFill/>
          <a:ln/>
        </p:spPr>
        <p:txBody>
          <a:bodyPr wrap="none" lIns="0" tIns="0" rIns="0" bIns="0" rtlCol="0" anchor="t"/>
          <a:lstStyle/>
          <a:p>
            <a:pPr marL="0" indent="0" algn="l">
              <a:lnSpc>
                <a:spcPts val="2800"/>
              </a:lnSpc>
              <a:buNone/>
            </a:pPr>
            <a:r>
              <a:rPr lang="en-US" sz="2200" dirty="0">
                <a:solidFill>
                  <a:srgbClr val="272525"/>
                </a:solidFill>
                <a:latin typeface="Barlow Bold" pitchFamily="34" charset="0"/>
                <a:ea typeface="Barlow Bold" pitchFamily="34" charset="-122"/>
                <a:cs typeface="Barlow Bold" pitchFamily="34" charset="-120"/>
              </a:rPr>
              <a:t>Code</a:t>
            </a:r>
            <a:r>
              <a:rPr lang="en-US" sz="2200" b="1" dirty="0">
                <a:solidFill>
                  <a:srgbClr val="272525"/>
                </a:solidFill>
                <a:latin typeface="Barlow Bold" pitchFamily="34" charset="0"/>
                <a:ea typeface="Barlow Bold" pitchFamily="34" charset="-122"/>
                <a:cs typeface="Barlow Bold" pitchFamily="34" charset="-120"/>
              </a:rPr>
              <a:t> of Ethics</a:t>
            </a:r>
            <a:endParaRPr lang="en-US" sz="2200" dirty="0"/>
          </a:p>
        </p:txBody>
      </p:sp>
      <p:sp>
        <p:nvSpPr>
          <p:cNvPr id="16" name="Text 13"/>
          <p:cNvSpPr/>
          <p:nvPr/>
        </p:nvSpPr>
        <p:spPr>
          <a:xfrm>
            <a:off x="6461284" y="6472719"/>
            <a:ext cx="3611320" cy="1425171"/>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ICAI's Code highlights specific sections governing peer review, mandating strict adherence to ethical protocols for auditors.</a:t>
            </a:r>
            <a:endParaRPr lang="en-US" sz="1700" dirty="0"/>
          </a:p>
        </p:txBody>
      </p:sp>
      <p:sp>
        <p:nvSpPr>
          <p:cNvPr id="17" name="Shape 4">
            <a:extLst>
              <a:ext uri="{FF2B5EF4-FFF2-40B4-BE49-F238E27FC236}">
                <a16:creationId xmlns:a16="http://schemas.microsoft.com/office/drawing/2014/main" id="{182EE3A7-AC98-44A8-99D9-DD862AF8AF53}"/>
              </a:ext>
            </a:extLst>
          </p:cNvPr>
          <p:cNvSpPr/>
          <p:nvPr/>
        </p:nvSpPr>
        <p:spPr>
          <a:xfrm>
            <a:off x="10144090" y="5553195"/>
            <a:ext cx="3705463" cy="2344695"/>
          </a:xfrm>
          <a:prstGeom prst="roundRect">
            <a:avLst>
              <a:gd name="adj" fmla="val 6597"/>
            </a:avLst>
          </a:prstGeom>
          <a:solidFill>
            <a:srgbClr val="EEEFF5"/>
          </a:solidFill>
          <a:ln/>
          <a:effectLst>
            <a:outerShdw blurRad="53340" dist="26670" dir="13500000" algn="bl" rotWithShape="0">
              <a:srgbClr val="FFFFFF">
                <a:alpha val="70000"/>
              </a:srgbClr>
            </a:outerShdw>
          </a:effectLst>
        </p:spPr>
      </p:sp>
      <p:sp>
        <p:nvSpPr>
          <p:cNvPr id="20" name="Text 6">
            <a:extLst>
              <a:ext uri="{FF2B5EF4-FFF2-40B4-BE49-F238E27FC236}">
                <a16:creationId xmlns:a16="http://schemas.microsoft.com/office/drawing/2014/main" id="{C2BBDACC-77E1-48B5-AFAE-651E29C46C10}"/>
              </a:ext>
            </a:extLst>
          </p:cNvPr>
          <p:cNvSpPr/>
          <p:nvPr/>
        </p:nvSpPr>
        <p:spPr>
          <a:xfrm>
            <a:off x="10383322" y="3401258"/>
            <a:ext cx="3272314" cy="346710"/>
          </a:xfrm>
          <a:prstGeom prst="rect">
            <a:avLst/>
          </a:prstGeom>
          <a:noFill/>
          <a:ln/>
        </p:spPr>
        <p:txBody>
          <a:bodyPr wrap="none" lIns="0" tIns="0" rIns="0" bIns="0" rtlCol="0" anchor="t"/>
          <a:lstStyle/>
          <a:p>
            <a:pPr marL="342900" indent="-342900" algn="l">
              <a:lnSpc>
                <a:spcPts val="2700"/>
              </a:lnSpc>
              <a:buSzPct val="100000"/>
              <a:buChar char="•"/>
            </a:pPr>
            <a:endParaRPr lang="en-US" sz="1700" dirty="0"/>
          </a:p>
        </p:txBody>
      </p:sp>
      <p:sp>
        <p:nvSpPr>
          <p:cNvPr id="21" name="Text 7">
            <a:extLst>
              <a:ext uri="{FF2B5EF4-FFF2-40B4-BE49-F238E27FC236}">
                <a16:creationId xmlns:a16="http://schemas.microsoft.com/office/drawing/2014/main" id="{DD6E747B-DA7B-4DC4-AED5-BE16344671AA}"/>
              </a:ext>
            </a:extLst>
          </p:cNvPr>
          <p:cNvSpPr/>
          <p:nvPr/>
        </p:nvSpPr>
        <p:spPr>
          <a:xfrm>
            <a:off x="10636751" y="3263481"/>
            <a:ext cx="3272314" cy="346710"/>
          </a:xfrm>
          <a:prstGeom prst="rect">
            <a:avLst/>
          </a:prstGeom>
          <a:noFill/>
          <a:ln/>
        </p:spPr>
        <p:txBody>
          <a:bodyPr wrap="none" lIns="0" tIns="0" rIns="0" bIns="0" rtlCol="0" anchor="t"/>
          <a:lstStyle/>
          <a:p>
            <a:pPr marL="342900" indent="-342900" algn="l">
              <a:lnSpc>
                <a:spcPts val="2700"/>
              </a:lnSpc>
              <a:buSzPct val="100000"/>
              <a:buChar char="•"/>
            </a:pPr>
            <a:endParaRPr lang="en-US" sz="1700" dirty="0"/>
          </a:p>
        </p:txBody>
      </p:sp>
      <p:sp>
        <p:nvSpPr>
          <p:cNvPr id="22" name="Text 8">
            <a:extLst>
              <a:ext uri="{FF2B5EF4-FFF2-40B4-BE49-F238E27FC236}">
                <a16:creationId xmlns:a16="http://schemas.microsoft.com/office/drawing/2014/main" id="{7A78ACF9-BE46-468F-8AB9-C6B025A85192}"/>
              </a:ext>
            </a:extLst>
          </p:cNvPr>
          <p:cNvSpPr/>
          <p:nvPr/>
        </p:nvSpPr>
        <p:spPr>
          <a:xfrm>
            <a:off x="10535722" y="6927534"/>
            <a:ext cx="3272314" cy="379214"/>
          </a:xfrm>
          <a:prstGeom prst="rect">
            <a:avLst/>
          </a:prstGeom>
          <a:noFill/>
          <a:ln/>
        </p:spPr>
        <p:txBody>
          <a:bodyPr wrap="none" lIns="0" tIns="0" rIns="0" bIns="0" rtlCol="0" anchor="t"/>
          <a:lstStyle/>
          <a:p>
            <a:pPr algn="l">
              <a:lnSpc>
                <a:spcPts val="2700"/>
              </a:lnSpc>
              <a:buSzPct val="100000"/>
            </a:pPr>
            <a:r>
              <a:rPr lang="en-US" sz="1700" dirty="0">
                <a:solidFill>
                  <a:srgbClr val="272525"/>
                </a:solidFill>
                <a:latin typeface="Montserrat" pitchFamily="34" charset="0"/>
                <a:ea typeface="Montserrat" pitchFamily="34" charset="-122"/>
                <a:cs typeface="Montserrat" pitchFamily="34" charset="-120"/>
              </a:rPr>
              <a:t> Advocacy Threat</a:t>
            </a:r>
          </a:p>
          <a:p>
            <a:pPr algn="l">
              <a:lnSpc>
                <a:spcPts val="2700"/>
              </a:lnSpc>
              <a:buSzPct val="100000"/>
            </a:pPr>
            <a:r>
              <a:rPr lang="en-US" sz="1700" dirty="0">
                <a:solidFill>
                  <a:srgbClr val="272525"/>
                </a:solidFill>
                <a:latin typeface="Montserrat" pitchFamily="34" charset="0"/>
              </a:rPr>
              <a:t> Familiarity Threat</a:t>
            </a:r>
          </a:p>
          <a:p>
            <a:pPr algn="l">
              <a:lnSpc>
                <a:spcPts val="2700"/>
              </a:lnSpc>
              <a:buSzPct val="100000"/>
            </a:pPr>
            <a:r>
              <a:rPr lang="en-US" sz="1700" dirty="0">
                <a:solidFill>
                  <a:srgbClr val="272525"/>
                </a:solidFill>
                <a:latin typeface="Montserrat" pitchFamily="34" charset="0"/>
              </a:rPr>
              <a:t> Intimidation threat</a:t>
            </a:r>
            <a:endParaRPr lang="en-US" sz="1700" dirty="0"/>
          </a:p>
        </p:txBody>
      </p:sp>
      <p:sp>
        <p:nvSpPr>
          <p:cNvPr id="23" name="Text 5">
            <a:extLst>
              <a:ext uri="{FF2B5EF4-FFF2-40B4-BE49-F238E27FC236}">
                <a16:creationId xmlns:a16="http://schemas.microsoft.com/office/drawing/2014/main" id="{E48DDF59-E679-4726-B461-97CDCA2109D5}"/>
              </a:ext>
            </a:extLst>
          </p:cNvPr>
          <p:cNvSpPr/>
          <p:nvPr/>
        </p:nvSpPr>
        <p:spPr>
          <a:xfrm>
            <a:off x="10571464" y="5947886"/>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Threats</a:t>
            </a:r>
            <a:endParaRPr lang="en-US" sz="2200" dirty="0"/>
          </a:p>
        </p:txBody>
      </p:sp>
      <p:sp>
        <p:nvSpPr>
          <p:cNvPr id="24" name="Text 6">
            <a:extLst>
              <a:ext uri="{FF2B5EF4-FFF2-40B4-BE49-F238E27FC236}">
                <a16:creationId xmlns:a16="http://schemas.microsoft.com/office/drawing/2014/main" id="{ED44CCCB-0694-4BF7-8DD6-59F94DB6F607}"/>
              </a:ext>
            </a:extLst>
          </p:cNvPr>
          <p:cNvSpPr/>
          <p:nvPr/>
        </p:nvSpPr>
        <p:spPr>
          <a:xfrm>
            <a:off x="10513947" y="6255901"/>
            <a:ext cx="3272314" cy="379213"/>
          </a:xfrm>
          <a:prstGeom prst="rect">
            <a:avLst/>
          </a:prstGeom>
          <a:noFill/>
          <a:ln/>
        </p:spPr>
        <p:txBody>
          <a:bodyPr wrap="none" lIns="0" tIns="0" rIns="0" bIns="0" rtlCol="0" anchor="t"/>
          <a:lstStyle/>
          <a:p>
            <a:pPr algn="l">
              <a:lnSpc>
                <a:spcPts val="2700"/>
              </a:lnSpc>
              <a:buSzPct val="100000"/>
            </a:pPr>
            <a:r>
              <a:rPr lang="en-US" sz="1700" dirty="0">
                <a:solidFill>
                  <a:srgbClr val="272525"/>
                </a:solidFill>
                <a:latin typeface="Montserrat" pitchFamily="34" charset="0"/>
                <a:ea typeface="Montserrat" pitchFamily="34" charset="-122"/>
                <a:cs typeface="Montserrat" pitchFamily="34" charset="-120"/>
              </a:rPr>
              <a:t> Self interest Threat</a:t>
            </a:r>
            <a:endParaRPr lang="en-US" sz="1700" dirty="0"/>
          </a:p>
        </p:txBody>
      </p:sp>
      <p:sp>
        <p:nvSpPr>
          <p:cNvPr id="25" name="Text 7">
            <a:extLst>
              <a:ext uri="{FF2B5EF4-FFF2-40B4-BE49-F238E27FC236}">
                <a16:creationId xmlns:a16="http://schemas.microsoft.com/office/drawing/2014/main" id="{2A9818ED-C2A6-449E-9821-16E40B17D6B7}"/>
              </a:ext>
            </a:extLst>
          </p:cNvPr>
          <p:cNvSpPr/>
          <p:nvPr/>
        </p:nvSpPr>
        <p:spPr>
          <a:xfrm>
            <a:off x="10535722" y="6612136"/>
            <a:ext cx="3272314" cy="412909"/>
          </a:xfrm>
          <a:prstGeom prst="rect">
            <a:avLst/>
          </a:prstGeom>
          <a:noFill/>
          <a:ln/>
        </p:spPr>
        <p:txBody>
          <a:bodyPr wrap="none" lIns="0" tIns="0" rIns="0" bIns="0" rtlCol="0" anchor="t"/>
          <a:lstStyle/>
          <a:p>
            <a:pPr algn="l">
              <a:lnSpc>
                <a:spcPts val="2700"/>
              </a:lnSpc>
              <a:buSzPct val="100000"/>
            </a:pPr>
            <a:r>
              <a:rPr lang="en-US" sz="1700" dirty="0">
                <a:solidFill>
                  <a:srgbClr val="272525"/>
                </a:solidFill>
                <a:latin typeface="Montserrat" pitchFamily="34" charset="0"/>
                <a:ea typeface="Montserrat" pitchFamily="34" charset="-122"/>
                <a:cs typeface="Montserrat" pitchFamily="34" charset="-120"/>
              </a:rPr>
              <a:t> Self review Threat</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4325" y="1118370"/>
            <a:ext cx="12513112" cy="712708"/>
          </a:xfrm>
          <a:prstGeom prst="rect">
            <a:avLst/>
          </a:prstGeom>
          <a:noFill/>
          <a:ln/>
        </p:spPr>
        <p:txBody>
          <a:bodyPr wrap="none" lIns="0" tIns="0" rIns="0" bIns="0" rtlCol="0" anchor="t"/>
          <a:lstStyle/>
          <a:p>
            <a:pPr marL="0" indent="0" algn="l">
              <a:lnSpc>
                <a:spcPts val="5600"/>
              </a:lnSpc>
              <a:buNone/>
            </a:pPr>
            <a:r>
              <a:rPr lang="en-US" sz="4450" b="1" dirty="0">
                <a:solidFill>
                  <a:srgbClr val="7068F4"/>
                </a:solidFill>
                <a:latin typeface="Barlow Bold" pitchFamily="34" charset="0"/>
                <a:ea typeface="Barlow Bold" pitchFamily="34" charset="-122"/>
                <a:cs typeface="Barlow Bold" pitchFamily="34" charset="-120"/>
              </a:rPr>
              <a:t>Independence and Objectivity</a:t>
            </a:r>
            <a:endParaRPr lang="en-US" sz="4450" dirty="0"/>
          </a:p>
        </p:txBody>
      </p:sp>
      <p:sp>
        <p:nvSpPr>
          <p:cNvPr id="3" name="Text 1"/>
          <p:cNvSpPr/>
          <p:nvPr/>
        </p:nvSpPr>
        <p:spPr>
          <a:xfrm>
            <a:off x="758309" y="3377684"/>
            <a:ext cx="3953828" cy="356235"/>
          </a:xfrm>
          <a:prstGeom prst="rect">
            <a:avLst/>
          </a:prstGeom>
          <a:noFill/>
          <a:ln/>
        </p:spPr>
        <p:txBody>
          <a:bodyPr wrap="none" lIns="0" tIns="0" rIns="0" bIns="0" rtlCol="0" anchor="t"/>
          <a:lstStyle/>
          <a:p>
            <a:pPr marL="0" indent="0" algn="l">
              <a:lnSpc>
                <a:spcPts val="2800"/>
              </a:lnSpc>
              <a:buNone/>
            </a:pPr>
            <a:r>
              <a:rPr lang="en-US" sz="2200" b="1" dirty="0">
                <a:solidFill>
                  <a:srgbClr val="7068F4"/>
                </a:solidFill>
                <a:latin typeface="Barlow Bold" pitchFamily="34" charset="0"/>
                <a:ea typeface="Barlow Bold" pitchFamily="34" charset="-122"/>
                <a:cs typeface="Barlow Bold" pitchFamily="34" charset="-120"/>
              </a:rPr>
              <a:t>Identifying Conflicts of Interest</a:t>
            </a:r>
            <a:endParaRPr lang="en-US" sz="2200" dirty="0"/>
          </a:p>
        </p:txBody>
      </p:sp>
      <p:sp>
        <p:nvSpPr>
          <p:cNvPr id="4" name="Text 2"/>
          <p:cNvSpPr/>
          <p:nvPr/>
        </p:nvSpPr>
        <p:spPr>
          <a:xfrm>
            <a:off x="758309" y="3950494"/>
            <a:ext cx="6292572" cy="69342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Review relationships with firms, clients, or involved parties to detect any direct or indirect biases.</a:t>
            </a:r>
            <a:endParaRPr lang="en-US" sz="1700" dirty="0"/>
          </a:p>
        </p:txBody>
      </p:sp>
      <p:sp>
        <p:nvSpPr>
          <p:cNvPr id="5" name="Text 3"/>
          <p:cNvSpPr/>
          <p:nvPr/>
        </p:nvSpPr>
        <p:spPr>
          <a:xfrm>
            <a:off x="758309" y="4838819"/>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Financial investments</a:t>
            </a:r>
            <a:endParaRPr lang="en-US" sz="1700" dirty="0"/>
          </a:p>
        </p:txBody>
      </p:sp>
      <p:sp>
        <p:nvSpPr>
          <p:cNvPr id="6" name="Text 4"/>
          <p:cNvSpPr/>
          <p:nvPr/>
        </p:nvSpPr>
        <p:spPr>
          <a:xfrm>
            <a:off x="758309" y="5261253"/>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Business Relationship</a:t>
            </a:r>
            <a:endParaRPr lang="en-US" sz="1700" dirty="0"/>
          </a:p>
        </p:txBody>
      </p:sp>
      <p:sp>
        <p:nvSpPr>
          <p:cNvPr id="7" name="Text 5"/>
          <p:cNvSpPr/>
          <p:nvPr/>
        </p:nvSpPr>
        <p:spPr>
          <a:xfrm>
            <a:off x="758309" y="5683687"/>
            <a:ext cx="6292572"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272525"/>
                </a:solidFill>
                <a:latin typeface="Montserrat" pitchFamily="34" charset="0"/>
                <a:ea typeface="Montserrat" pitchFamily="34" charset="-122"/>
                <a:cs typeface="Montserrat" pitchFamily="34" charset="-120"/>
              </a:rPr>
              <a:t>Family connections</a:t>
            </a:r>
            <a:endParaRPr lang="en-US" sz="1700" dirty="0"/>
          </a:p>
        </p:txBody>
      </p:sp>
      <p:sp>
        <p:nvSpPr>
          <p:cNvPr id="8" name="Text 6"/>
          <p:cNvSpPr/>
          <p:nvPr/>
        </p:nvSpPr>
        <p:spPr>
          <a:xfrm>
            <a:off x="7587139" y="3377684"/>
            <a:ext cx="3029426" cy="356235"/>
          </a:xfrm>
          <a:prstGeom prst="rect">
            <a:avLst/>
          </a:prstGeom>
          <a:noFill/>
          <a:ln/>
        </p:spPr>
        <p:txBody>
          <a:bodyPr wrap="none" lIns="0" tIns="0" rIns="0" bIns="0" rtlCol="0" anchor="t"/>
          <a:lstStyle/>
          <a:p>
            <a:pPr marL="0" indent="0" algn="l">
              <a:lnSpc>
                <a:spcPts val="2800"/>
              </a:lnSpc>
              <a:buNone/>
            </a:pPr>
            <a:r>
              <a:rPr lang="en-US" sz="2200" b="1" dirty="0">
                <a:solidFill>
                  <a:srgbClr val="7068F4"/>
                </a:solidFill>
                <a:latin typeface="Barlow Bold" pitchFamily="34" charset="0"/>
                <a:ea typeface="Barlow Bold" pitchFamily="34" charset="-122"/>
                <a:cs typeface="Barlow Bold" pitchFamily="34" charset="-120"/>
              </a:rPr>
              <a:t>Declaration &amp; Mitigation</a:t>
            </a:r>
            <a:endParaRPr lang="en-US" sz="2200" dirty="0"/>
          </a:p>
        </p:txBody>
      </p:sp>
      <p:sp>
        <p:nvSpPr>
          <p:cNvPr id="9" name="Text 7"/>
          <p:cNvSpPr/>
          <p:nvPr/>
        </p:nvSpPr>
        <p:spPr>
          <a:xfrm>
            <a:off x="7587139" y="3823717"/>
            <a:ext cx="6292572" cy="220668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Disclose any potential conflicts and implement strategies such as recusal or third-party oversight to maintain objectivity. To check this as a peer reviewer we need to ensure that Are there any policy , procedures and the safeguards the PU has in place to mitigate threats to its independence.</a:t>
            </a:r>
            <a:endParaRPr lang="en-US" sz="1700" dirty="0"/>
          </a:p>
        </p:txBody>
      </p:sp>
      <p:sp>
        <p:nvSpPr>
          <p:cNvPr id="10" name="Text 8"/>
          <p:cNvSpPr/>
          <p:nvPr/>
        </p:nvSpPr>
        <p:spPr>
          <a:xfrm>
            <a:off x="7587139" y="5866545"/>
            <a:ext cx="6292572" cy="1353982"/>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Examples include prior employment or significant financial stakes influencing impartiality. In such cases declaration is required from the Partner.</a:t>
            </a:r>
            <a:endParaRPr lang="en-US" sz="1700" dirty="0"/>
          </a:p>
        </p:txBody>
      </p:sp>
      <p:sp>
        <p:nvSpPr>
          <p:cNvPr id="11" name="Text 0">
            <a:extLst>
              <a:ext uri="{FF2B5EF4-FFF2-40B4-BE49-F238E27FC236}">
                <a16:creationId xmlns:a16="http://schemas.microsoft.com/office/drawing/2014/main" id="{469487F6-3B3E-4A8E-B8F1-D748AFA85E16}"/>
              </a:ext>
            </a:extLst>
          </p:cNvPr>
          <p:cNvSpPr/>
          <p:nvPr/>
        </p:nvSpPr>
        <p:spPr>
          <a:xfrm>
            <a:off x="758309" y="2047653"/>
            <a:ext cx="13133655" cy="1240233"/>
          </a:xfrm>
          <a:prstGeom prst="rect">
            <a:avLst/>
          </a:prstGeom>
          <a:noFill/>
          <a:ln/>
        </p:spPr>
        <p:txBody>
          <a:bodyPr wrap="none" lIns="0" tIns="0" rIns="0" bIns="0" rtlCol="0" anchor="t"/>
          <a:lstStyle/>
          <a:p>
            <a:pPr marL="0" indent="0" algn="l">
              <a:lnSpc>
                <a:spcPts val="5600"/>
              </a:lnSpc>
              <a:buNone/>
            </a:pPr>
            <a:r>
              <a:rPr lang="en-US" sz="2000" b="1" dirty="0">
                <a:solidFill>
                  <a:srgbClr val="FF0000"/>
                </a:solidFill>
                <a:latin typeface="Barlow Bold" pitchFamily="34" charset="0"/>
              </a:rPr>
              <a:t>Has the PU established a system for Identifying all services performed for each client and evaluating whether any of </a:t>
            </a:r>
          </a:p>
        </p:txBody>
      </p:sp>
      <p:sp>
        <p:nvSpPr>
          <p:cNvPr id="13" name="TextBox 12">
            <a:extLst>
              <a:ext uri="{FF2B5EF4-FFF2-40B4-BE49-F238E27FC236}">
                <a16:creationId xmlns:a16="http://schemas.microsoft.com/office/drawing/2014/main" id="{297D39B3-A22F-4E17-8BAB-D5E628EDF556}"/>
              </a:ext>
            </a:extLst>
          </p:cNvPr>
          <p:cNvSpPr txBox="1"/>
          <p:nvPr/>
        </p:nvSpPr>
        <p:spPr>
          <a:xfrm>
            <a:off x="655837" y="2517616"/>
            <a:ext cx="7315200" cy="688778"/>
          </a:xfrm>
          <a:prstGeom prst="rect">
            <a:avLst/>
          </a:prstGeom>
          <a:noFill/>
        </p:spPr>
        <p:txBody>
          <a:bodyPr wrap="square">
            <a:spAutoFit/>
          </a:bodyPr>
          <a:lstStyle/>
          <a:p>
            <a:pPr marL="0" indent="0" algn="l">
              <a:lnSpc>
                <a:spcPts val="5600"/>
              </a:lnSpc>
              <a:buNone/>
            </a:pPr>
            <a:r>
              <a:rPr lang="en-US" sz="1800" b="1" dirty="0">
                <a:solidFill>
                  <a:srgbClr val="FF0000"/>
                </a:solidFill>
                <a:latin typeface="Barlow Bold" pitchFamily="34" charset="0"/>
              </a:rPr>
              <a:t>the services impaired independence ?</a:t>
            </a:r>
            <a:endParaRPr lang="en-US" sz="18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sp>
        <p:nvSpPr>
          <p:cNvPr id="3" name="Text 0"/>
          <p:cNvSpPr/>
          <p:nvPr/>
        </p:nvSpPr>
        <p:spPr>
          <a:xfrm>
            <a:off x="758309" y="3540204"/>
            <a:ext cx="12264509" cy="712708"/>
          </a:xfrm>
          <a:prstGeom prst="rect">
            <a:avLst/>
          </a:prstGeom>
          <a:noFill/>
          <a:ln/>
        </p:spPr>
        <p:txBody>
          <a:bodyPr wrap="none" lIns="0" tIns="0" rIns="0" bIns="0" rtlCol="0" anchor="t"/>
          <a:lstStyle/>
          <a:p>
            <a:pPr marL="0" indent="0" algn="l">
              <a:lnSpc>
                <a:spcPts val="5600"/>
              </a:lnSpc>
              <a:buNone/>
            </a:pPr>
            <a:r>
              <a:rPr lang="en-US" sz="4450" b="1" dirty="0">
                <a:solidFill>
                  <a:srgbClr val="7068F4"/>
                </a:solidFill>
                <a:latin typeface="Barlow Bold" pitchFamily="34" charset="0"/>
                <a:ea typeface="Barlow Bold" pitchFamily="34" charset="-122"/>
                <a:cs typeface="Barlow Bold" pitchFamily="34" charset="-120"/>
              </a:rPr>
              <a:t>Confidentiality</a:t>
            </a:r>
            <a:endParaRPr lang="en-US" sz="4450" dirty="0"/>
          </a:p>
        </p:txBody>
      </p:sp>
      <p:sp>
        <p:nvSpPr>
          <p:cNvPr id="4" name="Shape 1"/>
          <p:cNvSpPr/>
          <p:nvPr/>
        </p:nvSpPr>
        <p:spPr>
          <a:xfrm>
            <a:off x="758309" y="4821555"/>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5" name="Text 2"/>
          <p:cNvSpPr/>
          <p:nvPr/>
        </p:nvSpPr>
        <p:spPr>
          <a:xfrm>
            <a:off x="1462326" y="4821555"/>
            <a:ext cx="3016329"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Data Handling Protocols</a:t>
            </a:r>
            <a:endParaRPr lang="en-US" sz="2200" dirty="0"/>
          </a:p>
        </p:txBody>
      </p:sp>
      <p:sp>
        <p:nvSpPr>
          <p:cNvPr id="6" name="Text 3"/>
          <p:cNvSpPr/>
          <p:nvPr/>
        </p:nvSpPr>
        <p:spPr>
          <a:xfrm>
            <a:off x="1462326" y="5307686"/>
            <a:ext cx="3522821" cy="2377383"/>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Implement strict security for storage and transmission of audit data to prevent accidental leaks or breaches.</a:t>
            </a:r>
          </a:p>
          <a:p>
            <a:pPr marL="0" indent="0" algn="l">
              <a:lnSpc>
                <a:spcPts val="2700"/>
              </a:lnSpc>
              <a:buNone/>
            </a:pPr>
            <a:r>
              <a:rPr lang="en-US" sz="1700" b="1" dirty="0">
                <a:solidFill>
                  <a:srgbClr val="272525"/>
                </a:solidFill>
                <a:latin typeface="Montserrat" pitchFamily="34" charset="0"/>
              </a:rPr>
              <a:t>What are the precautions adopted by the PU to protect Client Data.  </a:t>
            </a:r>
            <a:endParaRPr lang="en-US" sz="1700" b="1" dirty="0"/>
          </a:p>
        </p:txBody>
      </p:sp>
      <p:sp>
        <p:nvSpPr>
          <p:cNvPr id="7" name="Shape 4"/>
          <p:cNvSpPr/>
          <p:nvPr/>
        </p:nvSpPr>
        <p:spPr>
          <a:xfrm>
            <a:off x="5201722" y="4821555"/>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8" name="Text 5"/>
          <p:cNvSpPr/>
          <p:nvPr/>
        </p:nvSpPr>
        <p:spPr>
          <a:xfrm>
            <a:off x="5905738" y="4821555"/>
            <a:ext cx="3522821" cy="712470"/>
          </a:xfrm>
          <a:prstGeom prst="rect">
            <a:avLst/>
          </a:prstGeom>
          <a:noFill/>
          <a:ln/>
        </p:spPr>
        <p:txBody>
          <a:bodyPr wrap="squar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Preventing Information Disclosure</a:t>
            </a:r>
            <a:endParaRPr lang="en-US" sz="2200" dirty="0"/>
          </a:p>
        </p:txBody>
      </p:sp>
      <p:sp>
        <p:nvSpPr>
          <p:cNvPr id="9" name="Text 6"/>
          <p:cNvSpPr/>
          <p:nvPr/>
        </p:nvSpPr>
        <p:spPr>
          <a:xfrm>
            <a:off x="5905738" y="5534025"/>
            <a:ext cx="3739396" cy="138684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Avoid unauthorized sharing of client or firm information, maintaining trust in the peer review process.</a:t>
            </a:r>
          </a:p>
          <a:p>
            <a:pPr marL="0" indent="0" algn="l">
              <a:lnSpc>
                <a:spcPts val="2700"/>
              </a:lnSpc>
              <a:buNone/>
            </a:pPr>
            <a:r>
              <a:rPr lang="en-US" sz="1700" b="1" dirty="0">
                <a:solidFill>
                  <a:srgbClr val="272525"/>
                </a:solidFill>
                <a:latin typeface="Montserrat" pitchFamily="34" charset="0"/>
              </a:rPr>
              <a:t>PU is taking declaration from Team members who is working on the sensitive Data of the client?</a:t>
            </a:r>
            <a:endParaRPr lang="en-US" sz="1700" b="1" dirty="0"/>
          </a:p>
        </p:txBody>
      </p:sp>
      <p:sp>
        <p:nvSpPr>
          <p:cNvPr id="10" name="Shape 7"/>
          <p:cNvSpPr/>
          <p:nvPr/>
        </p:nvSpPr>
        <p:spPr>
          <a:xfrm>
            <a:off x="9645134" y="4821555"/>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1" name="Text 8"/>
          <p:cNvSpPr/>
          <p:nvPr/>
        </p:nvSpPr>
        <p:spPr>
          <a:xfrm>
            <a:off x="10349151" y="4821555"/>
            <a:ext cx="3522821" cy="712470"/>
          </a:xfrm>
          <a:prstGeom prst="rect">
            <a:avLst/>
          </a:prstGeom>
          <a:noFill/>
          <a:ln/>
        </p:spPr>
        <p:txBody>
          <a:bodyPr wrap="squar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Consequences for Breaches</a:t>
            </a:r>
            <a:endParaRPr lang="en-US" sz="2200" dirty="0"/>
          </a:p>
        </p:txBody>
      </p:sp>
      <p:sp>
        <p:nvSpPr>
          <p:cNvPr id="12" name="Text 9"/>
          <p:cNvSpPr/>
          <p:nvPr/>
        </p:nvSpPr>
        <p:spPr>
          <a:xfrm>
            <a:off x="10349151" y="5534025"/>
            <a:ext cx="3911379" cy="1863447"/>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Team members should be aware of the penalties and reputational damage arising from confidentiality lapses, emphasizing the need for vigilance.</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993815"/>
            <a:ext cx="7627382" cy="1425416"/>
          </a:xfrm>
          <a:prstGeom prst="rect">
            <a:avLst/>
          </a:prstGeom>
          <a:noFill/>
          <a:ln/>
        </p:spPr>
        <p:txBody>
          <a:bodyPr wrap="square" lIns="0" tIns="0" rIns="0" bIns="0" rtlCol="0" anchor="t"/>
          <a:lstStyle/>
          <a:p>
            <a:pPr marL="0" indent="0" algn="l">
              <a:lnSpc>
                <a:spcPts val="5600"/>
              </a:lnSpc>
              <a:buNone/>
            </a:pPr>
            <a:r>
              <a:rPr lang="en-US" sz="4450" b="1" dirty="0">
                <a:solidFill>
                  <a:srgbClr val="7068F4"/>
                </a:solidFill>
                <a:latin typeface="Barlow Bold" pitchFamily="34" charset="0"/>
                <a:ea typeface="Barlow Bold" pitchFamily="34" charset="-122"/>
                <a:cs typeface="Barlow Bold" pitchFamily="34" charset="-120"/>
              </a:rPr>
              <a:t>Competence and Due Care</a:t>
            </a:r>
            <a:endParaRPr lang="en-US" sz="4450" dirty="0"/>
          </a:p>
        </p:txBody>
      </p:sp>
      <p:sp>
        <p:nvSpPr>
          <p:cNvPr id="4" name="Shape 1"/>
          <p:cNvSpPr/>
          <p:nvPr/>
        </p:nvSpPr>
        <p:spPr>
          <a:xfrm>
            <a:off x="6244709" y="2744152"/>
            <a:ext cx="3705463" cy="2662357"/>
          </a:xfrm>
          <a:prstGeom prst="roundRect">
            <a:avLst>
              <a:gd name="adj" fmla="val 7324"/>
            </a:avLst>
          </a:prstGeom>
          <a:solidFill>
            <a:srgbClr val="EEEFF5"/>
          </a:solidFill>
          <a:ln/>
          <a:effectLst>
            <a:outerShdw blurRad="53340" dist="26670" dir="13500000" algn="bl" rotWithShape="0">
              <a:srgbClr val="FFFFFF">
                <a:alpha val="70000"/>
              </a:srgbClr>
            </a:outerShdw>
          </a:effectLst>
        </p:spPr>
      </p:sp>
      <p:sp>
        <p:nvSpPr>
          <p:cNvPr id="5" name="Text 2"/>
          <p:cNvSpPr/>
          <p:nvPr/>
        </p:nvSpPr>
        <p:spPr>
          <a:xfrm>
            <a:off x="6461284" y="2960727"/>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Necessary Skills</a:t>
            </a:r>
            <a:endParaRPr lang="en-US" sz="2200" dirty="0"/>
          </a:p>
        </p:txBody>
      </p:sp>
      <p:sp>
        <p:nvSpPr>
          <p:cNvPr id="6" name="Text 3"/>
          <p:cNvSpPr/>
          <p:nvPr/>
        </p:nvSpPr>
        <p:spPr>
          <a:xfrm>
            <a:off x="6461284" y="3446859"/>
            <a:ext cx="3488888" cy="138684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Auditor must possess relevant expertise and up-to-date certifications to thoroughly assess audits.</a:t>
            </a:r>
            <a:endParaRPr lang="en-US" sz="1700" dirty="0"/>
          </a:p>
        </p:txBody>
      </p:sp>
      <p:sp>
        <p:nvSpPr>
          <p:cNvPr id="7" name="Shape 4"/>
          <p:cNvSpPr/>
          <p:nvPr/>
        </p:nvSpPr>
        <p:spPr>
          <a:xfrm>
            <a:off x="10166747" y="2744152"/>
            <a:ext cx="3705463" cy="2662357"/>
          </a:xfrm>
          <a:prstGeom prst="roundRect">
            <a:avLst>
              <a:gd name="adj" fmla="val 7324"/>
            </a:avLst>
          </a:prstGeom>
          <a:solidFill>
            <a:srgbClr val="EEEFF5"/>
          </a:solidFill>
          <a:ln/>
          <a:effectLst>
            <a:outerShdw blurRad="53340" dist="26670" dir="13500000" algn="bl" rotWithShape="0">
              <a:srgbClr val="FFFFFF">
                <a:alpha val="70000"/>
              </a:srgbClr>
            </a:outerShdw>
          </a:effectLst>
        </p:spPr>
      </p:sp>
      <p:sp>
        <p:nvSpPr>
          <p:cNvPr id="8" name="Text 5"/>
          <p:cNvSpPr/>
          <p:nvPr/>
        </p:nvSpPr>
        <p:spPr>
          <a:xfrm>
            <a:off x="10383322" y="2960727"/>
            <a:ext cx="3272314" cy="712470"/>
          </a:xfrm>
          <a:prstGeom prst="rect">
            <a:avLst/>
          </a:prstGeom>
          <a:noFill/>
          <a:ln/>
        </p:spPr>
        <p:txBody>
          <a:bodyPr wrap="squar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Professional Development</a:t>
            </a:r>
            <a:endParaRPr lang="en-US" sz="2200" dirty="0"/>
          </a:p>
        </p:txBody>
      </p:sp>
      <p:sp>
        <p:nvSpPr>
          <p:cNvPr id="9" name="Text 6"/>
          <p:cNvSpPr/>
          <p:nvPr/>
        </p:nvSpPr>
        <p:spPr>
          <a:xfrm>
            <a:off x="10383321" y="3673197"/>
            <a:ext cx="3603983" cy="1516737"/>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Ongoing training is critical to keep competencies aligned with evolving auditing standards and regulations and other updates.</a:t>
            </a:r>
            <a:endParaRPr lang="en-US" sz="1700" dirty="0"/>
          </a:p>
        </p:txBody>
      </p:sp>
      <p:sp>
        <p:nvSpPr>
          <p:cNvPr id="10" name="Shape 7"/>
          <p:cNvSpPr/>
          <p:nvPr/>
        </p:nvSpPr>
        <p:spPr>
          <a:xfrm>
            <a:off x="6244709" y="5623084"/>
            <a:ext cx="7627382" cy="1612702"/>
          </a:xfrm>
          <a:prstGeom prst="roundRect">
            <a:avLst>
              <a:gd name="adj" fmla="val 12091"/>
            </a:avLst>
          </a:prstGeom>
          <a:solidFill>
            <a:srgbClr val="EEEFF5"/>
          </a:solidFill>
          <a:ln/>
          <a:effectLst>
            <a:outerShdw blurRad="53340" dist="26670" dir="13500000" algn="bl" rotWithShape="0">
              <a:srgbClr val="FFFFFF">
                <a:alpha val="70000"/>
              </a:srgbClr>
            </a:outerShdw>
          </a:effectLst>
        </p:spPr>
      </p:sp>
      <p:sp>
        <p:nvSpPr>
          <p:cNvPr id="11" name="Text 8"/>
          <p:cNvSpPr/>
          <p:nvPr/>
        </p:nvSpPr>
        <p:spPr>
          <a:xfrm>
            <a:off x="6461284" y="5839658"/>
            <a:ext cx="3214926"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Thorough Documentation</a:t>
            </a:r>
            <a:endParaRPr lang="en-US" sz="2200" dirty="0"/>
          </a:p>
        </p:txBody>
      </p:sp>
      <p:sp>
        <p:nvSpPr>
          <p:cNvPr id="12" name="Text 9"/>
          <p:cNvSpPr/>
          <p:nvPr/>
        </p:nvSpPr>
        <p:spPr>
          <a:xfrm>
            <a:off x="6461284" y="6325791"/>
            <a:ext cx="7194233" cy="69342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Accurate recording of procedures and findings ensures accountability and facilitates transparent peer evaluations.</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58309" y="2405658"/>
            <a:ext cx="12869347" cy="712708"/>
          </a:xfrm>
          <a:prstGeom prst="rect">
            <a:avLst/>
          </a:prstGeom>
          <a:noFill/>
          <a:ln/>
        </p:spPr>
        <p:txBody>
          <a:bodyPr wrap="none" lIns="0" tIns="0" rIns="0" bIns="0" rtlCol="0" anchor="t"/>
          <a:lstStyle/>
          <a:p>
            <a:pPr marL="0" indent="0" algn="l">
              <a:lnSpc>
                <a:spcPts val="5600"/>
              </a:lnSpc>
              <a:buNone/>
            </a:pPr>
            <a:r>
              <a:rPr lang="en-US" sz="4450" b="1" dirty="0">
                <a:solidFill>
                  <a:srgbClr val="7068F4"/>
                </a:solidFill>
                <a:latin typeface="Barlow Bold" pitchFamily="34" charset="0"/>
                <a:ea typeface="Barlow Bold" pitchFamily="34" charset="-122"/>
                <a:cs typeface="Barlow Bold" pitchFamily="34" charset="-120"/>
              </a:rPr>
              <a:t>Reviewing Documentation: A Compliance Checklist</a:t>
            </a:r>
            <a:endParaRPr lang="en-US" sz="4450" dirty="0"/>
          </a:p>
        </p:txBody>
      </p:sp>
      <p:sp>
        <p:nvSpPr>
          <p:cNvPr id="3" name="Text 1"/>
          <p:cNvSpPr/>
          <p:nvPr/>
        </p:nvSpPr>
        <p:spPr>
          <a:xfrm>
            <a:off x="758309" y="3659862"/>
            <a:ext cx="4018359" cy="712470"/>
          </a:xfrm>
          <a:prstGeom prst="rect">
            <a:avLst/>
          </a:prstGeom>
          <a:noFill/>
          <a:ln/>
        </p:spPr>
        <p:txBody>
          <a:bodyPr wrap="square" lIns="0" tIns="0" rIns="0" bIns="0" rtlCol="0" anchor="t"/>
          <a:lstStyle/>
          <a:p>
            <a:pPr marL="0" indent="0" algn="l">
              <a:lnSpc>
                <a:spcPts val="2800"/>
              </a:lnSpc>
              <a:buNone/>
            </a:pPr>
            <a:r>
              <a:rPr lang="en-US" sz="2200" b="1" dirty="0">
                <a:solidFill>
                  <a:srgbClr val="7068F4"/>
                </a:solidFill>
                <a:latin typeface="Barlow Bold" pitchFamily="34" charset="0"/>
                <a:ea typeface="Barlow Bold" pitchFamily="34" charset="-122"/>
                <a:cs typeface="Barlow Bold" pitchFamily="34" charset="-120"/>
              </a:rPr>
              <a:t>Engagement Letters &amp; Audit Plans</a:t>
            </a:r>
            <a:endParaRPr lang="en-US" sz="2200" dirty="0"/>
          </a:p>
        </p:txBody>
      </p:sp>
      <p:sp>
        <p:nvSpPr>
          <p:cNvPr id="4" name="Text 2"/>
          <p:cNvSpPr/>
          <p:nvPr/>
        </p:nvSpPr>
        <p:spPr>
          <a:xfrm>
            <a:off x="758309" y="4588907"/>
            <a:ext cx="4018359" cy="104013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Confirm these documents comply with ICAI’s format and clearly define scope of work and responsibilities.</a:t>
            </a:r>
            <a:endParaRPr lang="en-US" sz="1700" dirty="0"/>
          </a:p>
        </p:txBody>
      </p:sp>
      <p:sp>
        <p:nvSpPr>
          <p:cNvPr id="5" name="Text 3"/>
          <p:cNvSpPr/>
          <p:nvPr/>
        </p:nvSpPr>
        <p:spPr>
          <a:xfrm>
            <a:off x="5312926" y="3659862"/>
            <a:ext cx="4018359" cy="712470"/>
          </a:xfrm>
          <a:prstGeom prst="rect">
            <a:avLst/>
          </a:prstGeom>
          <a:noFill/>
          <a:ln/>
        </p:spPr>
        <p:txBody>
          <a:bodyPr wrap="square" lIns="0" tIns="0" rIns="0" bIns="0" rtlCol="0" anchor="t"/>
          <a:lstStyle/>
          <a:p>
            <a:pPr marL="0" indent="0" algn="l">
              <a:lnSpc>
                <a:spcPts val="2800"/>
              </a:lnSpc>
              <a:buNone/>
            </a:pPr>
            <a:r>
              <a:rPr lang="en-US" sz="2200" b="1" dirty="0">
                <a:solidFill>
                  <a:srgbClr val="7068F4"/>
                </a:solidFill>
                <a:latin typeface="Barlow Bold" pitchFamily="34" charset="0"/>
                <a:ea typeface="Barlow Bold" pitchFamily="34" charset="-122"/>
                <a:cs typeface="Barlow Bold" pitchFamily="34" charset="-120"/>
              </a:rPr>
              <a:t>Accounting Standards Compliance</a:t>
            </a:r>
            <a:endParaRPr lang="en-US" sz="2200" dirty="0"/>
          </a:p>
        </p:txBody>
      </p:sp>
      <p:sp>
        <p:nvSpPr>
          <p:cNvPr id="6" name="Text 4"/>
          <p:cNvSpPr/>
          <p:nvPr/>
        </p:nvSpPr>
        <p:spPr>
          <a:xfrm>
            <a:off x="5312926" y="4588907"/>
            <a:ext cx="4018359" cy="104013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Verify adherence to Indian Accounting Standards (Ind AS) and relevant regulatory frameworks.</a:t>
            </a:r>
            <a:endParaRPr lang="en-US" sz="1700" dirty="0"/>
          </a:p>
        </p:txBody>
      </p:sp>
      <p:sp>
        <p:nvSpPr>
          <p:cNvPr id="7" name="Text 5"/>
          <p:cNvSpPr/>
          <p:nvPr/>
        </p:nvSpPr>
        <p:spPr>
          <a:xfrm>
            <a:off x="9867543" y="3659862"/>
            <a:ext cx="2907744" cy="356235"/>
          </a:xfrm>
          <a:prstGeom prst="rect">
            <a:avLst/>
          </a:prstGeom>
          <a:noFill/>
          <a:ln/>
        </p:spPr>
        <p:txBody>
          <a:bodyPr wrap="none" lIns="0" tIns="0" rIns="0" bIns="0" rtlCol="0" anchor="t"/>
          <a:lstStyle/>
          <a:p>
            <a:pPr marL="0" indent="0" algn="l">
              <a:lnSpc>
                <a:spcPts val="2800"/>
              </a:lnSpc>
              <a:buNone/>
            </a:pPr>
            <a:r>
              <a:rPr lang="en-US" sz="2200" b="1" dirty="0">
                <a:solidFill>
                  <a:srgbClr val="7068F4"/>
                </a:solidFill>
                <a:latin typeface="Barlow Bold" pitchFamily="34" charset="0"/>
                <a:ea typeface="Barlow Bold" pitchFamily="34" charset="-122"/>
                <a:cs typeface="Barlow Bold" pitchFamily="34" charset="-120"/>
              </a:rPr>
              <a:t>Working Papers Quality</a:t>
            </a:r>
            <a:endParaRPr lang="en-US" sz="2200" dirty="0"/>
          </a:p>
        </p:txBody>
      </p:sp>
      <p:sp>
        <p:nvSpPr>
          <p:cNvPr id="8" name="Text 6"/>
          <p:cNvSpPr/>
          <p:nvPr/>
        </p:nvSpPr>
        <p:spPr>
          <a:xfrm>
            <a:off x="9867543" y="4232672"/>
            <a:ext cx="4018359" cy="138684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Assess completeness, accuracy, and adequacy of audit evidence through detailed examination of supporting files.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E7614A-EE8E-40EE-9729-0DA57B5DFC2A}"/>
              </a:ext>
            </a:extLst>
          </p:cNvPr>
          <p:cNvSpPr txBox="1">
            <a:spLocks/>
          </p:cNvSpPr>
          <p:nvPr/>
        </p:nvSpPr>
        <p:spPr>
          <a:xfrm>
            <a:off x="5918478" y="1195754"/>
            <a:ext cx="7731019" cy="1336430"/>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50" b="1" dirty="0">
                <a:solidFill>
                  <a:srgbClr val="7068F4"/>
                </a:solidFill>
                <a:latin typeface="Barlow Bold" pitchFamily="34" charset="0"/>
              </a:rPr>
              <a:t>Peer Review &amp; Code Of Ethics</a:t>
            </a:r>
          </a:p>
        </p:txBody>
      </p:sp>
      <p:sp>
        <p:nvSpPr>
          <p:cNvPr id="9" name="Content Placeholder 2">
            <a:extLst>
              <a:ext uri="{FF2B5EF4-FFF2-40B4-BE49-F238E27FC236}">
                <a16:creationId xmlns:a16="http://schemas.microsoft.com/office/drawing/2014/main" id="{568CD8D0-1F59-4B25-8596-05554DE3FA59}"/>
              </a:ext>
            </a:extLst>
          </p:cNvPr>
          <p:cNvSpPr txBox="1">
            <a:spLocks/>
          </p:cNvSpPr>
          <p:nvPr/>
        </p:nvSpPr>
        <p:spPr>
          <a:xfrm>
            <a:off x="6029011" y="1959428"/>
            <a:ext cx="8024921" cy="5838093"/>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endParaRPr lang="en-US" sz="1700" dirty="0">
              <a:solidFill>
                <a:srgbClr val="272525"/>
              </a:solidFill>
              <a:latin typeface="Montserrat" pitchFamily="34" charset="0"/>
              <a:ea typeface="Montserrat" pitchFamily="34" charset="-122"/>
              <a:cs typeface="Montserrat" pitchFamily="34" charset="-120"/>
            </a:endParaRPr>
          </a:p>
          <a:p>
            <a:pPr marL="0" indent="0" algn="just">
              <a:spcBef>
                <a:spcPts val="0"/>
              </a:spcBef>
              <a:buFont typeface="Arial" pitchFamily="34" charset="0"/>
              <a:buNone/>
            </a:pPr>
            <a:endParaRPr lang="en-US" sz="1700" dirty="0">
              <a:solidFill>
                <a:srgbClr val="272525"/>
              </a:solidFill>
              <a:latin typeface="Montserrat" pitchFamily="34" charset="0"/>
              <a:ea typeface="Montserrat" pitchFamily="34" charset="-122"/>
              <a:cs typeface="Montserrat" pitchFamily="34" charset="-120"/>
            </a:endParaRPr>
          </a:p>
          <a:p>
            <a:pPr marL="0" indent="0" algn="just">
              <a:spcBef>
                <a:spcPts val="0"/>
              </a:spcBef>
              <a:buFont typeface="Arial" pitchFamily="34" charset="0"/>
              <a:buNone/>
            </a:pPr>
            <a:r>
              <a:rPr lang="en-US" sz="2400" b="1" dirty="0">
                <a:solidFill>
                  <a:srgbClr val="272525"/>
                </a:solidFill>
                <a:latin typeface="Montserrat" pitchFamily="34" charset="0"/>
                <a:ea typeface="Montserrat" pitchFamily="34" charset="-122"/>
                <a:cs typeface="Montserrat" pitchFamily="34" charset="-120"/>
              </a:rPr>
              <a:t>Part B of Questionnaire requires a PU to submit information about the Ethical Requirements and Peer Reviewer has to check its compliance.</a:t>
            </a:r>
          </a:p>
          <a:p>
            <a:pPr marL="0" indent="0" algn="just">
              <a:spcBef>
                <a:spcPts val="0"/>
              </a:spcBef>
              <a:buFont typeface="Arial" pitchFamily="34" charset="0"/>
              <a:buNone/>
            </a:pPr>
            <a:endParaRPr lang="en-US" sz="1700" dirty="0">
              <a:solidFill>
                <a:srgbClr val="272525"/>
              </a:solidFill>
              <a:latin typeface="Montserrat" pitchFamily="34" charset="0"/>
              <a:ea typeface="Montserrat" pitchFamily="34" charset="-122"/>
              <a:cs typeface="Montserrat" pitchFamily="34" charset="-120"/>
            </a:endParaRP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Independence &amp; Ethics Partner</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Quality Control Partner</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Updated knowledge about Ethics Requirements</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Adherence to Ethical Requirements by Partners &amp; Team</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Steps taken to mitigate threats to independence</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Assignments within the specified limits (Company Audit/Tax Audit)</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Fees below minimum recommended</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Audit Fees vs Other Fees </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Tender Process followed</a:t>
            </a:r>
          </a:p>
          <a:p>
            <a:pPr marL="0" indent="0" algn="just">
              <a:lnSpc>
                <a:spcPct val="150000"/>
              </a:lnSpc>
              <a:spcBef>
                <a:spcPts val="0"/>
              </a:spcBef>
              <a:buFont typeface="Arial" pitchFamily="34" charset="0"/>
              <a:buNone/>
            </a:pPr>
            <a:r>
              <a:rPr lang="en-US" sz="1700" dirty="0">
                <a:solidFill>
                  <a:srgbClr val="272525"/>
                </a:solidFill>
                <a:latin typeface="Montserrat" pitchFamily="34" charset="0"/>
                <a:ea typeface="Montserrat" pitchFamily="34" charset="-122"/>
                <a:cs typeface="Montserrat" pitchFamily="34" charset="-120"/>
              </a:rPr>
              <a:t>Indebted  to the concern</a:t>
            </a:r>
          </a:p>
        </p:txBody>
      </p:sp>
      <p:sp>
        <p:nvSpPr>
          <p:cNvPr id="10" name="Slide Number Placeholder 3">
            <a:extLst>
              <a:ext uri="{FF2B5EF4-FFF2-40B4-BE49-F238E27FC236}">
                <a16:creationId xmlns:a16="http://schemas.microsoft.com/office/drawing/2014/main" id="{7CA79C73-EA1B-4A1E-948E-41A80195FE14}"/>
              </a:ext>
            </a:extLst>
          </p:cNvPr>
          <p:cNvSpPr txBox="1">
            <a:spLocks/>
          </p:cNvSpPr>
          <p:nvPr/>
        </p:nvSpPr>
        <p:spPr>
          <a:xfrm>
            <a:off x="-3129" y="7559041"/>
            <a:ext cx="661400" cy="43815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2" name="Image 0" descr="preencoded.png">
            <a:extLst>
              <a:ext uri="{FF2B5EF4-FFF2-40B4-BE49-F238E27FC236}">
                <a16:creationId xmlns:a16="http://schemas.microsoft.com/office/drawing/2014/main" id="{E2C65B68-4E97-41FF-9F90-47E51555463F}"/>
              </a:ext>
            </a:extLst>
          </p:cNvPr>
          <p:cNvPicPr>
            <a:picLocks noChangeAspect="1"/>
          </p:cNvPicPr>
          <p:nvPr/>
        </p:nvPicPr>
        <p:blipFill>
          <a:blip r:embed="rId2"/>
          <a:stretch>
            <a:fillRect/>
          </a:stretch>
        </p:blipFill>
        <p:spPr>
          <a:xfrm>
            <a:off x="0" y="0"/>
            <a:ext cx="5486400" cy="8229600"/>
          </a:xfrm>
          <a:prstGeom prst="rect">
            <a:avLst/>
          </a:prstGeom>
        </p:spPr>
      </p:pic>
    </p:spTree>
    <p:extLst>
      <p:ext uri="{BB962C8B-B14F-4D97-AF65-F5344CB8AC3E}">
        <p14:creationId xmlns:p14="http://schemas.microsoft.com/office/powerpoint/2010/main" val="10889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blinds(horizontal)">
                                      <p:cBhvr>
                                        <p:cTn id="15" dur="500"/>
                                        <p:tgtEl>
                                          <p:spTgt spid="9">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animEffect transition="in" filter="blinds(horizontal)">
                                      <p:cBhvr>
                                        <p:cTn id="18" dur="500"/>
                                        <p:tgtEl>
                                          <p:spTgt spid="9">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blinds(horizontal)">
                                      <p:cBhvr>
                                        <p:cTn id="21" dur="500"/>
                                        <p:tgtEl>
                                          <p:spTgt spid="9">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8" end="8"/>
                                            </p:txEl>
                                          </p:spTgt>
                                        </p:tgtEl>
                                        <p:attrNameLst>
                                          <p:attrName>style.visibility</p:attrName>
                                        </p:attrNameLst>
                                      </p:cBhvr>
                                      <p:to>
                                        <p:strVal val="visible"/>
                                      </p:to>
                                    </p:set>
                                    <p:animEffect transition="in" filter="blinds(horizontal)">
                                      <p:cBhvr>
                                        <p:cTn id="24" dur="500"/>
                                        <p:tgtEl>
                                          <p:spTgt spid="9">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blinds(horizontal)">
                                      <p:cBhvr>
                                        <p:cTn id="27" dur="500"/>
                                        <p:tgtEl>
                                          <p:spTgt spid="9">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
                                            <p:txEl>
                                              <p:pRg st="10" end="10"/>
                                            </p:txEl>
                                          </p:spTgt>
                                        </p:tgtEl>
                                        <p:attrNameLst>
                                          <p:attrName>style.visibility</p:attrName>
                                        </p:attrNameLst>
                                      </p:cBhvr>
                                      <p:to>
                                        <p:strVal val="visible"/>
                                      </p:to>
                                    </p:set>
                                    <p:animEffect transition="in" filter="blinds(horizontal)">
                                      <p:cBhvr>
                                        <p:cTn id="30" dur="500"/>
                                        <p:tgtEl>
                                          <p:spTgt spid="9">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9">
                                            <p:txEl>
                                              <p:pRg st="11" end="11"/>
                                            </p:txEl>
                                          </p:spTgt>
                                        </p:tgtEl>
                                        <p:attrNameLst>
                                          <p:attrName>style.visibility</p:attrName>
                                        </p:attrNameLst>
                                      </p:cBhvr>
                                      <p:to>
                                        <p:strVal val="visible"/>
                                      </p:to>
                                    </p:set>
                                    <p:animEffect transition="in" filter="blinds(horizontal)">
                                      <p:cBhvr>
                                        <p:cTn id="33" dur="500"/>
                                        <p:tgtEl>
                                          <p:spTgt spid="9">
                                            <p:txEl>
                                              <p:pRg st="11" end="1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9">
                                            <p:txEl>
                                              <p:pRg st="12" end="12"/>
                                            </p:txEl>
                                          </p:spTgt>
                                        </p:tgtEl>
                                        <p:attrNameLst>
                                          <p:attrName>style.visibility</p:attrName>
                                        </p:attrNameLst>
                                      </p:cBhvr>
                                      <p:to>
                                        <p:strVal val="visible"/>
                                      </p:to>
                                    </p:set>
                                    <p:animEffect transition="in" filter="blinds(horizontal)">
                                      <p:cBhvr>
                                        <p:cTn id="36" dur="500"/>
                                        <p:tgtEl>
                                          <p:spTgt spid="9">
                                            <p:txEl>
                                              <p:pRg st="12" end="1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animEffect transition="in" filter="blinds(horizontal)">
                                      <p:cBhvr>
                                        <p:cTn id="39"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59462"/>
          </a:xfrm>
          <a:prstGeom prst="rect">
            <a:avLst/>
          </a:prstGeom>
        </p:spPr>
      </p:pic>
      <p:sp>
        <p:nvSpPr>
          <p:cNvPr id="3" name="Text 0"/>
          <p:cNvSpPr/>
          <p:nvPr/>
        </p:nvSpPr>
        <p:spPr>
          <a:xfrm>
            <a:off x="660559" y="2878455"/>
            <a:ext cx="13309283" cy="1241822"/>
          </a:xfrm>
          <a:prstGeom prst="rect">
            <a:avLst/>
          </a:prstGeom>
          <a:noFill/>
          <a:ln/>
        </p:spPr>
        <p:txBody>
          <a:bodyPr wrap="square" lIns="0" tIns="0" rIns="0" bIns="0" rtlCol="0" anchor="t"/>
          <a:lstStyle/>
          <a:p>
            <a:pPr marL="0" indent="0" algn="l">
              <a:lnSpc>
                <a:spcPts val="4850"/>
              </a:lnSpc>
              <a:buNone/>
            </a:pPr>
            <a:r>
              <a:rPr lang="en-US" sz="3900" b="1" dirty="0">
                <a:solidFill>
                  <a:srgbClr val="7068F4"/>
                </a:solidFill>
                <a:latin typeface="Barlow Bold" pitchFamily="34" charset="0"/>
                <a:ea typeface="Barlow Bold" pitchFamily="34" charset="-122"/>
                <a:cs typeface="Barlow Bold" pitchFamily="34" charset="-120"/>
              </a:rPr>
              <a:t>Consequences of Non-Compliance: Penalties and Reputational Damage</a:t>
            </a:r>
            <a:endParaRPr lang="en-US" sz="3900" dirty="0"/>
          </a:p>
        </p:txBody>
      </p:sp>
      <p:pic>
        <p:nvPicPr>
          <p:cNvPr id="4" name="Image 1" descr="preencoded.png"/>
          <p:cNvPicPr>
            <a:picLocks noChangeAspect="1"/>
          </p:cNvPicPr>
          <p:nvPr/>
        </p:nvPicPr>
        <p:blipFill>
          <a:blip r:embed="rId4"/>
          <a:stretch>
            <a:fillRect/>
          </a:stretch>
        </p:blipFill>
        <p:spPr>
          <a:xfrm>
            <a:off x="660559" y="4436388"/>
            <a:ext cx="471845" cy="471845"/>
          </a:xfrm>
          <a:prstGeom prst="rect">
            <a:avLst/>
          </a:prstGeom>
        </p:spPr>
      </p:pic>
      <p:sp>
        <p:nvSpPr>
          <p:cNvPr id="5" name="Text 1"/>
          <p:cNvSpPr/>
          <p:nvPr/>
        </p:nvSpPr>
        <p:spPr>
          <a:xfrm>
            <a:off x="1321117" y="4403407"/>
            <a:ext cx="2688074" cy="310396"/>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Barlow Bold" pitchFamily="34" charset="0"/>
                <a:ea typeface="Barlow Bold" pitchFamily="34" charset="-122"/>
                <a:cs typeface="Barlow Bold" pitchFamily="34" charset="-120"/>
              </a:rPr>
              <a:t>ICAI Disciplinary Actions</a:t>
            </a:r>
            <a:endParaRPr lang="en-US" sz="1950" dirty="0"/>
          </a:p>
        </p:txBody>
      </p:sp>
      <p:sp>
        <p:nvSpPr>
          <p:cNvPr id="6" name="Text 2"/>
          <p:cNvSpPr/>
          <p:nvPr/>
        </p:nvSpPr>
        <p:spPr>
          <a:xfrm>
            <a:off x="1321117" y="4827032"/>
            <a:ext cx="12648724" cy="301943"/>
          </a:xfrm>
          <a:prstGeom prst="rect">
            <a:avLst/>
          </a:prstGeom>
          <a:noFill/>
          <a:ln/>
        </p:spPr>
        <p:txBody>
          <a:bodyPr wrap="none" lIns="0" tIns="0" rIns="0" bIns="0" rtlCol="0" anchor="t"/>
          <a:lstStyle/>
          <a:p>
            <a:pPr marL="0" indent="0" algn="l">
              <a:lnSpc>
                <a:spcPts val="2350"/>
              </a:lnSpc>
              <a:buNone/>
            </a:pPr>
            <a:r>
              <a:rPr lang="en-US" sz="1450" dirty="0">
                <a:solidFill>
                  <a:srgbClr val="272525"/>
                </a:solidFill>
                <a:latin typeface="Montserrat" pitchFamily="34" charset="0"/>
                <a:ea typeface="Montserrat" pitchFamily="34" charset="-122"/>
                <a:cs typeface="Montserrat" pitchFamily="34" charset="-120"/>
              </a:rPr>
              <a:t>Penalties can include fines, suspension of license, or even expulsion from the professional body.</a:t>
            </a:r>
            <a:endParaRPr lang="en-US" sz="1450" dirty="0"/>
          </a:p>
        </p:txBody>
      </p:sp>
      <p:pic>
        <p:nvPicPr>
          <p:cNvPr id="7" name="Image 2" descr="preencoded.png"/>
          <p:cNvPicPr>
            <a:picLocks noChangeAspect="1"/>
          </p:cNvPicPr>
          <p:nvPr/>
        </p:nvPicPr>
        <p:blipFill>
          <a:blip r:embed="rId5"/>
          <a:stretch>
            <a:fillRect/>
          </a:stretch>
        </p:blipFill>
        <p:spPr>
          <a:xfrm>
            <a:off x="660559" y="5728216"/>
            <a:ext cx="471845" cy="471845"/>
          </a:xfrm>
          <a:prstGeom prst="rect">
            <a:avLst/>
          </a:prstGeom>
        </p:spPr>
      </p:pic>
      <p:sp>
        <p:nvSpPr>
          <p:cNvPr id="8" name="Text 3"/>
          <p:cNvSpPr/>
          <p:nvPr/>
        </p:nvSpPr>
        <p:spPr>
          <a:xfrm>
            <a:off x="1321117" y="5695236"/>
            <a:ext cx="2483644" cy="310396"/>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Barlow Bold" pitchFamily="34" charset="0"/>
                <a:ea typeface="Barlow Bold" pitchFamily="34" charset="-122"/>
                <a:cs typeface="Barlow Bold" pitchFamily="34" charset="-120"/>
              </a:rPr>
              <a:t>Legal Ramifications</a:t>
            </a:r>
            <a:endParaRPr lang="en-US" sz="1950" dirty="0"/>
          </a:p>
        </p:txBody>
      </p:sp>
      <p:sp>
        <p:nvSpPr>
          <p:cNvPr id="9" name="Text 4"/>
          <p:cNvSpPr/>
          <p:nvPr/>
        </p:nvSpPr>
        <p:spPr>
          <a:xfrm>
            <a:off x="1321117" y="6118860"/>
            <a:ext cx="12648724" cy="301943"/>
          </a:xfrm>
          <a:prstGeom prst="rect">
            <a:avLst/>
          </a:prstGeom>
          <a:noFill/>
          <a:ln/>
        </p:spPr>
        <p:txBody>
          <a:bodyPr wrap="none" lIns="0" tIns="0" rIns="0" bIns="0" rtlCol="0" anchor="t"/>
          <a:lstStyle/>
          <a:p>
            <a:pPr marL="0" indent="0" algn="l">
              <a:lnSpc>
                <a:spcPts val="2350"/>
              </a:lnSpc>
              <a:buNone/>
            </a:pPr>
            <a:r>
              <a:rPr lang="en-US" sz="1450" dirty="0">
                <a:solidFill>
                  <a:srgbClr val="272525"/>
                </a:solidFill>
                <a:latin typeface="Montserrat" pitchFamily="34" charset="0"/>
                <a:ea typeface="Montserrat" pitchFamily="34" charset="-122"/>
                <a:cs typeface="Montserrat" pitchFamily="34" charset="-120"/>
              </a:rPr>
              <a:t>Non-compliance may trigger lawsuits or criminal prosecution depending on severity and impact.</a:t>
            </a:r>
            <a:endParaRPr lang="en-US" sz="1450" dirty="0"/>
          </a:p>
        </p:txBody>
      </p:sp>
      <p:pic>
        <p:nvPicPr>
          <p:cNvPr id="10" name="Image 3" descr="preencoded.png"/>
          <p:cNvPicPr>
            <a:picLocks noChangeAspect="1"/>
          </p:cNvPicPr>
          <p:nvPr/>
        </p:nvPicPr>
        <p:blipFill>
          <a:blip r:embed="rId6"/>
          <a:stretch>
            <a:fillRect/>
          </a:stretch>
        </p:blipFill>
        <p:spPr>
          <a:xfrm>
            <a:off x="660559" y="7020044"/>
            <a:ext cx="471845" cy="471845"/>
          </a:xfrm>
          <a:prstGeom prst="rect">
            <a:avLst/>
          </a:prstGeom>
        </p:spPr>
      </p:pic>
      <p:sp>
        <p:nvSpPr>
          <p:cNvPr id="11" name="Text 5"/>
          <p:cNvSpPr/>
          <p:nvPr/>
        </p:nvSpPr>
        <p:spPr>
          <a:xfrm>
            <a:off x="1321117" y="6987064"/>
            <a:ext cx="2483644" cy="310396"/>
          </a:xfrm>
          <a:prstGeom prst="rect">
            <a:avLst/>
          </a:prstGeom>
          <a:noFill/>
          <a:ln/>
        </p:spPr>
        <p:txBody>
          <a:bodyPr wrap="none" lIns="0" tIns="0" rIns="0" bIns="0" rtlCol="0" anchor="t"/>
          <a:lstStyle/>
          <a:p>
            <a:pPr marL="0" indent="0" algn="l">
              <a:lnSpc>
                <a:spcPts val="2400"/>
              </a:lnSpc>
              <a:buNone/>
            </a:pPr>
            <a:r>
              <a:rPr lang="en-US" sz="1950" b="1" dirty="0">
                <a:solidFill>
                  <a:srgbClr val="272525"/>
                </a:solidFill>
                <a:latin typeface="Barlow Bold" pitchFamily="34" charset="0"/>
                <a:ea typeface="Barlow Bold" pitchFamily="34" charset="-122"/>
                <a:cs typeface="Barlow Bold" pitchFamily="34" charset="-120"/>
              </a:rPr>
              <a:t>Reputational Harm</a:t>
            </a:r>
            <a:endParaRPr lang="en-US" sz="1950" dirty="0"/>
          </a:p>
        </p:txBody>
      </p:sp>
      <p:sp>
        <p:nvSpPr>
          <p:cNvPr id="12" name="Text 6"/>
          <p:cNvSpPr/>
          <p:nvPr/>
        </p:nvSpPr>
        <p:spPr>
          <a:xfrm>
            <a:off x="1321117" y="7410688"/>
            <a:ext cx="12648724" cy="301943"/>
          </a:xfrm>
          <a:prstGeom prst="rect">
            <a:avLst/>
          </a:prstGeom>
          <a:noFill/>
          <a:ln/>
        </p:spPr>
        <p:txBody>
          <a:bodyPr wrap="none" lIns="0" tIns="0" rIns="0" bIns="0" rtlCol="0" anchor="t"/>
          <a:lstStyle/>
          <a:p>
            <a:pPr marL="0" indent="0" algn="l">
              <a:lnSpc>
                <a:spcPts val="2350"/>
              </a:lnSpc>
              <a:buNone/>
            </a:pPr>
            <a:r>
              <a:rPr lang="en-US" sz="1450" dirty="0">
                <a:solidFill>
                  <a:srgbClr val="272525"/>
                </a:solidFill>
                <a:latin typeface="Montserrat" pitchFamily="34" charset="0"/>
                <a:ea typeface="Montserrat" pitchFamily="34" charset="-122"/>
                <a:cs typeface="Montserrat" pitchFamily="34" charset="-120"/>
              </a:rPr>
              <a:t>Damage to a firm’s reputation can result in loss of clients and long-term business setbacks.</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922</Words>
  <Application>Microsoft Macintosh PowerPoint</Application>
  <PresentationFormat>Custom</PresentationFormat>
  <Paragraphs>115</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Inter</vt:lpstr>
      <vt:lpstr>Montserrat</vt:lpstr>
      <vt:lpstr>Petrona Bold</vt:lpstr>
      <vt:lpstr>Calibri</vt:lpstr>
      <vt:lpstr>Tahoma</vt:lpstr>
      <vt:lpstr>Barlow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cashweta.co@outlook.com</cp:lastModifiedBy>
  <cp:revision>22</cp:revision>
  <dcterms:created xsi:type="dcterms:W3CDTF">2025-04-19T11:37:58Z</dcterms:created>
  <dcterms:modified xsi:type="dcterms:W3CDTF">2026-03-15T04:46:17Z</dcterms:modified>
</cp:coreProperties>
</file>