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2" r:id="rId19"/>
    <p:sldId id="275" r:id="rId20"/>
  </p:sldIdLst>
  <p:sldSz cx="16256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2133600" y="3182325"/>
            <a:ext cx="11988800" cy="21945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5067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3592" y="5803392"/>
            <a:ext cx="9068816" cy="165319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31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2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483" y="1249680"/>
            <a:ext cx="1731477" cy="66446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4849" y="1249680"/>
            <a:ext cx="8264652" cy="66446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57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743827" y="1690307"/>
            <a:ext cx="12768349" cy="574393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930401" y="1882154"/>
            <a:ext cx="12395200" cy="5379693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6847840" y="1690307"/>
            <a:ext cx="2560320" cy="975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7000240" y="1690308"/>
            <a:ext cx="2255520" cy="860393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2277" y="2788351"/>
            <a:ext cx="12091448" cy="34544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9600" b="0" kern="1200" cap="all" spc="-13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2800" y="6242750"/>
            <a:ext cx="12094464" cy="6096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107" baseline="0">
                <a:solidFill>
                  <a:schemeClr val="tx1"/>
                </a:solidFill>
              </a:defRPr>
            </a:lvl1pPr>
            <a:lvl2pPr marL="609585" indent="0" algn="ctr">
              <a:buNone/>
              <a:defRPr sz="2133"/>
            </a:lvl2pPr>
            <a:lvl3pPr marL="1219170" indent="0" algn="ctr">
              <a:buNone/>
              <a:defRPr sz="2133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7091680" y="1788341"/>
            <a:ext cx="2072640" cy="702951"/>
          </a:xfrm>
        </p:spPr>
        <p:txBody>
          <a:bodyPr/>
          <a:lstStyle>
            <a:lvl1pPr algn="ctr">
              <a:defRPr sz="1733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938528" y="6948080"/>
            <a:ext cx="7874000" cy="3048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11475893" y="6949440"/>
            <a:ext cx="2815841" cy="3048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43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32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743827" y="1690307"/>
            <a:ext cx="12768349" cy="574393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930400" y="1882154"/>
            <a:ext cx="12395200" cy="5379693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6847840" y="1690307"/>
            <a:ext cx="2560320" cy="975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7000240" y="1690308"/>
            <a:ext cx="2255520" cy="860393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31" y="2792412"/>
            <a:ext cx="12094464" cy="3450336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9600" kern="1200" cap="all" spc="-133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832" y="6242749"/>
            <a:ext cx="12094464" cy="609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33">
                <a:solidFill>
                  <a:schemeClr val="tx1"/>
                </a:solidFill>
                <a:effectLst/>
              </a:defRPr>
            </a:lvl1pPr>
            <a:lvl2pPr marL="60958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95744" y="1792669"/>
            <a:ext cx="2072640" cy="707136"/>
          </a:xfrm>
        </p:spPr>
        <p:txBody>
          <a:bodyPr/>
          <a:lstStyle>
            <a:lvl1pPr algn="ctr">
              <a:defRPr lang="en-US" sz="1733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71" y="6948080"/>
            <a:ext cx="7876032" cy="3048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672" y="6948080"/>
            <a:ext cx="2816352" cy="3048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1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2804160"/>
            <a:ext cx="6339840" cy="4998720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93760" y="2804160"/>
            <a:ext cx="6339840" cy="4998720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03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6464" y="2765779"/>
            <a:ext cx="6339840" cy="8534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533" b="0">
                <a:solidFill>
                  <a:schemeClr val="tx2"/>
                </a:solidFill>
                <a:latin typeface="+mn-lt"/>
              </a:defRPr>
            </a:lvl1pPr>
            <a:lvl2pPr marL="609585" indent="0">
              <a:buNone/>
              <a:defRPr sz="2533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6464" y="3674531"/>
            <a:ext cx="6339840" cy="4267200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97824" y="2765779"/>
            <a:ext cx="6339840" cy="85344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533" b="0">
                <a:solidFill>
                  <a:schemeClr val="tx2"/>
                </a:solidFill>
              </a:defRPr>
            </a:lvl1pPr>
            <a:lvl2pPr marL="609585" indent="0">
              <a:buNone/>
              <a:defRPr sz="2533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97824" y="3675441"/>
            <a:ext cx="6339840" cy="4267200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37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94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7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7372" y="316992"/>
            <a:ext cx="11375136" cy="8510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2027181" y="316992"/>
            <a:ext cx="3901440" cy="8510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5200" y="809856"/>
            <a:ext cx="3241040" cy="2194560"/>
          </a:xfrm>
        </p:spPr>
        <p:txBody>
          <a:bodyPr anchor="b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733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12800"/>
            <a:ext cx="10363200" cy="7112000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95200" y="3048000"/>
            <a:ext cx="3241040" cy="46736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67"/>
              </a:spcBef>
              <a:buNone/>
              <a:defRPr sz="1867">
                <a:solidFill>
                  <a:srgbClr val="FFFFFF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3858236" y="8297336"/>
            <a:ext cx="1950720" cy="3657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10061" y="499872"/>
            <a:ext cx="3535680" cy="8144256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660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37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2027181" y="316992"/>
            <a:ext cx="3901440" cy="8510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5200" y="804672"/>
            <a:ext cx="3243072" cy="2194560"/>
          </a:xfrm>
        </p:spPr>
        <p:txBody>
          <a:bodyPr anchor="b">
            <a:noAutofit/>
          </a:bodyPr>
          <a:lstStyle>
            <a:lvl1pPr algn="l">
              <a:defRPr sz="3733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4799" y="316992"/>
            <a:ext cx="11375136" cy="8510016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95200" y="3048000"/>
            <a:ext cx="3243072" cy="466953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1067"/>
              </a:spcBef>
              <a:buNone/>
              <a:defRPr sz="1867">
                <a:solidFill>
                  <a:srgbClr val="FFFFFF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1219170" rtl="0" eaLnBrk="1" latinLnBrk="0" hangingPunct="1">
              <a:defRPr lang="en-US" sz="1333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862304" y="8302752"/>
            <a:ext cx="1950720" cy="3657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0061" y="499872"/>
            <a:ext cx="3535680" cy="8144256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112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85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88800" y="1016000"/>
            <a:ext cx="3149600" cy="7010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016000"/>
            <a:ext cx="10769600" cy="7010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2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2133600" y="3182325"/>
            <a:ext cx="11988800" cy="21945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5067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3592" y="5803287"/>
            <a:ext cx="9068816" cy="1686776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47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9217" y="3517392"/>
            <a:ext cx="5695695" cy="4135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087" y="3517392"/>
            <a:ext cx="5693663" cy="4135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7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1248" y="3084578"/>
            <a:ext cx="5693664" cy="938783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533" b="0" cap="all" spc="133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09585" indent="0">
              <a:buNone/>
              <a:defRPr sz="2533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1248" y="4191000"/>
            <a:ext cx="5693664" cy="3462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51088" y="4191000"/>
            <a:ext cx="5671312" cy="346236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51088" y="3084578"/>
            <a:ext cx="5693664" cy="938783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533" b="0" cap="all" spc="133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09585" indent="0">
              <a:buNone/>
              <a:defRPr sz="2533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1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5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2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072896" y="2991771"/>
            <a:ext cx="5982208" cy="152199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933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1440" y="1072896"/>
            <a:ext cx="6421120" cy="6998208"/>
          </a:xfrm>
        </p:spPr>
        <p:txBody>
          <a:bodyPr>
            <a:normAutofit/>
          </a:bodyPr>
          <a:lstStyle>
            <a:lvl1pPr>
              <a:defRPr sz="2533">
                <a:solidFill>
                  <a:schemeClr val="tx1"/>
                </a:solidFill>
              </a:defRPr>
            </a:lvl1pPr>
            <a:lvl2pPr>
              <a:defRPr sz="2133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424" y="4733224"/>
            <a:ext cx="5059680" cy="2925381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072897" y="8314944"/>
            <a:ext cx="6833063" cy="42672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8127999" cy="914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078031" y="2991771"/>
            <a:ext cx="5993331" cy="151285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933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00" y="0"/>
            <a:ext cx="8136129" cy="914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2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424" y="4733225"/>
            <a:ext cx="5059680" cy="2925383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072897" y="8314944"/>
            <a:ext cx="6833063" cy="42672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2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974848" y="1286256"/>
            <a:ext cx="10306304" cy="158496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4848" y="3517393"/>
            <a:ext cx="10306304" cy="4135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8572" y="8318422"/>
            <a:ext cx="3671661" cy="431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8314944"/>
            <a:ext cx="7868252" cy="4267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45229" y="8290560"/>
            <a:ext cx="487680" cy="48768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67" spc="0" baseline="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7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sz="3733" kern="1200" cap="all" spc="267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09585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914377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19170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523962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750440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1979035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209745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510304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2928" y="316992"/>
            <a:ext cx="15630144" cy="8510016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856792"/>
            <a:ext cx="13411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2804160"/>
            <a:ext cx="13411200" cy="524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8410229"/>
            <a:ext cx="3657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53280" y="8410229"/>
            <a:ext cx="694944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59840" y="8410229"/>
            <a:ext cx="195072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0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lang="en-US" sz="64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243834" indent="-243834" algn="l" defTabSz="121917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243834" algn="l" defTabSz="1219170" rtl="0" eaLnBrk="1" latinLnBrk="0" hangingPunct="1">
        <a:lnSpc>
          <a:spcPct val="100000"/>
        </a:lnSpc>
        <a:spcBef>
          <a:spcPts val="6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975336" indent="-243834" algn="l" defTabSz="1219170" rtl="0" eaLnBrk="1" latinLnBrk="0" hangingPunct="1">
        <a:lnSpc>
          <a:spcPct val="100000"/>
        </a:lnSpc>
        <a:spcBef>
          <a:spcPts val="6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41086" indent="-243834" algn="l" defTabSz="1219170" rtl="0" eaLnBrk="1" latinLnBrk="0" hangingPunct="1">
        <a:lnSpc>
          <a:spcPct val="100000"/>
        </a:lnSpc>
        <a:spcBef>
          <a:spcPts val="6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06837" indent="-243834" algn="l" defTabSz="1219170" rtl="0" eaLnBrk="1" latinLnBrk="0" hangingPunct="1">
        <a:lnSpc>
          <a:spcPct val="100000"/>
        </a:lnSpc>
        <a:spcBef>
          <a:spcPts val="6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133280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533270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2933260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333250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mrinal.vmc@gmail.com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0BCC-9C14-15E7-A70B-D7904613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Additional Points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102CF-D5BD-F089-EA7F-7FA424584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dirty="0"/>
              <a:t>Change of periodicity of returns filing from Quarterly to Monthly and vice versa.</a:t>
            </a:r>
          </a:p>
          <a:p>
            <a:pPr lvl="1"/>
            <a:r>
              <a:rPr lang="en-IN" sz="2600" dirty="0"/>
              <a:t>Taxpayers with AATO &lt; Rs 5 Crores can opt for Quarterly Return Monthly Payment Scheme (QRMP)</a:t>
            </a:r>
          </a:p>
          <a:p>
            <a:pPr lvl="1"/>
            <a:r>
              <a:rPr lang="en-US" sz="2600" dirty="0"/>
              <a:t>The QRMP scheme can be opted in or out at any time during the year, but the window is restricted to the first month of the quarter</a:t>
            </a:r>
          </a:p>
          <a:p>
            <a:pPr marL="365751" lvl="1" indent="0">
              <a:buNone/>
            </a:pPr>
            <a:endParaRPr lang="en-US" sz="2600" dirty="0"/>
          </a:p>
          <a:p>
            <a:r>
              <a:rPr lang="en-US" sz="2600" dirty="0"/>
              <a:t>Verify </a:t>
            </a:r>
            <a:r>
              <a:rPr lang="en-US" sz="2600" b="1" dirty="0"/>
              <a:t>B2C sales</a:t>
            </a:r>
            <a:r>
              <a:rPr lang="en-US" sz="2600" dirty="0"/>
              <a:t> reported in GSTR1 due to temporary suspension of Customer GSTIN’s. In case the GSTIN are now active, the amendment to be filed as B2B and revised B2C turnover</a:t>
            </a:r>
          </a:p>
          <a:p>
            <a:endParaRPr lang="en-US" sz="2600" dirty="0"/>
          </a:p>
          <a:p>
            <a:r>
              <a:rPr lang="en-US" sz="2600" dirty="0"/>
              <a:t>Re-computation of Reversal of ITC under</a:t>
            </a:r>
            <a:r>
              <a:rPr lang="en-US" sz="2600" b="1" dirty="0"/>
              <a:t> Rule 42 &amp; 43</a:t>
            </a:r>
            <a:r>
              <a:rPr lang="en-US" sz="2600" dirty="0"/>
              <a:t> and adjustment thereof</a:t>
            </a:r>
          </a:p>
          <a:p>
            <a:pPr marL="365751" lvl="1" indent="0">
              <a:buNone/>
            </a:pPr>
            <a:endParaRPr lang="en-US" sz="2600" dirty="0"/>
          </a:p>
          <a:p>
            <a:pPr marL="365751" lvl="1" indent="0">
              <a:buNone/>
            </a:pPr>
            <a:endParaRPr lang="en-US" dirty="0"/>
          </a:p>
          <a:p>
            <a:pPr marL="365751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9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CB4CA-4247-BF41-87C4-87F6FC4DB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Additional Points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008E8-5A52-DE47-5BAC-F0FF6E51D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 dirty="0"/>
              <a:t>Refund Application – Time Barring of 2 years </a:t>
            </a:r>
          </a:p>
          <a:p>
            <a:pPr lvl="2"/>
            <a:r>
              <a:rPr lang="en-IN" sz="3200" dirty="0"/>
              <a:t>Refund for April 2024 gets time barred on 31/3/2026</a:t>
            </a:r>
          </a:p>
          <a:p>
            <a:pPr marL="0" indent="0">
              <a:buNone/>
            </a:pPr>
            <a:endParaRPr lang="en-IN" sz="3200" dirty="0"/>
          </a:p>
          <a:p>
            <a:r>
              <a:rPr lang="en-IN" sz="3200" b="1" dirty="0"/>
              <a:t>Accounting Entries</a:t>
            </a:r>
            <a:r>
              <a:rPr lang="en-IN" sz="3200" dirty="0"/>
              <a:t> for Utilisation and Reversal of ITC and reconciliation of ITC balance as per books of accounts with the Electronic Credit Ledger</a:t>
            </a:r>
          </a:p>
          <a:p>
            <a:endParaRPr lang="en-IN" sz="3200" dirty="0"/>
          </a:p>
          <a:p>
            <a:r>
              <a:rPr lang="en-IN" sz="3200" dirty="0"/>
              <a:t>Review of amounts payables to the vendors and reversal of ITC if </a:t>
            </a:r>
            <a:r>
              <a:rPr lang="en-IN" sz="3200" b="1" dirty="0"/>
              <a:t>outstanding for more than 180 days</a:t>
            </a:r>
          </a:p>
          <a:p>
            <a:endParaRPr lang="en-IN" sz="3200" dirty="0"/>
          </a:p>
          <a:p>
            <a:r>
              <a:rPr lang="en-IN" sz="3200" b="1" dirty="0"/>
              <a:t>Billing Compliances</a:t>
            </a:r>
            <a:r>
              <a:rPr lang="en-IN" sz="3200" dirty="0"/>
              <a:t> for Unbilled Revenue and Advances Received</a:t>
            </a:r>
          </a:p>
          <a:p>
            <a:endParaRPr lang="en-IN" sz="2500" dirty="0"/>
          </a:p>
        </p:txBody>
      </p:sp>
    </p:spTree>
    <p:extLst>
      <p:ext uri="{BB962C8B-B14F-4D97-AF65-F5344CB8AC3E}">
        <p14:creationId xmlns:p14="http://schemas.microsoft.com/office/powerpoint/2010/main" val="3484078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337248-D2FC-7EF9-00D6-BA045600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??</a:t>
            </a:r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339E5C-7FB4-A0C4-CFC0-D0794A822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IN" dirty="0"/>
          </a:p>
          <a:p>
            <a:endParaRPr lang="en-IN" b="1" dirty="0"/>
          </a:p>
          <a:p>
            <a:r>
              <a:rPr lang="en-IN" b="1" dirty="0"/>
              <a:t>CA MRINAL ASHOK MEHTA</a:t>
            </a:r>
          </a:p>
          <a:p>
            <a:r>
              <a:rPr lang="en-IN" b="1" dirty="0"/>
              <a:t>Email: </a:t>
            </a:r>
            <a:r>
              <a:rPr lang="en-IN" b="1" dirty="0">
                <a:hlinkClick r:id="rId2"/>
              </a:rPr>
              <a:t>mrinal.vmc@gmail.com</a:t>
            </a:r>
            <a:endParaRPr lang="en-IN" b="1" dirty="0"/>
          </a:p>
          <a:p>
            <a:r>
              <a:rPr lang="en-IN" b="1" dirty="0"/>
              <a:t>Mobile: 9820792762</a:t>
            </a:r>
          </a:p>
        </p:txBody>
      </p:sp>
    </p:spTree>
    <p:extLst>
      <p:ext uri="{BB962C8B-B14F-4D97-AF65-F5344CB8AC3E}">
        <p14:creationId xmlns:p14="http://schemas.microsoft.com/office/powerpoint/2010/main" val="378958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29</TotalTime>
  <Words>194</Words>
  <Application>Microsoft Office PowerPoint</Application>
  <PresentationFormat>Custom</PresentationFormat>
  <Paragraphs>25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Century Gothic</vt:lpstr>
      <vt:lpstr>Garamond</vt:lpstr>
      <vt:lpstr>Gill Sans MT</vt:lpstr>
      <vt:lpstr>Parcel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Points</vt:lpstr>
      <vt:lpstr>Additional Points</vt:lpstr>
      <vt:lpstr>QUESTIONS 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vijay mehta</cp:lastModifiedBy>
  <cp:revision>5</cp:revision>
  <dcterms:created xsi:type="dcterms:W3CDTF">2006-08-16T00:00:00Z</dcterms:created>
  <dcterms:modified xsi:type="dcterms:W3CDTF">2026-03-26T16:22:10Z</dcterms:modified>
</cp:coreProperties>
</file>